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sldIdLst>
    <p:sldId id="284" r:id="rId5"/>
    <p:sldId id="287" r:id="rId6"/>
    <p:sldId id="306" r:id="rId7"/>
    <p:sldId id="307" r:id="rId8"/>
    <p:sldId id="310" r:id="rId9"/>
    <p:sldId id="303" r:id="rId10"/>
    <p:sldId id="308" r:id="rId11"/>
    <p:sldId id="302" r:id="rId12"/>
    <p:sldId id="309" r:id="rId13"/>
    <p:sldId id="311" r:id="rId14"/>
    <p:sldId id="293" r:id="rId15"/>
    <p:sldId id="312" r:id="rId16"/>
    <p:sldId id="313" r:id="rId17"/>
    <p:sldId id="314" r:id="rId18"/>
    <p:sldId id="315" r:id="rId19"/>
    <p:sldId id="316" r:id="rId20"/>
    <p:sldId id="317" r:id="rId21"/>
    <p:sldId id="318" r:id="rId22"/>
    <p:sldId id="320" r:id="rId23"/>
    <p:sldId id="319" r:id="rId24"/>
    <p:sldId id="321" r:id="rId25"/>
    <p:sldId id="323" r:id="rId26"/>
    <p:sldId id="324" r:id="rId27"/>
    <p:sldId id="325" r:id="rId28"/>
    <p:sldId id="326" r:id="rId29"/>
    <p:sldId id="29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99" autoAdjust="0"/>
  </p:normalViewPr>
  <p:slideViewPr>
    <p:cSldViewPr snapToGrid="0" snapToObjects="1" showGuides="1">
      <p:cViewPr varScale="1">
        <p:scale>
          <a:sx n="81" d="100"/>
          <a:sy n="81" d="100"/>
        </p:scale>
        <p:origin x="754" y="67"/>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4/2/2023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6.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hyperlink" Target="https://www.streamlit.io/" TargetMode="External"/><Relationship Id="rId2" Type="http://schemas.openxmlformats.org/officeDocument/2006/relationships/image" Target="../media/image26.png"/><Relationship Id="rId1" Type="http://schemas.openxmlformats.org/officeDocument/2006/relationships/slideLayout" Target="../slideLayouts/slideLayout16.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104451" y="981636"/>
            <a:ext cx="7313407" cy="1712258"/>
          </a:xfrm>
        </p:spPr>
        <p:txBody>
          <a:bodyPr/>
          <a:lstStyle/>
          <a:p>
            <a:r>
              <a:rPr lang="en-US" altLang="zh-CN" sz="4400" b="1" dirty="0">
                <a:latin typeface="Times New Roman Bold" panose="02020603050405020304" charset="0"/>
                <a:ea typeface="Microsoft YaHei" pitchFamily="34" charset="-122"/>
                <a:cs typeface="Times New Roman Bold" panose="02020603050405020304" charset="0"/>
              </a:rPr>
              <a:t>Predicting Customer Churn in a Telecom Company</a:t>
            </a:r>
            <a:endParaRPr lang="en-US" sz="4400" dirty="0"/>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463040" y="4014215"/>
            <a:ext cx="4873752" cy="997055"/>
          </a:xfrm>
        </p:spPr>
        <p:txBody>
          <a:bodyPr/>
          <a:lstStyle/>
          <a:p>
            <a:r>
              <a:rPr lang="en-US" dirty="0">
                <a:latin typeface="Times New Roman" panose="02020603050405020304" pitchFamily="18" charset="0"/>
                <a:cs typeface="Times New Roman" panose="02020603050405020304" pitchFamily="18" charset="0"/>
              </a:rPr>
              <a:t>Vinutha Hiremath (4477)</a:t>
            </a:r>
          </a:p>
          <a:p>
            <a:r>
              <a:rPr lang="en-US" dirty="0">
                <a:latin typeface="Times New Roman" panose="02020603050405020304" pitchFamily="18" charset="0"/>
                <a:cs typeface="Times New Roman" panose="02020603050405020304" pitchFamily="18" charset="0"/>
              </a:rPr>
              <a:t>108b Batch</a:t>
            </a:r>
          </a:p>
          <a:p>
            <a:r>
              <a:rPr lang="en-US" dirty="0"/>
              <a:t>​</a:t>
            </a:r>
          </a:p>
          <a:p>
            <a:endParaRPr lang="en-US" dirty="0"/>
          </a:p>
        </p:txBody>
      </p:sp>
      <p:pic>
        <p:nvPicPr>
          <p:cNvPr id="30" name="Picture 29">
            <a:extLst>
              <a:ext uri="{FF2B5EF4-FFF2-40B4-BE49-F238E27FC236}">
                <a16:creationId xmlns:a16="http://schemas.microsoft.com/office/drawing/2014/main" id="{186D7290-2913-E0F5-3845-75C377ADC4D5}"/>
              </a:ext>
            </a:extLst>
          </p:cNvPr>
          <p:cNvPicPr>
            <a:picLocks noChangeAspect="1"/>
          </p:cNvPicPr>
          <p:nvPr/>
        </p:nvPicPr>
        <p:blipFill>
          <a:blip r:embed="rId2"/>
          <a:stretch>
            <a:fillRect/>
          </a:stretch>
        </p:blipFill>
        <p:spPr>
          <a:xfrm>
            <a:off x="4952499" y="2786037"/>
            <a:ext cx="5776461" cy="2225233"/>
          </a:xfrm>
          <a:prstGeom prst="rect">
            <a:avLst/>
          </a:prstGeo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8A4CB-3B8C-8D4B-C8EB-154D8F1EA4AF}"/>
              </a:ext>
            </a:extLst>
          </p:cNvPr>
          <p:cNvSpPr>
            <a:spLocks noGrp="1"/>
          </p:cNvSpPr>
          <p:nvPr>
            <p:ph type="title"/>
          </p:nvPr>
        </p:nvSpPr>
        <p:spPr>
          <a:xfrm>
            <a:off x="215153" y="210209"/>
            <a:ext cx="11510681" cy="865556"/>
          </a:xfrm>
        </p:spPr>
        <p:txBody>
          <a:bodyPr/>
          <a:lstStyle/>
          <a:p>
            <a:pPr algn="just"/>
            <a:r>
              <a:rPr lang="en-US" sz="1800" b="1" i="0" dirty="0">
                <a:solidFill>
                  <a:srgbClr val="292929"/>
                </a:solidFill>
                <a:effectLst/>
                <a:latin typeface="Times New Roman" panose="02020603050405020304" pitchFamily="18" charset="0"/>
                <a:cs typeface="Times New Roman" panose="02020603050405020304" pitchFamily="18" charset="0"/>
              </a:rPr>
              <a:t>Algorithm selection is a key challenge in any machine learning project</a:t>
            </a:r>
            <a:r>
              <a:rPr lang="en-US" sz="1800" b="0" i="0" dirty="0">
                <a:solidFill>
                  <a:srgbClr val="292929"/>
                </a:solidFill>
                <a:effectLst/>
                <a:latin typeface="Times New Roman" panose="02020603050405020304" pitchFamily="18" charset="0"/>
                <a:cs typeface="Times New Roman" panose="02020603050405020304" pitchFamily="18" charset="0"/>
              </a:rPr>
              <a:t> since there is not an algorithm that is the best across all projects. Generally, we need to evaluate a set of potential candidates and select for further evaluation those that provide better performance.</a:t>
            </a:r>
            <a:endParaRPr lang="en-US" sz="18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93DF352-D3CE-92B8-6992-2A72646EE58F}"/>
              </a:ext>
            </a:extLst>
          </p:cNvPr>
          <p:cNvSpPr>
            <a:spLocks noGrp="1"/>
          </p:cNvSpPr>
          <p:nvPr>
            <p:ph type="sldNum" sz="quarter" idx="12"/>
          </p:nvPr>
        </p:nvSpPr>
        <p:spPr/>
        <p:txBody>
          <a:bodyPr/>
          <a:lstStyle/>
          <a:p>
            <a:fld id="{8D0AFDD5-844D-364D-8AEC-50CF4D36D55D}" type="slidenum">
              <a:rPr lang="en-US" noProof="0" smtClean="0"/>
              <a:t>10</a:t>
            </a:fld>
            <a:endParaRPr lang="en-US" noProof="0"/>
          </a:p>
        </p:txBody>
      </p:sp>
      <p:pic>
        <p:nvPicPr>
          <p:cNvPr id="7" name="Picture 6">
            <a:extLst>
              <a:ext uri="{FF2B5EF4-FFF2-40B4-BE49-F238E27FC236}">
                <a16:creationId xmlns:a16="http://schemas.microsoft.com/office/drawing/2014/main" id="{7DBAE31D-9C75-4CC6-C57E-D7A9BAB56776}"/>
              </a:ext>
            </a:extLst>
          </p:cNvPr>
          <p:cNvPicPr>
            <a:picLocks noChangeAspect="1"/>
          </p:cNvPicPr>
          <p:nvPr/>
        </p:nvPicPr>
        <p:blipFill>
          <a:blip r:embed="rId2"/>
          <a:stretch>
            <a:fillRect/>
          </a:stretch>
        </p:blipFill>
        <p:spPr>
          <a:xfrm>
            <a:off x="585888" y="1966627"/>
            <a:ext cx="2811736" cy="2285503"/>
          </a:xfrm>
          <a:prstGeom prst="rect">
            <a:avLst/>
          </a:prstGeom>
        </p:spPr>
      </p:pic>
      <p:sp>
        <p:nvSpPr>
          <p:cNvPr id="8" name="TextBox 7">
            <a:extLst>
              <a:ext uri="{FF2B5EF4-FFF2-40B4-BE49-F238E27FC236}">
                <a16:creationId xmlns:a16="http://schemas.microsoft.com/office/drawing/2014/main" id="{EB7964DF-0699-B783-FA74-75CF6C9F88FB}"/>
              </a:ext>
            </a:extLst>
          </p:cNvPr>
          <p:cNvSpPr txBox="1"/>
          <p:nvPr/>
        </p:nvSpPr>
        <p:spPr>
          <a:xfrm>
            <a:off x="519953" y="1448689"/>
            <a:ext cx="3281082" cy="461665"/>
          </a:xfrm>
          <a:prstGeom prst="rect">
            <a:avLst/>
          </a:prstGeom>
          <a:noFill/>
        </p:spPr>
        <p:txBody>
          <a:bodyPr wrap="square" rtlCol="0">
            <a:spAutoFit/>
          </a:bodyPr>
          <a:lstStyle/>
          <a:p>
            <a:r>
              <a:rPr lang="en-US" sz="2400" b="1" dirty="0">
                <a:latin typeface="Comic Sans MS" panose="030F0702030302020204" pitchFamily="66" charset="0"/>
              </a:rPr>
              <a:t>Logistic Regression</a:t>
            </a:r>
            <a:endParaRPr lang="en-US" b="1" dirty="0">
              <a:latin typeface="Comic Sans MS" panose="030F0702030302020204" pitchFamily="66" charset="0"/>
            </a:endParaRPr>
          </a:p>
        </p:txBody>
      </p:sp>
      <p:pic>
        <p:nvPicPr>
          <p:cNvPr id="10" name="Picture 9">
            <a:extLst>
              <a:ext uri="{FF2B5EF4-FFF2-40B4-BE49-F238E27FC236}">
                <a16:creationId xmlns:a16="http://schemas.microsoft.com/office/drawing/2014/main" id="{D4F01072-C8F4-B306-6B78-B999C4F78F50}"/>
              </a:ext>
            </a:extLst>
          </p:cNvPr>
          <p:cNvPicPr>
            <a:picLocks noChangeAspect="1"/>
          </p:cNvPicPr>
          <p:nvPr/>
        </p:nvPicPr>
        <p:blipFill>
          <a:blip r:embed="rId3"/>
          <a:stretch>
            <a:fillRect/>
          </a:stretch>
        </p:blipFill>
        <p:spPr>
          <a:xfrm>
            <a:off x="4497107" y="2392808"/>
            <a:ext cx="2882775" cy="2449811"/>
          </a:xfrm>
          <a:prstGeom prst="rect">
            <a:avLst/>
          </a:prstGeom>
        </p:spPr>
      </p:pic>
      <p:sp>
        <p:nvSpPr>
          <p:cNvPr id="11" name="TextBox 10">
            <a:extLst>
              <a:ext uri="{FF2B5EF4-FFF2-40B4-BE49-F238E27FC236}">
                <a16:creationId xmlns:a16="http://schemas.microsoft.com/office/drawing/2014/main" id="{57D2CAD1-118E-15DD-A15C-00D6D826EE87}"/>
              </a:ext>
            </a:extLst>
          </p:cNvPr>
          <p:cNvSpPr txBox="1"/>
          <p:nvPr/>
        </p:nvSpPr>
        <p:spPr>
          <a:xfrm>
            <a:off x="4213411" y="1873400"/>
            <a:ext cx="3281082" cy="461665"/>
          </a:xfrm>
          <a:prstGeom prst="rect">
            <a:avLst/>
          </a:prstGeom>
          <a:noFill/>
        </p:spPr>
        <p:txBody>
          <a:bodyPr wrap="square" rtlCol="0">
            <a:spAutoFit/>
          </a:bodyPr>
          <a:lstStyle/>
          <a:p>
            <a:pPr algn="ctr"/>
            <a:r>
              <a:rPr lang="en-US" sz="2400" b="1" dirty="0">
                <a:latin typeface="Comic Sans MS" panose="030F0702030302020204" pitchFamily="66" charset="0"/>
              </a:rPr>
              <a:t>Decision Tree</a:t>
            </a:r>
          </a:p>
        </p:txBody>
      </p:sp>
      <p:pic>
        <p:nvPicPr>
          <p:cNvPr id="13" name="Picture 12">
            <a:extLst>
              <a:ext uri="{FF2B5EF4-FFF2-40B4-BE49-F238E27FC236}">
                <a16:creationId xmlns:a16="http://schemas.microsoft.com/office/drawing/2014/main" id="{4ACF7672-C393-68C5-2475-AF8334A6862D}"/>
              </a:ext>
            </a:extLst>
          </p:cNvPr>
          <p:cNvPicPr>
            <a:picLocks noChangeAspect="1"/>
          </p:cNvPicPr>
          <p:nvPr/>
        </p:nvPicPr>
        <p:blipFill>
          <a:blip r:embed="rId4"/>
          <a:stretch>
            <a:fillRect/>
          </a:stretch>
        </p:blipFill>
        <p:spPr>
          <a:xfrm>
            <a:off x="8120952" y="4056030"/>
            <a:ext cx="3690748" cy="2344874"/>
          </a:xfrm>
          <a:prstGeom prst="rect">
            <a:avLst/>
          </a:prstGeom>
        </p:spPr>
      </p:pic>
      <p:sp>
        <p:nvSpPr>
          <p:cNvPr id="14" name="TextBox 13">
            <a:extLst>
              <a:ext uri="{FF2B5EF4-FFF2-40B4-BE49-F238E27FC236}">
                <a16:creationId xmlns:a16="http://schemas.microsoft.com/office/drawing/2014/main" id="{5C1F7494-367E-0101-0EC5-AB528133C100}"/>
              </a:ext>
            </a:extLst>
          </p:cNvPr>
          <p:cNvSpPr txBox="1"/>
          <p:nvPr/>
        </p:nvSpPr>
        <p:spPr>
          <a:xfrm>
            <a:off x="7996517" y="3298788"/>
            <a:ext cx="3281082" cy="461665"/>
          </a:xfrm>
          <a:prstGeom prst="rect">
            <a:avLst/>
          </a:prstGeom>
          <a:noFill/>
        </p:spPr>
        <p:txBody>
          <a:bodyPr wrap="square" rtlCol="0">
            <a:spAutoFit/>
          </a:bodyPr>
          <a:lstStyle/>
          <a:p>
            <a:pPr algn="ctr"/>
            <a:r>
              <a:rPr lang="en-US" sz="2400" b="1" dirty="0">
                <a:latin typeface="Comic Sans MS" panose="030F0702030302020204" pitchFamily="66" charset="0"/>
              </a:rPr>
              <a:t>Random Forest</a:t>
            </a:r>
          </a:p>
        </p:txBody>
      </p:sp>
    </p:spTree>
    <p:extLst>
      <p:ext uri="{BB962C8B-B14F-4D97-AF65-F5344CB8AC3E}">
        <p14:creationId xmlns:p14="http://schemas.microsoft.com/office/powerpoint/2010/main" val="3987126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dirty="0"/>
              <a:t>ALGORITHM 1</a:t>
            </a:r>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txBody>
          <a:bodyPr/>
          <a:lstStyle/>
          <a:p>
            <a:r>
              <a:rPr lang="en-US" sz="2000" b="1" dirty="0">
                <a:latin typeface="Comic Sans MS" panose="030F0702030302020204" pitchFamily="66" charset="0"/>
              </a:rPr>
              <a:t>Logistic Regression</a:t>
            </a:r>
            <a:endParaRPr lang="en-US" b="1" dirty="0">
              <a:latin typeface="Comic Sans MS" panose="030F0702030302020204" pitchFamily="66" charset="0"/>
            </a:endParaRPr>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p:txBody>
          <a:bodyPr/>
          <a:lstStyle/>
          <a:p>
            <a:br>
              <a:rPr lang="en-US" dirty="0"/>
            </a:br>
            <a:r>
              <a:rPr lang="en-US" dirty="0"/>
              <a:t>​</a:t>
            </a:r>
          </a:p>
          <a:p>
            <a:endParaRPr lang="en-US" dirty="0"/>
          </a:p>
        </p:txBody>
      </p:sp>
      <p:pic>
        <p:nvPicPr>
          <p:cNvPr id="16" name="Content Placeholder 15">
            <a:extLst>
              <a:ext uri="{FF2B5EF4-FFF2-40B4-BE49-F238E27FC236}">
                <a16:creationId xmlns:a16="http://schemas.microsoft.com/office/drawing/2014/main" id="{32F7298F-F3EE-D259-0264-E78B526C7B0A}"/>
              </a:ext>
            </a:extLst>
          </p:cNvPr>
          <p:cNvPicPr>
            <a:picLocks noGrp="1" noChangeAspect="1"/>
          </p:cNvPicPr>
          <p:nvPr>
            <p:ph sz="half" idx="20"/>
          </p:nvPr>
        </p:nvPicPr>
        <p:blipFill>
          <a:blip r:embed="rId2"/>
          <a:stretch>
            <a:fillRect/>
          </a:stretch>
        </p:blipFill>
        <p:spPr>
          <a:xfrm>
            <a:off x="8422022" y="3770000"/>
            <a:ext cx="3084178" cy="1453224"/>
          </a:xfrm>
        </p:spPr>
      </p:pic>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11</a:t>
            </a:fld>
            <a:endParaRPr lang="en-US" dirty="0"/>
          </a:p>
        </p:txBody>
      </p:sp>
      <p:pic>
        <p:nvPicPr>
          <p:cNvPr id="9" name="Picture 8">
            <a:extLst>
              <a:ext uri="{FF2B5EF4-FFF2-40B4-BE49-F238E27FC236}">
                <a16:creationId xmlns:a16="http://schemas.microsoft.com/office/drawing/2014/main" id="{083610BF-5EC4-F630-8E85-DA155F285AA6}"/>
              </a:ext>
            </a:extLst>
          </p:cNvPr>
          <p:cNvPicPr>
            <a:picLocks noChangeAspect="1"/>
          </p:cNvPicPr>
          <p:nvPr/>
        </p:nvPicPr>
        <p:blipFill>
          <a:blip r:embed="rId3"/>
          <a:stretch>
            <a:fillRect/>
          </a:stretch>
        </p:blipFill>
        <p:spPr>
          <a:xfrm>
            <a:off x="898420" y="3194166"/>
            <a:ext cx="2811736" cy="2285503"/>
          </a:xfrm>
          <a:prstGeom prst="rect">
            <a:avLst/>
          </a:prstGeom>
        </p:spPr>
      </p:pic>
      <p:sp>
        <p:nvSpPr>
          <p:cNvPr id="10" name="Rectangle 1">
            <a:extLst>
              <a:ext uri="{FF2B5EF4-FFF2-40B4-BE49-F238E27FC236}">
                <a16:creationId xmlns:a16="http://schemas.microsoft.com/office/drawing/2014/main" id="{908D189D-93DA-2013-55E1-D275B2502F30}"/>
              </a:ext>
            </a:extLst>
          </p:cNvPr>
          <p:cNvSpPr>
            <a:spLocks noGrp="1" noChangeArrowheads="1"/>
          </p:cNvSpPr>
          <p:nvPr>
            <p:ph type="body" sz="quarter" idx="16"/>
          </p:nvPr>
        </p:nvSpPr>
        <p:spPr bwMode="auto">
          <a:xfrm>
            <a:off x="4695713" y="3780049"/>
            <a:ext cx="3084178"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Accuracy: 0.7980121386727523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Precision: 0.6792452830188679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Recall: 0.579088471849866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F1 Score: 0.6251808972503617</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id="{36722C0F-7B57-5D8C-FA50-2277D8F76977}"/>
              </a:ext>
            </a:extLst>
          </p:cNvPr>
          <p:cNvSpPr txBox="1"/>
          <p:nvPr/>
        </p:nvSpPr>
        <p:spPr>
          <a:xfrm>
            <a:off x="4814047" y="2393576"/>
            <a:ext cx="2734214" cy="1200329"/>
          </a:xfrm>
          <a:prstGeom prst="rect">
            <a:avLst/>
          </a:prstGeom>
          <a:noFill/>
        </p:spPr>
        <p:txBody>
          <a:bodyPr wrap="square" rtlCol="0">
            <a:spAutoFit/>
          </a:bodyPr>
          <a:lstStyle/>
          <a:p>
            <a:pPr algn="ctr"/>
            <a:r>
              <a:rPr lang="en-US" sz="2400" dirty="0">
                <a:latin typeface="Comic Sans MS" panose="030F0702030302020204" pitchFamily="66" charset="0"/>
              </a:rPr>
              <a:t>Before Hyperparameter</a:t>
            </a:r>
          </a:p>
          <a:p>
            <a:pPr algn="ctr"/>
            <a:r>
              <a:rPr lang="en-US" sz="2400" dirty="0">
                <a:latin typeface="Comic Sans MS" panose="030F0702030302020204" pitchFamily="66" charset="0"/>
              </a:rPr>
              <a:t>Tuning</a:t>
            </a:r>
          </a:p>
        </p:txBody>
      </p:sp>
      <p:sp>
        <p:nvSpPr>
          <p:cNvPr id="14" name="TextBox 13">
            <a:extLst>
              <a:ext uri="{FF2B5EF4-FFF2-40B4-BE49-F238E27FC236}">
                <a16:creationId xmlns:a16="http://schemas.microsoft.com/office/drawing/2014/main" id="{A831D3D1-95DF-CDB2-DB99-4912EBD276D2}"/>
              </a:ext>
            </a:extLst>
          </p:cNvPr>
          <p:cNvSpPr txBox="1"/>
          <p:nvPr/>
        </p:nvSpPr>
        <p:spPr>
          <a:xfrm>
            <a:off x="8550380" y="2342067"/>
            <a:ext cx="2734214" cy="1200329"/>
          </a:xfrm>
          <a:prstGeom prst="rect">
            <a:avLst/>
          </a:prstGeom>
          <a:noFill/>
        </p:spPr>
        <p:txBody>
          <a:bodyPr wrap="square" rtlCol="0">
            <a:spAutoFit/>
          </a:bodyPr>
          <a:lstStyle/>
          <a:p>
            <a:pPr algn="ctr"/>
            <a:r>
              <a:rPr lang="en-US" sz="2400" dirty="0">
                <a:latin typeface="Comic Sans MS" panose="030F0702030302020204" pitchFamily="66" charset="0"/>
              </a:rPr>
              <a:t>After Hyperparameter</a:t>
            </a:r>
          </a:p>
          <a:p>
            <a:pPr algn="ctr"/>
            <a:r>
              <a:rPr lang="en-US" sz="2400" dirty="0">
                <a:latin typeface="Comic Sans MS" panose="030F0702030302020204" pitchFamily="66" charset="0"/>
              </a:rPr>
              <a:t>Tuning</a:t>
            </a:r>
          </a:p>
        </p:txBody>
      </p:sp>
    </p:spTree>
    <p:extLst>
      <p:ext uri="{BB962C8B-B14F-4D97-AF65-F5344CB8AC3E}">
        <p14:creationId xmlns:p14="http://schemas.microsoft.com/office/powerpoint/2010/main" val="3095245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dirty="0"/>
              <a:t>ALGORITHM 2​</a:t>
            </a:r>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a:xfrm>
            <a:off x="690282" y="1981200"/>
            <a:ext cx="3241638" cy="3962400"/>
          </a:xfrm>
        </p:spPr>
        <p:txBody>
          <a:bodyPr/>
          <a:lstStyle/>
          <a:p>
            <a:endParaRPr lang="en-US" b="1" dirty="0">
              <a:latin typeface="Comic Sans MS" panose="030F0702030302020204" pitchFamily="66" charset="0"/>
            </a:endParaRPr>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p:txBody>
          <a:bodyPr/>
          <a:lstStyle/>
          <a:p>
            <a:br>
              <a:rPr lang="en-US" dirty="0"/>
            </a:br>
            <a:r>
              <a:rPr lang="en-US" dirty="0"/>
              <a:t>​</a:t>
            </a:r>
          </a:p>
          <a:p>
            <a:endParaRPr lang="en-US" dirty="0"/>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12</a:t>
            </a:fld>
            <a:endParaRPr lang="en-US" dirty="0"/>
          </a:p>
        </p:txBody>
      </p:sp>
      <p:sp>
        <p:nvSpPr>
          <p:cNvPr id="13" name="TextBox 12">
            <a:extLst>
              <a:ext uri="{FF2B5EF4-FFF2-40B4-BE49-F238E27FC236}">
                <a16:creationId xmlns:a16="http://schemas.microsoft.com/office/drawing/2014/main" id="{36722C0F-7B57-5D8C-FA50-2277D8F76977}"/>
              </a:ext>
            </a:extLst>
          </p:cNvPr>
          <p:cNvSpPr txBox="1"/>
          <p:nvPr/>
        </p:nvSpPr>
        <p:spPr>
          <a:xfrm>
            <a:off x="4814047" y="2393576"/>
            <a:ext cx="2734214" cy="1200329"/>
          </a:xfrm>
          <a:prstGeom prst="rect">
            <a:avLst/>
          </a:prstGeom>
          <a:noFill/>
        </p:spPr>
        <p:txBody>
          <a:bodyPr wrap="square" rtlCol="0">
            <a:spAutoFit/>
          </a:bodyPr>
          <a:lstStyle/>
          <a:p>
            <a:pPr algn="ctr"/>
            <a:r>
              <a:rPr lang="en-US" sz="2400" dirty="0">
                <a:latin typeface="Comic Sans MS" panose="030F0702030302020204" pitchFamily="66" charset="0"/>
              </a:rPr>
              <a:t>Before Hyperparameter</a:t>
            </a:r>
          </a:p>
          <a:p>
            <a:pPr algn="ctr"/>
            <a:r>
              <a:rPr lang="en-US" sz="2400" dirty="0">
                <a:latin typeface="Comic Sans MS" panose="030F0702030302020204" pitchFamily="66" charset="0"/>
              </a:rPr>
              <a:t>Tuning</a:t>
            </a:r>
          </a:p>
        </p:txBody>
      </p:sp>
      <p:sp>
        <p:nvSpPr>
          <p:cNvPr id="14" name="TextBox 13">
            <a:extLst>
              <a:ext uri="{FF2B5EF4-FFF2-40B4-BE49-F238E27FC236}">
                <a16:creationId xmlns:a16="http://schemas.microsoft.com/office/drawing/2014/main" id="{A831D3D1-95DF-CDB2-DB99-4912EBD276D2}"/>
              </a:ext>
            </a:extLst>
          </p:cNvPr>
          <p:cNvSpPr txBox="1"/>
          <p:nvPr/>
        </p:nvSpPr>
        <p:spPr>
          <a:xfrm>
            <a:off x="8550380" y="2342067"/>
            <a:ext cx="2734214" cy="1200329"/>
          </a:xfrm>
          <a:prstGeom prst="rect">
            <a:avLst/>
          </a:prstGeom>
          <a:noFill/>
        </p:spPr>
        <p:txBody>
          <a:bodyPr wrap="square" rtlCol="0">
            <a:spAutoFit/>
          </a:bodyPr>
          <a:lstStyle/>
          <a:p>
            <a:pPr algn="ctr"/>
            <a:r>
              <a:rPr lang="en-US" sz="2400" dirty="0">
                <a:latin typeface="Comic Sans MS" panose="030F0702030302020204" pitchFamily="66" charset="0"/>
              </a:rPr>
              <a:t>After Hyperparameter</a:t>
            </a:r>
          </a:p>
          <a:p>
            <a:pPr algn="ctr"/>
            <a:r>
              <a:rPr lang="en-US" sz="2400" dirty="0">
                <a:latin typeface="Comic Sans MS" panose="030F0702030302020204" pitchFamily="66" charset="0"/>
              </a:rPr>
              <a:t>Tuning</a:t>
            </a:r>
          </a:p>
        </p:txBody>
      </p:sp>
      <p:sp>
        <p:nvSpPr>
          <p:cNvPr id="4" name="TextBox 3">
            <a:extLst>
              <a:ext uri="{FF2B5EF4-FFF2-40B4-BE49-F238E27FC236}">
                <a16:creationId xmlns:a16="http://schemas.microsoft.com/office/drawing/2014/main" id="{0C2BE9EA-5FE2-2DD0-1374-A04A1A6D8729}"/>
              </a:ext>
            </a:extLst>
          </p:cNvPr>
          <p:cNvSpPr txBox="1"/>
          <p:nvPr/>
        </p:nvSpPr>
        <p:spPr>
          <a:xfrm>
            <a:off x="793113" y="2446063"/>
            <a:ext cx="2882775" cy="461665"/>
          </a:xfrm>
          <a:prstGeom prst="rect">
            <a:avLst/>
          </a:prstGeom>
          <a:solidFill>
            <a:srgbClr val="FFC000"/>
          </a:solidFill>
        </p:spPr>
        <p:txBody>
          <a:bodyPr wrap="square" rtlCol="0">
            <a:spAutoFit/>
          </a:bodyPr>
          <a:lstStyle/>
          <a:p>
            <a:pPr algn="ctr"/>
            <a:r>
              <a:rPr lang="en-US" sz="2400" b="1" dirty="0">
                <a:latin typeface="Comic Sans MS" panose="030F0702030302020204" pitchFamily="66" charset="0"/>
              </a:rPr>
              <a:t>Decision Tree</a:t>
            </a:r>
          </a:p>
        </p:txBody>
      </p:sp>
      <p:pic>
        <p:nvPicPr>
          <p:cNvPr id="5" name="Picture 4">
            <a:extLst>
              <a:ext uri="{FF2B5EF4-FFF2-40B4-BE49-F238E27FC236}">
                <a16:creationId xmlns:a16="http://schemas.microsoft.com/office/drawing/2014/main" id="{DC0208C3-5277-5023-4465-3EB37EA7AFD4}"/>
              </a:ext>
            </a:extLst>
          </p:cNvPr>
          <p:cNvPicPr>
            <a:picLocks noChangeAspect="1"/>
          </p:cNvPicPr>
          <p:nvPr/>
        </p:nvPicPr>
        <p:blipFill>
          <a:blip r:embed="rId2"/>
          <a:stretch>
            <a:fillRect/>
          </a:stretch>
        </p:blipFill>
        <p:spPr>
          <a:xfrm>
            <a:off x="1035519" y="3158479"/>
            <a:ext cx="2882775" cy="2449811"/>
          </a:xfrm>
          <a:prstGeom prst="rect">
            <a:avLst/>
          </a:prstGeom>
        </p:spPr>
      </p:pic>
      <p:pic>
        <p:nvPicPr>
          <p:cNvPr id="17" name="Picture 16">
            <a:extLst>
              <a:ext uri="{FF2B5EF4-FFF2-40B4-BE49-F238E27FC236}">
                <a16:creationId xmlns:a16="http://schemas.microsoft.com/office/drawing/2014/main" id="{03D5A6CE-40D1-C52D-5226-08A4B65E0D54}"/>
              </a:ext>
            </a:extLst>
          </p:cNvPr>
          <p:cNvPicPr>
            <a:picLocks noChangeAspect="1"/>
          </p:cNvPicPr>
          <p:nvPr/>
        </p:nvPicPr>
        <p:blipFill>
          <a:blip r:embed="rId3"/>
          <a:stretch>
            <a:fillRect/>
          </a:stretch>
        </p:blipFill>
        <p:spPr>
          <a:xfrm>
            <a:off x="4930589" y="3770000"/>
            <a:ext cx="2501152" cy="1200329"/>
          </a:xfrm>
          <a:prstGeom prst="rect">
            <a:avLst/>
          </a:prstGeom>
        </p:spPr>
      </p:pic>
      <p:pic>
        <p:nvPicPr>
          <p:cNvPr id="21" name="Picture 20">
            <a:extLst>
              <a:ext uri="{FF2B5EF4-FFF2-40B4-BE49-F238E27FC236}">
                <a16:creationId xmlns:a16="http://schemas.microsoft.com/office/drawing/2014/main" id="{D305274E-54FC-DCDB-E5F1-A2778789FE9D}"/>
              </a:ext>
            </a:extLst>
          </p:cNvPr>
          <p:cNvPicPr>
            <a:picLocks noChangeAspect="1"/>
          </p:cNvPicPr>
          <p:nvPr/>
        </p:nvPicPr>
        <p:blipFill>
          <a:blip r:embed="rId4"/>
          <a:stretch>
            <a:fillRect/>
          </a:stretch>
        </p:blipFill>
        <p:spPr>
          <a:xfrm>
            <a:off x="8430410" y="3681952"/>
            <a:ext cx="3173526" cy="1376424"/>
          </a:xfrm>
          <a:prstGeom prst="rect">
            <a:avLst/>
          </a:prstGeom>
        </p:spPr>
      </p:pic>
    </p:spTree>
    <p:extLst>
      <p:ext uri="{BB962C8B-B14F-4D97-AF65-F5344CB8AC3E}">
        <p14:creationId xmlns:p14="http://schemas.microsoft.com/office/powerpoint/2010/main" val="1202383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dirty="0"/>
              <a:t>ALGORITHM 3</a:t>
            </a:r>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txBody>
          <a:bodyPr/>
          <a:lstStyle/>
          <a:p>
            <a:r>
              <a:rPr lang="en-US" b="1" dirty="0">
                <a:latin typeface="Comic Sans MS" panose="030F0702030302020204" pitchFamily="66" charset="0"/>
              </a:rPr>
              <a:t>Random Forest</a:t>
            </a:r>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p:txBody>
          <a:bodyPr/>
          <a:lstStyle/>
          <a:p>
            <a:br>
              <a:rPr lang="en-US" dirty="0"/>
            </a:br>
            <a:r>
              <a:rPr lang="en-US" dirty="0"/>
              <a:t>​</a:t>
            </a:r>
          </a:p>
          <a:p>
            <a:endParaRPr lang="en-US" dirty="0"/>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13</a:t>
            </a:fld>
            <a:endParaRPr lang="en-US" dirty="0"/>
          </a:p>
        </p:txBody>
      </p:sp>
      <p:sp>
        <p:nvSpPr>
          <p:cNvPr id="13" name="TextBox 12">
            <a:extLst>
              <a:ext uri="{FF2B5EF4-FFF2-40B4-BE49-F238E27FC236}">
                <a16:creationId xmlns:a16="http://schemas.microsoft.com/office/drawing/2014/main" id="{36722C0F-7B57-5D8C-FA50-2277D8F76977}"/>
              </a:ext>
            </a:extLst>
          </p:cNvPr>
          <p:cNvSpPr txBox="1"/>
          <p:nvPr/>
        </p:nvSpPr>
        <p:spPr>
          <a:xfrm>
            <a:off x="4814047" y="2393576"/>
            <a:ext cx="2734214" cy="1200329"/>
          </a:xfrm>
          <a:prstGeom prst="rect">
            <a:avLst/>
          </a:prstGeom>
          <a:noFill/>
        </p:spPr>
        <p:txBody>
          <a:bodyPr wrap="square" rtlCol="0">
            <a:spAutoFit/>
          </a:bodyPr>
          <a:lstStyle/>
          <a:p>
            <a:pPr algn="ctr"/>
            <a:r>
              <a:rPr lang="en-US" sz="2400" dirty="0">
                <a:latin typeface="Comic Sans MS" panose="030F0702030302020204" pitchFamily="66" charset="0"/>
              </a:rPr>
              <a:t>Before Hyperparameter</a:t>
            </a:r>
          </a:p>
          <a:p>
            <a:pPr algn="ctr"/>
            <a:r>
              <a:rPr lang="en-US" sz="2400" dirty="0">
                <a:latin typeface="Comic Sans MS" panose="030F0702030302020204" pitchFamily="66" charset="0"/>
              </a:rPr>
              <a:t>Tuning</a:t>
            </a:r>
          </a:p>
        </p:txBody>
      </p:sp>
      <p:sp>
        <p:nvSpPr>
          <p:cNvPr id="14" name="TextBox 13">
            <a:extLst>
              <a:ext uri="{FF2B5EF4-FFF2-40B4-BE49-F238E27FC236}">
                <a16:creationId xmlns:a16="http://schemas.microsoft.com/office/drawing/2014/main" id="{A831D3D1-95DF-CDB2-DB99-4912EBD276D2}"/>
              </a:ext>
            </a:extLst>
          </p:cNvPr>
          <p:cNvSpPr txBox="1"/>
          <p:nvPr/>
        </p:nvSpPr>
        <p:spPr>
          <a:xfrm>
            <a:off x="8550380" y="2342067"/>
            <a:ext cx="2734214" cy="1200329"/>
          </a:xfrm>
          <a:prstGeom prst="rect">
            <a:avLst/>
          </a:prstGeom>
          <a:noFill/>
        </p:spPr>
        <p:txBody>
          <a:bodyPr wrap="square" rtlCol="0">
            <a:spAutoFit/>
          </a:bodyPr>
          <a:lstStyle/>
          <a:p>
            <a:pPr algn="ctr"/>
            <a:r>
              <a:rPr lang="en-US" sz="2400" dirty="0">
                <a:latin typeface="Comic Sans MS" panose="030F0702030302020204" pitchFamily="66" charset="0"/>
              </a:rPr>
              <a:t>After Hyperparameter</a:t>
            </a:r>
          </a:p>
          <a:p>
            <a:pPr algn="ctr"/>
            <a:r>
              <a:rPr lang="en-US" sz="2400" dirty="0">
                <a:latin typeface="Comic Sans MS" panose="030F0702030302020204" pitchFamily="66" charset="0"/>
              </a:rPr>
              <a:t>Tuning</a:t>
            </a:r>
          </a:p>
        </p:txBody>
      </p:sp>
      <p:pic>
        <p:nvPicPr>
          <p:cNvPr id="5" name="Picture 4">
            <a:extLst>
              <a:ext uri="{FF2B5EF4-FFF2-40B4-BE49-F238E27FC236}">
                <a16:creationId xmlns:a16="http://schemas.microsoft.com/office/drawing/2014/main" id="{65F17045-8FA2-713C-308D-5AF87DAFFAB7}"/>
              </a:ext>
            </a:extLst>
          </p:cNvPr>
          <p:cNvPicPr>
            <a:picLocks noChangeAspect="1"/>
          </p:cNvPicPr>
          <p:nvPr/>
        </p:nvPicPr>
        <p:blipFill>
          <a:blip r:embed="rId2"/>
          <a:stretch>
            <a:fillRect/>
          </a:stretch>
        </p:blipFill>
        <p:spPr>
          <a:xfrm>
            <a:off x="723622" y="3137646"/>
            <a:ext cx="3139711" cy="1994779"/>
          </a:xfrm>
          <a:prstGeom prst="rect">
            <a:avLst/>
          </a:prstGeom>
        </p:spPr>
      </p:pic>
      <p:pic>
        <p:nvPicPr>
          <p:cNvPr id="8" name="Picture 7">
            <a:extLst>
              <a:ext uri="{FF2B5EF4-FFF2-40B4-BE49-F238E27FC236}">
                <a16:creationId xmlns:a16="http://schemas.microsoft.com/office/drawing/2014/main" id="{B09860EF-F882-0D9A-D11D-BF9F761FE4EF}"/>
              </a:ext>
            </a:extLst>
          </p:cNvPr>
          <p:cNvPicPr>
            <a:picLocks noChangeAspect="1"/>
          </p:cNvPicPr>
          <p:nvPr/>
        </p:nvPicPr>
        <p:blipFill>
          <a:blip r:embed="rId3"/>
          <a:stretch>
            <a:fillRect/>
          </a:stretch>
        </p:blipFill>
        <p:spPr>
          <a:xfrm>
            <a:off x="5030061" y="3702424"/>
            <a:ext cx="2293819" cy="1430001"/>
          </a:xfrm>
          <a:prstGeom prst="rect">
            <a:avLst/>
          </a:prstGeom>
        </p:spPr>
      </p:pic>
      <p:sp>
        <p:nvSpPr>
          <p:cNvPr id="18" name="TextBox 17">
            <a:extLst>
              <a:ext uri="{FF2B5EF4-FFF2-40B4-BE49-F238E27FC236}">
                <a16:creationId xmlns:a16="http://schemas.microsoft.com/office/drawing/2014/main" id="{186FB05A-FC4D-EB80-A2F6-92734689D6FB}"/>
              </a:ext>
            </a:extLst>
          </p:cNvPr>
          <p:cNvSpPr txBox="1"/>
          <p:nvPr/>
        </p:nvSpPr>
        <p:spPr>
          <a:xfrm>
            <a:off x="8440847" y="3353028"/>
            <a:ext cx="3097306" cy="1754326"/>
          </a:xfrm>
          <a:prstGeom prst="rect">
            <a:avLst/>
          </a:prstGeom>
          <a:noFill/>
        </p:spPr>
        <p:txBody>
          <a:bodyPr wrap="square" rtlCol="0">
            <a:spAutoFit/>
          </a:bodyPr>
          <a:lstStyle/>
          <a:p>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Best hyperparameters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max_depth</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10,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min_samples_leaf</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4,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min_samples_split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10,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n_estimators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50}</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dirty="0"/>
          </a:p>
        </p:txBody>
      </p:sp>
      <p:pic>
        <p:nvPicPr>
          <p:cNvPr id="29" name="Picture 28">
            <a:extLst>
              <a:ext uri="{FF2B5EF4-FFF2-40B4-BE49-F238E27FC236}">
                <a16:creationId xmlns:a16="http://schemas.microsoft.com/office/drawing/2014/main" id="{E16B7E4A-128A-6C70-0C69-4085DB40E337}"/>
              </a:ext>
            </a:extLst>
          </p:cNvPr>
          <p:cNvPicPr>
            <a:picLocks noChangeAspect="1"/>
          </p:cNvPicPr>
          <p:nvPr/>
        </p:nvPicPr>
        <p:blipFill>
          <a:blip r:embed="rId4"/>
          <a:stretch>
            <a:fillRect/>
          </a:stretch>
        </p:blipFill>
        <p:spPr>
          <a:xfrm>
            <a:off x="8754435" y="4836575"/>
            <a:ext cx="2194750" cy="819074"/>
          </a:xfrm>
          <a:prstGeom prst="rect">
            <a:avLst/>
          </a:prstGeom>
        </p:spPr>
      </p:pic>
    </p:spTree>
    <p:extLst>
      <p:ext uri="{BB962C8B-B14F-4D97-AF65-F5344CB8AC3E}">
        <p14:creationId xmlns:p14="http://schemas.microsoft.com/office/powerpoint/2010/main" val="1574522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BA75-F6D2-B7D5-D1CD-97D76BEDBD7C}"/>
              </a:ext>
            </a:extLst>
          </p:cNvPr>
          <p:cNvSpPr>
            <a:spLocks noGrp="1"/>
          </p:cNvSpPr>
          <p:nvPr>
            <p:ph type="title"/>
          </p:nvPr>
        </p:nvSpPr>
        <p:spPr>
          <a:xfrm>
            <a:off x="322730" y="210208"/>
            <a:ext cx="4069976" cy="533863"/>
          </a:xfrm>
        </p:spPr>
        <p:txBody>
          <a:bodyPr/>
          <a:lstStyle/>
          <a:p>
            <a:pPr algn="l"/>
            <a:r>
              <a:rPr lang="en-US" sz="2400" b="1" dirty="0">
                <a:solidFill>
                  <a:srgbClr val="0070C0"/>
                </a:solidFill>
                <a:latin typeface="Times New Roman" panose="02020603050405020304" pitchFamily="18" charset="0"/>
                <a:cs typeface="Times New Roman" panose="02020603050405020304" pitchFamily="18" charset="0"/>
              </a:rPr>
              <a:t>What is Docker and it’s use?</a:t>
            </a:r>
            <a:br>
              <a:rPr lang="en-US" sz="2400" b="1" dirty="0">
                <a:solidFill>
                  <a:srgbClr val="0070C0"/>
                </a:solidFill>
                <a:latin typeface="Times New Roman" panose="02020603050405020304" pitchFamily="18" charset="0"/>
                <a:cs typeface="Times New Roman" panose="02020603050405020304" pitchFamily="18" charset="0"/>
              </a:rPr>
            </a:br>
            <a:br>
              <a:rPr lang="en-US" sz="2400" b="1" dirty="0">
                <a:solidFill>
                  <a:srgbClr val="0070C0"/>
                </a:solidFill>
                <a:latin typeface="Times New Roman" panose="02020603050405020304" pitchFamily="18" charset="0"/>
                <a:cs typeface="Times New Roman" panose="02020603050405020304" pitchFamily="18" charset="0"/>
              </a:rPr>
            </a:br>
            <a:endParaRPr lang="en-US" sz="2400" b="1"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D0654EF-E4C2-485F-FE97-CC434E441DCE}"/>
              </a:ext>
            </a:extLst>
          </p:cNvPr>
          <p:cNvSpPr>
            <a:spLocks noGrp="1"/>
          </p:cNvSpPr>
          <p:nvPr>
            <p:ph type="sldNum" sz="quarter" idx="12"/>
          </p:nvPr>
        </p:nvSpPr>
        <p:spPr/>
        <p:txBody>
          <a:bodyPr/>
          <a:lstStyle/>
          <a:p>
            <a:fld id="{8D0AFDD5-844D-364D-8AEC-50CF4D36D55D}" type="slidenum">
              <a:rPr lang="en-US" noProof="0" smtClean="0"/>
              <a:t>14</a:t>
            </a:fld>
            <a:endParaRPr lang="en-US" noProof="0"/>
          </a:p>
        </p:txBody>
      </p:sp>
      <p:sp>
        <p:nvSpPr>
          <p:cNvPr id="6" name="TextBox 5">
            <a:extLst>
              <a:ext uri="{FF2B5EF4-FFF2-40B4-BE49-F238E27FC236}">
                <a16:creationId xmlns:a16="http://schemas.microsoft.com/office/drawing/2014/main" id="{BEC6E571-AA27-6786-8420-2D86B2F30E29}"/>
              </a:ext>
            </a:extLst>
          </p:cNvPr>
          <p:cNvSpPr txBox="1"/>
          <p:nvPr/>
        </p:nvSpPr>
        <p:spPr>
          <a:xfrm>
            <a:off x="322730" y="860583"/>
            <a:ext cx="11869271" cy="923330"/>
          </a:xfrm>
          <a:prstGeom prst="rect">
            <a:avLst/>
          </a:prstGeom>
          <a:noFill/>
        </p:spPr>
        <p:txBody>
          <a:bodyPr wrap="square" rtlCol="0">
            <a:spAutoFit/>
          </a:bodyPr>
          <a:lstStyle/>
          <a:p>
            <a:r>
              <a:rPr lang="en-US" b="0" i="0" dirty="0">
                <a:solidFill>
                  <a:srgbClr val="202124"/>
                </a:solidFill>
                <a:effectLst/>
                <a:latin typeface="Times New Roman" panose="02020603050405020304" pitchFamily="18" charset="0"/>
                <a:cs typeface="Times New Roman" panose="02020603050405020304" pitchFamily="18" charset="0"/>
              </a:rPr>
              <a:t>Docker is </a:t>
            </a:r>
            <a:r>
              <a:rPr lang="en-US" b="1" i="0" dirty="0">
                <a:solidFill>
                  <a:srgbClr val="202124"/>
                </a:solidFill>
                <a:effectLst/>
                <a:latin typeface="Times New Roman" panose="02020603050405020304" pitchFamily="18" charset="0"/>
                <a:cs typeface="Times New Roman" panose="02020603050405020304" pitchFamily="18" charset="0"/>
              </a:rPr>
              <a:t>a software platform that allows you to build, test, and deploy applications quickly</a:t>
            </a:r>
            <a:r>
              <a:rPr lang="en-US" b="0" i="0" dirty="0">
                <a:solidFill>
                  <a:srgbClr val="202124"/>
                </a:solidFill>
                <a:effectLst/>
                <a:latin typeface="Times New Roman" panose="02020603050405020304" pitchFamily="18" charset="0"/>
                <a:cs typeface="Times New Roman" panose="02020603050405020304" pitchFamily="18" charset="0"/>
              </a:rPr>
              <a:t>. Docker packages software into standardized units called containers that have everything the software needs to run including libraries, system tools, code, and runtime.</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5D52501-723C-128B-31C4-C54828723B96}"/>
              </a:ext>
            </a:extLst>
          </p:cNvPr>
          <p:cNvSpPr txBox="1"/>
          <p:nvPr/>
        </p:nvSpPr>
        <p:spPr>
          <a:xfrm>
            <a:off x="702059" y="1900425"/>
            <a:ext cx="1447800" cy="461665"/>
          </a:xfrm>
          <a:prstGeom prst="rect">
            <a:avLst/>
          </a:prstGeom>
          <a:noFill/>
        </p:spPr>
        <p:txBody>
          <a:bodyPr wrap="square">
            <a:spAutoFit/>
          </a:bodyPr>
          <a:lstStyle/>
          <a:p>
            <a:pPr algn="l" fontAlgn="base"/>
            <a:r>
              <a:rPr lang="en-US" sz="2400" b="1" i="0" dirty="0">
                <a:solidFill>
                  <a:srgbClr val="0B214A"/>
                </a:solidFill>
                <a:effectLst/>
                <a:latin typeface="Poppins" panose="00000500000000000000" pitchFamily="2" charset="0"/>
              </a:rPr>
              <a:t>Build</a:t>
            </a:r>
          </a:p>
        </p:txBody>
      </p:sp>
      <p:pic>
        <p:nvPicPr>
          <p:cNvPr id="10" name="Picture 9">
            <a:extLst>
              <a:ext uri="{FF2B5EF4-FFF2-40B4-BE49-F238E27FC236}">
                <a16:creationId xmlns:a16="http://schemas.microsoft.com/office/drawing/2014/main" id="{4FBFE953-ED40-FC6B-BAC9-2F75D5F727AF}"/>
              </a:ext>
            </a:extLst>
          </p:cNvPr>
          <p:cNvPicPr>
            <a:picLocks noChangeAspect="1"/>
          </p:cNvPicPr>
          <p:nvPr/>
        </p:nvPicPr>
        <p:blipFill>
          <a:blip r:embed="rId2"/>
          <a:stretch>
            <a:fillRect/>
          </a:stretch>
        </p:blipFill>
        <p:spPr>
          <a:xfrm>
            <a:off x="152400" y="2654861"/>
            <a:ext cx="3013614" cy="2052952"/>
          </a:xfrm>
          <a:prstGeom prst="rect">
            <a:avLst/>
          </a:prstGeom>
        </p:spPr>
      </p:pic>
      <p:sp>
        <p:nvSpPr>
          <p:cNvPr id="12" name="TextBox 11">
            <a:extLst>
              <a:ext uri="{FF2B5EF4-FFF2-40B4-BE49-F238E27FC236}">
                <a16:creationId xmlns:a16="http://schemas.microsoft.com/office/drawing/2014/main" id="{D4111464-334E-594A-8C45-57BEC94B6E9E}"/>
              </a:ext>
            </a:extLst>
          </p:cNvPr>
          <p:cNvSpPr txBox="1"/>
          <p:nvPr/>
        </p:nvSpPr>
        <p:spPr>
          <a:xfrm>
            <a:off x="4670064" y="2538696"/>
            <a:ext cx="1553348" cy="461665"/>
          </a:xfrm>
          <a:prstGeom prst="rect">
            <a:avLst/>
          </a:prstGeom>
          <a:noFill/>
        </p:spPr>
        <p:txBody>
          <a:bodyPr wrap="square">
            <a:spAutoFit/>
          </a:bodyPr>
          <a:lstStyle/>
          <a:p>
            <a:pPr algn="l" fontAlgn="base"/>
            <a:r>
              <a:rPr lang="en-US" sz="2400" b="1" i="0" dirty="0">
                <a:solidFill>
                  <a:srgbClr val="0B214A"/>
                </a:solidFill>
                <a:effectLst/>
                <a:latin typeface="Poppins" panose="00000500000000000000" pitchFamily="2" charset="0"/>
              </a:rPr>
              <a:t>Share</a:t>
            </a:r>
            <a:endParaRPr lang="en-US" b="1" i="0" dirty="0">
              <a:solidFill>
                <a:srgbClr val="0B214A"/>
              </a:solidFill>
              <a:effectLst/>
              <a:latin typeface="Poppins" panose="00000500000000000000" pitchFamily="2" charset="0"/>
            </a:endParaRPr>
          </a:p>
        </p:txBody>
      </p:sp>
      <p:pic>
        <p:nvPicPr>
          <p:cNvPr id="14" name="Picture 13">
            <a:extLst>
              <a:ext uri="{FF2B5EF4-FFF2-40B4-BE49-F238E27FC236}">
                <a16:creationId xmlns:a16="http://schemas.microsoft.com/office/drawing/2014/main" id="{9A2E6662-0D1C-CC52-5604-BB7024153D93}"/>
              </a:ext>
            </a:extLst>
          </p:cNvPr>
          <p:cNvPicPr>
            <a:picLocks noChangeAspect="1"/>
          </p:cNvPicPr>
          <p:nvPr/>
        </p:nvPicPr>
        <p:blipFill>
          <a:blip r:embed="rId3"/>
          <a:stretch>
            <a:fillRect/>
          </a:stretch>
        </p:blipFill>
        <p:spPr>
          <a:xfrm>
            <a:off x="4065956" y="3170803"/>
            <a:ext cx="2761564" cy="2052952"/>
          </a:xfrm>
          <a:prstGeom prst="rect">
            <a:avLst/>
          </a:prstGeom>
        </p:spPr>
      </p:pic>
      <p:sp>
        <p:nvSpPr>
          <p:cNvPr id="16" name="TextBox 15">
            <a:extLst>
              <a:ext uri="{FF2B5EF4-FFF2-40B4-BE49-F238E27FC236}">
                <a16:creationId xmlns:a16="http://schemas.microsoft.com/office/drawing/2014/main" id="{A40B15FA-64EE-C6F1-6D64-DD11343672FF}"/>
              </a:ext>
            </a:extLst>
          </p:cNvPr>
          <p:cNvSpPr txBox="1"/>
          <p:nvPr/>
        </p:nvSpPr>
        <p:spPr>
          <a:xfrm>
            <a:off x="9348497" y="3332090"/>
            <a:ext cx="1136277" cy="461665"/>
          </a:xfrm>
          <a:prstGeom prst="rect">
            <a:avLst/>
          </a:prstGeom>
          <a:noFill/>
        </p:spPr>
        <p:txBody>
          <a:bodyPr wrap="square">
            <a:spAutoFit/>
          </a:bodyPr>
          <a:lstStyle/>
          <a:p>
            <a:pPr algn="l" fontAlgn="base"/>
            <a:r>
              <a:rPr lang="en-US" sz="2400" b="1" i="0" dirty="0">
                <a:solidFill>
                  <a:srgbClr val="0B214A"/>
                </a:solidFill>
                <a:effectLst/>
                <a:latin typeface="Poppins" panose="00000500000000000000" pitchFamily="2" charset="0"/>
              </a:rPr>
              <a:t>Run</a:t>
            </a:r>
          </a:p>
        </p:txBody>
      </p:sp>
      <p:pic>
        <p:nvPicPr>
          <p:cNvPr id="18" name="Picture 17">
            <a:extLst>
              <a:ext uri="{FF2B5EF4-FFF2-40B4-BE49-F238E27FC236}">
                <a16:creationId xmlns:a16="http://schemas.microsoft.com/office/drawing/2014/main" id="{7E928DDC-AC78-A7D8-4C77-BBCBF9742AC9}"/>
              </a:ext>
            </a:extLst>
          </p:cNvPr>
          <p:cNvPicPr>
            <a:picLocks noChangeAspect="1"/>
          </p:cNvPicPr>
          <p:nvPr/>
        </p:nvPicPr>
        <p:blipFill>
          <a:blip r:embed="rId4"/>
          <a:stretch>
            <a:fillRect/>
          </a:stretch>
        </p:blipFill>
        <p:spPr>
          <a:xfrm>
            <a:off x="8375266" y="3934083"/>
            <a:ext cx="3082740" cy="2179846"/>
          </a:xfrm>
          <a:prstGeom prst="rect">
            <a:avLst/>
          </a:prstGeom>
        </p:spPr>
      </p:pic>
    </p:spTree>
    <p:extLst>
      <p:ext uri="{BB962C8B-B14F-4D97-AF65-F5344CB8AC3E}">
        <p14:creationId xmlns:p14="http://schemas.microsoft.com/office/powerpoint/2010/main" val="135941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B6F8E8-87B6-516C-ACF9-14C3ACB30DD1}"/>
              </a:ext>
            </a:extLst>
          </p:cNvPr>
          <p:cNvSpPr>
            <a:spLocks noGrp="1"/>
          </p:cNvSpPr>
          <p:nvPr>
            <p:ph type="sldNum" sz="quarter" idx="12"/>
          </p:nvPr>
        </p:nvSpPr>
        <p:spPr/>
        <p:txBody>
          <a:bodyPr/>
          <a:lstStyle/>
          <a:p>
            <a:fld id="{8D0AFDD5-844D-364D-8AEC-50CF4D36D55D}" type="slidenum">
              <a:rPr lang="en-US" noProof="0" smtClean="0"/>
              <a:t>15</a:t>
            </a:fld>
            <a:endParaRPr lang="en-US" noProof="0"/>
          </a:p>
        </p:txBody>
      </p:sp>
      <p:sp>
        <p:nvSpPr>
          <p:cNvPr id="5" name="TextBox 4">
            <a:extLst>
              <a:ext uri="{FF2B5EF4-FFF2-40B4-BE49-F238E27FC236}">
                <a16:creationId xmlns:a16="http://schemas.microsoft.com/office/drawing/2014/main" id="{0102D5ED-6AF2-53FC-D07D-89A05F3ED599}"/>
              </a:ext>
            </a:extLst>
          </p:cNvPr>
          <p:cNvSpPr txBox="1"/>
          <p:nvPr/>
        </p:nvSpPr>
        <p:spPr>
          <a:xfrm>
            <a:off x="443892" y="113954"/>
            <a:ext cx="6759388" cy="646331"/>
          </a:xfrm>
          <a:prstGeom prst="rect">
            <a:avLst/>
          </a:prstGeom>
          <a:noFill/>
        </p:spPr>
        <p:txBody>
          <a:bodyPr wrap="square" rtlCol="0">
            <a:spAutoFit/>
          </a:bodyPr>
          <a:lstStyle/>
          <a:p>
            <a:r>
              <a:rPr lang="en-US" sz="3600" b="1" dirty="0"/>
              <a:t>Docker Container</a:t>
            </a:r>
          </a:p>
        </p:txBody>
      </p:sp>
      <p:pic>
        <p:nvPicPr>
          <p:cNvPr id="6" name="Picture 5">
            <a:extLst>
              <a:ext uri="{FF2B5EF4-FFF2-40B4-BE49-F238E27FC236}">
                <a16:creationId xmlns:a16="http://schemas.microsoft.com/office/drawing/2014/main" id="{A1BC05E8-2EF3-6966-7EC3-870232737446}"/>
              </a:ext>
            </a:extLst>
          </p:cNvPr>
          <p:cNvPicPr>
            <a:picLocks noChangeAspect="1"/>
          </p:cNvPicPr>
          <p:nvPr/>
        </p:nvPicPr>
        <p:blipFill>
          <a:blip r:embed="rId2"/>
          <a:stretch>
            <a:fillRect/>
          </a:stretch>
        </p:blipFill>
        <p:spPr>
          <a:xfrm>
            <a:off x="1581031" y="937527"/>
            <a:ext cx="9048114" cy="5124673"/>
          </a:xfrm>
          <a:prstGeom prst="rect">
            <a:avLst/>
          </a:prstGeom>
        </p:spPr>
      </p:pic>
    </p:spTree>
    <p:extLst>
      <p:ext uri="{BB962C8B-B14F-4D97-AF65-F5344CB8AC3E}">
        <p14:creationId xmlns:p14="http://schemas.microsoft.com/office/powerpoint/2010/main" val="2407901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8D103A-C8A5-02F9-C8DF-AF955489D55A}"/>
              </a:ext>
            </a:extLst>
          </p:cNvPr>
          <p:cNvSpPr>
            <a:spLocks noGrp="1"/>
          </p:cNvSpPr>
          <p:nvPr>
            <p:ph type="sldNum" sz="quarter" idx="12"/>
          </p:nvPr>
        </p:nvSpPr>
        <p:spPr/>
        <p:txBody>
          <a:bodyPr/>
          <a:lstStyle/>
          <a:p>
            <a:fld id="{8D0AFDD5-844D-364D-8AEC-50CF4D36D55D}" type="slidenum">
              <a:rPr lang="en-US" noProof="0" smtClean="0"/>
              <a:t>16</a:t>
            </a:fld>
            <a:endParaRPr lang="en-US" noProof="0"/>
          </a:p>
        </p:txBody>
      </p:sp>
      <p:pic>
        <p:nvPicPr>
          <p:cNvPr id="6" name="Picture 5">
            <a:extLst>
              <a:ext uri="{FF2B5EF4-FFF2-40B4-BE49-F238E27FC236}">
                <a16:creationId xmlns:a16="http://schemas.microsoft.com/office/drawing/2014/main" id="{113F2426-5612-81FF-DA71-044B7D9E9FFE}"/>
              </a:ext>
            </a:extLst>
          </p:cNvPr>
          <p:cNvPicPr>
            <a:picLocks noChangeAspect="1"/>
          </p:cNvPicPr>
          <p:nvPr/>
        </p:nvPicPr>
        <p:blipFill>
          <a:blip r:embed="rId2"/>
          <a:stretch>
            <a:fillRect/>
          </a:stretch>
        </p:blipFill>
        <p:spPr>
          <a:xfrm>
            <a:off x="1203960" y="874070"/>
            <a:ext cx="9477081" cy="5330858"/>
          </a:xfrm>
          <a:prstGeom prst="rect">
            <a:avLst/>
          </a:prstGeom>
        </p:spPr>
      </p:pic>
      <p:sp>
        <p:nvSpPr>
          <p:cNvPr id="8" name="TextBox 7">
            <a:extLst>
              <a:ext uri="{FF2B5EF4-FFF2-40B4-BE49-F238E27FC236}">
                <a16:creationId xmlns:a16="http://schemas.microsoft.com/office/drawing/2014/main" id="{2AFF5F4F-6926-EE84-2DFF-9FBF1CE5C598}"/>
              </a:ext>
            </a:extLst>
          </p:cNvPr>
          <p:cNvSpPr txBox="1"/>
          <p:nvPr/>
        </p:nvSpPr>
        <p:spPr>
          <a:xfrm>
            <a:off x="716123" y="93320"/>
            <a:ext cx="6709056" cy="584775"/>
          </a:xfrm>
          <a:prstGeom prst="rect">
            <a:avLst/>
          </a:prstGeom>
          <a:noFill/>
        </p:spPr>
        <p:txBody>
          <a:bodyPr wrap="square">
            <a:spAutoFit/>
          </a:bodyPr>
          <a:lstStyle/>
          <a:p>
            <a:r>
              <a:rPr lang="en-US" sz="3200" b="1" dirty="0"/>
              <a:t>Docker Image</a:t>
            </a:r>
          </a:p>
        </p:txBody>
      </p:sp>
    </p:spTree>
    <p:extLst>
      <p:ext uri="{BB962C8B-B14F-4D97-AF65-F5344CB8AC3E}">
        <p14:creationId xmlns:p14="http://schemas.microsoft.com/office/powerpoint/2010/main" val="777212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16AE8E-9339-A5FE-01DA-20434C6354D8}"/>
              </a:ext>
            </a:extLst>
          </p:cNvPr>
          <p:cNvSpPr>
            <a:spLocks noGrp="1"/>
          </p:cNvSpPr>
          <p:nvPr>
            <p:ph type="sldNum" sz="quarter" idx="12"/>
          </p:nvPr>
        </p:nvSpPr>
        <p:spPr/>
        <p:txBody>
          <a:bodyPr/>
          <a:lstStyle/>
          <a:p>
            <a:fld id="{8D0AFDD5-844D-364D-8AEC-50CF4D36D55D}" type="slidenum">
              <a:rPr lang="en-US" noProof="0" smtClean="0"/>
              <a:t>17</a:t>
            </a:fld>
            <a:endParaRPr lang="en-US" noProof="0"/>
          </a:p>
        </p:txBody>
      </p:sp>
      <p:pic>
        <p:nvPicPr>
          <p:cNvPr id="5" name="Picture 4">
            <a:extLst>
              <a:ext uri="{FF2B5EF4-FFF2-40B4-BE49-F238E27FC236}">
                <a16:creationId xmlns:a16="http://schemas.microsoft.com/office/drawing/2014/main" id="{5257C19B-FFA8-69FE-BBA7-4E325AADFF2D}"/>
              </a:ext>
            </a:extLst>
          </p:cNvPr>
          <p:cNvPicPr>
            <a:picLocks noChangeAspect="1"/>
          </p:cNvPicPr>
          <p:nvPr/>
        </p:nvPicPr>
        <p:blipFill>
          <a:blip r:embed="rId2"/>
          <a:stretch>
            <a:fillRect/>
          </a:stretch>
        </p:blipFill>
        <p:spPr>
          <a:xfrm>
            <a:off x="1264763" y="1027523"/>
            <a:ext cx="9662473" cy="5043340"/>
          </a:xfrm>
          <a:prstGeom prst="rect">
            <a:avLst/>
          </a:prstGeom>
        </p:spPr>
      </p:pic>
      <p:sp>
        <p:nvSpPr>
          <p:cNvPr id="6" name="TextBox 5">
            <a:extLst>
              <a:ext uri="{FF2B5EF4-FFF2-40B4-BE49-F238E27FC236}">
                <a16:creationId xmlns:a16="http://schemas.microsoft.com/office/drawing/2014/main" id="{D1BC5E73-BAA8-EEF1-20BD-F1FAEF0F3BDB}"/>
              </a:ext>
            </a:extLst>
          </p:cNvPr>
          <p:cNvSpPr txBox="1"/>
          <p:nvPr/>
        </p:nvSpPr>
        <p:spPr>
          <a:xfrm>
            <a:off x="1021080" y="210208"/>
            <a:ext cx="4119514" cy="646331"/>
          </a:xfrm>
          <a:prstGeom prst="rect">
            <a:avLst/>
          </a:prstGeom>
          <a:noFill/>
        </p:spPr>
        <p:txBody>
          <a:bodyPr wrap="square" rtlCol="0">
            <a:spAutoFit/>
          </a:bodyPr>
          <a:lstStyle/>
          <a:p>
            <a:r>
              <a:rPr lang="en-US" sz="3600" b="1" dirty="0"/>
              <a:t>Logs are shown </a:t>
            </a:r>
          </a:p>
        </p:txBody>
      </p:sp>
    </p:spTree>
    <p:extLst>
      <p:ext uri="{BB962C8B-B14F-4D97-AF65-F5344CB8AC3E}">
        <p14:creationId xmlns:p14="http://schemas.microsoft.com/office/powerpoint/2010/main" val="2464608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8300-A06A-40CA-A26A-9C053AE2FAB9}"/>
              </a:ext>
            </a:extLst>
          </p:cNvPr>
          <p:cNvSpPr>
            <a:spLocks noGrp="1"/>
          </p:cNvSpPr>
          <p:nvPr>
            <p:ph type="title"/>
          </p:nvPr>
        </p:nvSpPr>
        <p:spPr>
          <a:xfrm>
            <a:off x="216815" y="76531"/>
            <a:ext cx="5279012" cy="823724"/>
          </a:xfrm>
        </p:spPr>
        <p:txBody>
          <a:bodyPr/>
          <a:lstStyle/>
          <a:p>
            <a:r>
              <a:rPr lang="en-US" sz="3200" b="1" dirty="0">
                <a:solidFill>
                  <a:srgbClr val="FF0000"/>
                </a:solidFill>
                <a:latin typeface="Times New Roman" panose="02020603050405020304" pitchFamily="18" charset="0"/>
                <a:cs typeface="Times New Roman" panose="02020603050405020304" pitchFamily="18" charset="0"/>
              </a:rPr>
              <a:t>What is Jenkins and it’s use? </a:t>
            </a:r>
          </a:p>
        </p:txBody>
      </p:sp>
      <p:sp>
        <p:nvSpPr>
          <p:cNvPr id="3" name="Slide Number Placeholder 2">
            <a:extLst>
              <a:ext uri="{FF2B5EF4-FFF2-40B4-BE49-F238E27FC236}">
                <a16:creationId xmlns:a16="http://schemas.microsoft.com/office/drawing/2014/main" id="{E9671C4D-C455-5661-8C7C-FD9D528CD667}"/>
              </a:ext>
            </a:extLst>
          </p:cNvPr>
          <p:cNvSpPr>
            <a:spLocks noGrp="1"/>
          </p:cNvSpPr>
          <p:nvPr>
            <p:ph type="sldNum" sz="quarter" idx="12"/>
          </p:nvPr>
        </p:nvSpPr>
        <p:spPr/>
        <p:txBody>
          <a:bodyPr/>
          <a:lstStyle/>
          <a:p>
            <a:fld id="{8D0AFDD5-844D-364D-8AEC-50CF4D36D55D}" type="slidenum">
              <a:rPr lang="en-US" noProof="0" smtClean="0"/>
              <a:t>18</a:t>
            </a:fld>
            <a:endParaRPr lang="en-US" noProof="0"/>
          </a:p>
        </p:txBody>
      </p:sp>
      <p:sp>
        <p:nvSpPr>
          <p:cNvPr id="7" name="TextBox 6">
            <a:extLst>
              <a:ext uri="{FF2B5EF4-FFF2-40B4-BE49-F238E27FC236}">
                <a16:creationId xmlns:a16="http://schemas.microsoft.com/office/drawing/2014/main" id="{F8D44475-B460-0E9F-84F1-F42E03774C07}"/>
              </a:ext>
            </a:extLst>
          </p:cNvPr>
          <p:cNvSpPr txBox="1"/>
          <p:nvPr/>
        </p:nvSpPr>
        <p:spPr>
          <a:xfrm>
            <a:off x="179108" y="743024"/>
            <a:ext cx="8682088" cy="923330"/>
          </a:xfrm>
          <a:prstGeom prst="rect">
            <a:avLst/>
          </a:prstGeom>
          <a:noFill/>
        </p:spPr>
        <p:txBody>
          <a:bodyPr wrap="square">
            <a:spAutoFit/>
          </a:bodyPr>
          <a:lstStyle/>
          <a:p>
            <a:r>
              <a:rPr lang="en-US" dirty="0">
                <a:solidFill>
                  <a:srgbClr val="080809"/>
                </a:solidFill>
                <a:effectLst/>
                <a:latin typeface="Times New Roman" panose="02020603050405020304" pitchFamily="18" charset="0"/>
                <a:cs typeface="Times New Roman" panose="02020603050405020304" pitchFamily="18" charset="0"/>
              </a:rPr>
              <a:t>Jenkins is defined as an </a:t>
            </a:r>
            <a:r>
              <a:rPr lang="en-US" b="1" dirty="0">
                <a:solidFill>
                  <a:srgbClr val="080809"/>
                </a:solidFill>
                <a:effectLst/>
                <a:latin typeface="Times New Roman" panose="02020603050405020304" pitchFamily="18" charset="0"/>
                <a:cs typeface="Times New Roman" panose="02020603050405020304" pitchFamily="18" charset="0"/>
              </a:rPr>
              <a:t>open-source solution </a:t>
            </a:r>
            <a:r>
              <a:rPr lang="en-US" dirty="0">
                <a:solidFill>
                  <a:srgbClr val="080809"/>
                </a:solidFill>
                <a:effectLst/>
                <a:latin typeface="Times New Roman" panose="02020603050405020304" pitchFamily="18" charset="0"/>
                <a:cs typeface="Times New Roman" panose="02020603050405020304" pitchFamily="18" charset="0"/>
              </a:rPr>
              <a:t>comprising an </a:t>
            </a:r>
            <a:r>
              <a:rPr lang="en-US" b="1" dirty="0">
                <a:solidFill>
                  <a:srgbClr val="080809"/>
                </a:solidFill>
                <a:effectLst/>
                <a:latin typeface="Times New Roman" panose="02020603050405020304" pitchFamily="18" charset="0"/>
                <a:cs typeface="Times New Roman" panose="02020603050405020304" pitchFamily="18" charset="0"/>
              </a:rPr>
              <a:t>automation server to enable </a:t>
            </a:r>
          </a:p>
          <a:p>
            <a:r>
              <a:rPr lang="en-US" b="1" dirty="0">
                <a:solidFill>
                  <a:srgbClr val="080809"/>
                </a:solidFill>
                <a:effectLst/>
                <a:latin typeface="Times New Roman" panose="02020603050405020304" pitchFamily="18" charset="0"/>
                <a:cs typeface="Times New Roman" panose="02020603050405020304" pitchFamily="18" charset="0"/>
              </a:rPr>
              <a:t>continuous integration and continuous delivery (CI/CD), automating the</a:t>
            </a:r>
          </a:p>
          <a:p>
            <a:r>
              <a:rPr lang="en-US" b="1" dirty="0">
                <a:solidFill>
                  <a:srgbClr val="080809"/>
                </a:solidFill>
                <a:effectLst/>
                <a:latin typeface="Times New Roman" panose="02020603050405020304" pitchFamily="18" charset="0"/>
                <a:cs typeface="Times New Roman" panose="02020603050405020304" pitchFamily="18" charset="0"/>
              </a:rPr>
              <a:t> various stages of software development such as test, build, and deployment.</a:t>
            </a:r>
            <a:endParaRPr lang="en-US"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CB5CD4A3-9BAA-336B-DCE0-6DF69EDF47DE}"/>
              </a:ext>
            </a:extLst>
          </p:cNvPr>
          <p:cNvPicPr>
            <a:picLocks noChangeAspect="1"/>
          </p:cNvPicPr>
          <p:nvPr/>
        </p:nvPicPr>
        <p:blipFill>
          <a:blip r:embed="rId2"/>
          <a:stretch>
            <a:fillRect/>
          </a:stretch>
        </p:blipFill>
        <p:spPr>
          <a:xfrm>
            <a:off x="9521701" y="57039"/>
            <a:ext cx="1839666" cy="1722061"/>
          </a:xfrm>
          <a:prstGeom prst="rect">
            <a:avLst/>
          </a:prstGeom>
        </p:spPr>
      </p:pic>
      <p:pic>
        <p:nvPicPr>
          <p:cNvPr id="14" name="Picture 13">
            <a:extLst>
              <a:ext uri="{FF2B5EF4-FFF2-40B4-BE49-F238E27FC236}">
                <a16:creationId xmlns:a16="http://schemas.microsoft.com/office/drawing/2014/main" id="{59883166-F10F-8C4D-99D6-CB685BA8AB71}"/>
              </a:ext>
            </a:extLst>
          </p:cNvPr>
          <p:cNvPicPr>
            <a:picLocks noChangeAspect="1"/>
          </p:cNvPicPr>
          <p:nvPr/>
        </p:nvPicPr>
        <p:blipFill>
          <a:blip r:embed="rId3"/>
          <a:stretch>
            <a:fillRect/>
          </a:stretch>
        </p:blipFill>
        <p:spPr>
          <a:xfrm>
            <a:off x="838200" y="2101028"/>
            <a:ext cx="8861196" cy="4509057"/>
          </a:xfrm>
          <a:prstGeom prst="rect">
            <a:avLst/>
          </a:prstGeom>
        </p:spPr>
      </p:pic>
      <p:sp>
        <p:nvSpPr>
          <p:cNvPr id="15" name="TextBox 14">
            <a:extLst>
              <a:ext uri="{FF2B5EF4-FFF2-40B4-BE49-F238E27FC236}">
                <a16:creationId xmlns:a16="http://schemas.microsoft.com/office/drawing/2014/main" id="{6F3E24D9-E1DA-66E2-2168-A204BC20F64B}"/>
              </a:ext>
            </a:extLst>
          </p:cNvPr>
          <p:cNvSpPr txBox="1"/>
          <p:nvPr/>
        </p:nvSpPr>
        <p:spPr>
          <a:xfrm>
            <a:off x="216815" y="1601656"/>
            <a:ext cx="3016578"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Jenkins Dashboard</a:t>
            </a:r>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857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62B8DC-7CE8-2AF3-5074-006D8522BA10}"/>
              </a:ext>
            </a:extLst>
          </p:cNvPr>
          <p:cNvSpPr>
            <a:spLocks noGrp="1"/>
          </p:cNvSpPr>
          <p:nvPr>
            <p:ph type="sldNum" sz="quarter" idx="12"/>
          </p:nvPr>
        </p:nvSpPr>
        <p:spPr/>
        <p:txBody>
          <a:bodyPr/>
          <a:lstStyle/>
          <a:p>
            <a:fld id="{8D0AFDD5-844D-364D-8AEC-50CF4D36D55D}" type="slidenum">
              <a:rPr lang="en-US" noProof="0" smtClean="0"/>
              <a:t>19</a:t>
            </a:fld>
            <a:endParaRPr lang="en-US" noProof="0"/>
          </a:p>
        </p:txBody>
      </p:sp>
      <p:pic>
        <p:nvPicPr>
          <p:cNvPr id="7" name="Picture 6">
            <a:extLst>
              <a:ext uri="{FF2B5EF4-FFF2-40B4-BE49-F238E27FC236}">
                <a16:creationId xmlns:a16="http://schemas.microsoft.com/office/drawing/2014/main" id="{0A4548E2-5B43-B2D4-2D9F-8A9549303551}"/>
              </a:ext>
            </a:extLst>
          </p:cNvPr>
          <p:cNvPicPr>
            <a:picLocks noChangeAspect="1"/>
          </p:cNvPicPr>
          <p:nvPr/>
        </p:nvPicPr>
        <p:blipFill>
          <a:blip r:embed="rId2"/>
          <a:stretch>
            <a:fillRect/>
          </a:stretch>
        </p:blipFill>
        <p:spPr>
          <a:xfrm>
            <a:off x="122549" y="716436"/>
            <a:ext cx="11961001" cy="5531963"/>
          </a:xfrm>
          <a:prstGeom prst="rect">
            <a:avLst/>
          </a:prstGeom>
        </p:spPr>
      </p:pic>
    </p:spTree>
    <p:extLst>
      <p:ext uri="{BB962C8B-B14F-4D97-AF65-F5344CB8AC3E}">
        <p14:creationId xmlns:p14="http://schemas.microsoft.com/office/powerpoint/2010/main" val="1499841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808988" y="1033540"/>
            <a:ext cx="5038344" cy="747388"/>
          </a:xfrm>
        </p:spPr>
        <p:txBody>
          <a:bodyPr/>
          <a:lstStyle/>
          <a:p>
            <a:r>
              <a:rPr lang="en-US" sz="4000" u="sng" dirty="0">
                <a:latin typeface="Times New Roman" panose="02020603050405020304" pitchFamily="18" charset="0"/>
                <a:cs typeface="Times New Roman" panose="02020603050405020304" pitchFamily="18" charset="0"/>
                <a:sym typeface="DM Sans Medium"/>
              </a:rPr>
              <a:t>Problem Statement</a:t>
            </a:r>
            <a:br>
              <a:rPr lang="en-US" dirty="0">
                <a:sym typeface="DM Sans Medium"/>
              </a:rPr>
            </a:br>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2</a:t>
            </a:fld>
            <a:endParaRPr lang="en-US" dirty="0"/>
          </a:p>
        </p:txBody>
      </p:sp>
      <p:sp>
        <p:nvSpPr>
          <p:cNvPr id="13" name="Content Placeholder 12">
            <a:extLst>
              <a:ext uri="{FF2B5EF4-FFF2-40B4-BE49-F238E27FC236}">
                <a16:creationId xmlns:a16="http://schemas.microsoft.com/office/drawing/2014/main" id="{6805CAE0-CD03-F25B-BC56-5E8DA4ABB787}"/>
              </a:ext>
            </a:extLst>
          </p:cNvPr>
          <p:cNvSpPr>
            <a:spLocks noGrp="1"/>
          </p:cNvSpPr>
          <p:nvPr>
            <p:ph idx="1"/>
          </p:nvPr>
        </p:nvSpPr>
        <p:spPr>
          <a:xfrm>
            <a:off x="950259" y="1673351"/>
            <a:ext cx="6284259" cy="3956483"/>
          </a:xfrm>
        </p:spPr>
        <p:txBody>
          <a:bodyPr/>
          <a:lstStyle/>
          <a:p>
            <a:pPr algn="just">
              <a:lnSpc>
                <a:spcPct val="150000"/>
              </a:lnSpc>
              <a:buFont typeface="Arial" panose="020B0604020202020204" pitchFamily="34" charset="0"/>
            </a:pPr>
            <a:r>
              <a:rPr lang="en-US" altLang="zh-CN" sz="1600" dirty="0">
                <a:latin typeface="Times New Roman Bold" panose="02020603050405020304" charset="0"/>
                <a:ea typeface="Microsoft YaHei" pitchFamily="34" charset="-122"/>
                <a:cs typeface="Times New Roman Bold" panose="02020603050405020304" charset="0"/>
              </a:rPr>
              <a:t>A telecom company is facing a high customer churn rate and wants to reduce it.</a:t>
            </a:r>
          </a:p>
          <a:p>
            <a:pPr algn="just">
              <a:lnSpc>
                <a:spcPct val="150000"/>
              </a:lnSpc>
              <a:buFont typeface="Arial" panose="020B0604020202020204" pitchFamily="34" charset="0"/>
            </a:pPr>
            <a:r>
              <a:rPr lang="en-US" altLang="zh-CN" sz="1600" dirty="0">
                <a:latin typeface="Times New Roman Bold" panose="02020603050405020304" charset="0"/>
                <a:ea typeface="Microsoft YaHei" pitchFamily="34" charset="-122"/>
                <a:cs typeface="Times New Roman Bold" panose="02020603050405020304" charset="0"/>
              </a:rPr>
              <a:t>Customer churn refers to the process where a customer stops doing business with a</a:t>
            </a:r>
          </a:p>
          <a:p>
            <a:pPr algn="just">
              <a:lnSpc>
                <a:spcPct val="150000"/>
              </a:lnSpc>
              <a:buFont typeface="Arial" panose="020B0604020202020204" pitchFamily="34" charset="0"/>
            </a:pPr>
            <a:r>
              <a:rPr lang="en-US" altLang="zh-CN" sz="1600" dirty="0">
                <a:latin typeface="Times New Roman Bold" panose="02020603050405020304" charset="0"/>
                <a:ea typeface="Microsoft YaHei" pitchFamily="34" charset="-122"/>
                <a:cs typeface="Times New Roman Bold" panose="02020603050405020304" charset="0"/>
              </a:rPr>
              <a:t>company. In the telecom industry, customer churn is a major problem as acquiring new customers is more expensive than retaining existing customers. The company wants to use machine learning to predict which customers are likely to churn so that they can take proactive measures to retain them. </a:t>
            </a:r>
          </a:p>
        </p:txBody>
      </p:sp>
      <p:pic>
        <p:nvPicPr>
          <p:cNvPr id="14" name="Picture 13">
            <a:extLst>
              <a:ext uri="{FF2B5EF4-FFF2-40B4-BE49-F238E27FC236}">
                <a16:creationId xmlns:a16="http://schemas.microsoft.com/office/drawing/2014/main" id="{A521D8D2-664D-B45F-3294-62403CA11632}"/>
              </a:ext>
            </a:extLst>
          </p:cNvPr>
          <p:cNvPicPr>
            <a:picLocks noChangeAspect="1"/>
          </p:cNvPicPr>
          <p:nvPr/>
        </p:nvPicPr>
        <p:blipFill>
          <a:blip r:embed="rId2"/>
          <a:stretch>
            <a:fillRect/>
          </a:stretch>
        </p:blipFill>
        <p:spPr>
          <a:xfrm>
            <a:off x="8026188" y="2045715"/>
            <a:ext cx="3997155" cy="2284088"/>
          </a:xfrm>
          <a:prstGeom prst="rect">
            <a:avLst/>
          </a:prstGeom>
        </p:spPr>
      </p:pic>
    </p:spTree>
    <p:extLst>
      <p:ext uri="{BB962C8B-B14F-4D97-AF65-F5344CB8AC3E}">
        <p14:creationId xmlns:p14="http://schemas.microsoft.com/office/powerpoint/2010/main" val="3780002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E8465B1-835D-633D-41EB-88B6C54F65B9}"/>
              </a:ext>
            </a:extLst>
          </p:cNvPr>
          <p:cNvSpPr>
            <a:spLocks noGrp="1"/>
          </p:cNvSpPr>
          <p:nvPr>
            <p:ph type="sldNum" sz="quarter" idx="12"/>
          </p:nvPr>
        </p:nvSpPr>
        <p:spPr/>
        <p:txBody>
          <a:bodyPr/>
          <a:lstStyle/>
          <a:p>
            <a:fld id="{8D0AFDD5-844D-364D-8AEC-50CF4D36D55D}" type="slidenum">
              <a:rPr lang="en-US" noProof="0" smtClean="0"/>
              <a:t>20</a:t>
            </a:fld>
            <a:endParaRPr lang="en-US" noProof="0"/>
          </a:p>
        </p:txBody>
      </p:sp>
      <p:pic>
        <p:nvPicPr>
          <p:cNvPr id="7" name="Picture 6">
            <a:extLst>
              <a:ext uri="{FF2B5EF4-FFF2-40B4-BE49-F238E27FC236}">
                <a16:creationId xmlns:a16="http://schemas.microsoft.com/office/drawing/2014/main" id="{54A41E7E-B963-A18F-8AD4-069672318B96}"/>
              </a:ext>
            </a:extLst>
          </p:cNvPr>
          <p:cNvPicPr>
            <a:picLocks noChangeAspect="1"/>
          </p:cNvPicPr>
          <p:nvPr/>
        </p:nvPicPr>
        <p:blipFill>
          <a:blip r:embed="rId2"/>
          <a:stretch>
            <a:fillRect/>
          </a:stretch>
        </p:blipFill>
        <p:spPr>
          <a:xfrm>
            <a:off x="395925" y="586101"/>
            <a:ext cx="11162087" cy="5685797"/>
          </a:xfrm>
          <a:prstGeom prst="rect">
            <a:avLst/>
          </a:prstGeom>
        </p:spPr>
      </p:pic>
    </p:spTree>
    <p:extLst>
      <p:ext uri="{BB962C8B-B14F-4D97-AF65-F5344CB8AC3E}">
        <p14:creationId xmlns:p14="http://schemas.microsoft.com/office/powerpoint/2010/main" val="1560714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B880DE-404F-9F5D-AC86-A1B1D4D4E716}"/>
              </a:ext>
            </a:extLst>
          </p:cNvPr>
          <p:cNvSpPr>
            <a:spLocks noGrp="1"/>
          </p:cNvSpPr>
          <p:nvPr>
            <p:ph type="sldNum" sz="quarter" idx="12"/>
          </p:nvPr>
        </p:nvSpPr>
        <p:spPr/>
        <p:txBody>
          <a:bodyPr/>
          <a:lstStyle/>
          <a:p>
            <a:fld id="{8D0AFDD5-844D-364D-8AEC-50CF4D36D55D}" type="slidenum">
              <a:rPr lang="en-US" noProof="0" smtClean="0"/>
              <a:t>21</a:t>
            </a:fld>
            <a:endParaRPr lang="en-US" noProof="0"/>
          </a:p>
        </p:txBody>
      </p:sp>
      <p:sp>
        <p:nvSpPr>
          <p:cNvPr id="6" name="TextBox 5">
            <a:extLst>
              <a:ext uri="{FF2B5EF4-FFF2-40B4-BE49-F238E27FC236}">
                <a16:creationId xmlns:a16="http://schemas.microsoft.com/office/drawing/2014/main" id="{C2DD4523-E2CC-6408-78BF-40442B4C21E3}"/>
              </a:ext>
            </a:extLst>
          </p:cNvPr>
          <p:cNvSpPr txBox="1"/>
          <p:nvPr/>
        </p:nvSpPr>
        <p:spPr>
          <a:xfrm>
            <a:off x="2912882" y="113122"/>
            <a:ext cx="4911365" cy="584775"/>
          </a:xfrm>
          <a:prstGeom prst="rect">
            <a:avLst/>
          </a:prstGeom>
          <a:noFill/>
        </p:spPr>
        <p:txBody>
          <a:bodyPr wrap="square" rtlCol="0">
            <a:spAutoFit/>
          </a:bodyPr>
          <a:lstStyle/>
          <a:p>
            <a:r>
              <a:rPr lang="en-US" sz="3200" dirty="0" err="1">
                <a:solidFill>
                  <a:srgbClr val="C00000"/>
                </a:solidFill>
                <a:latin typeface="Comic Sans MS" panose="030F0702030302020204" pitchFamily="66" charset="0"/>
              </a:rPr>
              <a:t>Streamlit</a:t>
            </a:r>
            <a:r>
              <a:rPr lang="en-US" sz="3200" dirty="0">
                <a:solidFill>
                  <a:srgbClr val="C00000"/>
                </a:solidFill>
                <a:latin typeface="Comic Sans MS" panose="030F0702030302020204" pitchFamily="66" charset="0"/>
              </a:rPr>
              <a:t> Deployment</a:t>
            </a:r>
            <a:endParaRPr lang="en-US" dirty="0">
              <a:solidFill>
                <a:srgbClr val="C00000"/>
              </a:solidFill>
              <a:latin typeface="Comic Sans MS" panose="030F0702030302020204" pitchFamily="66" charset="0"/>
            </a:endParaRPr>
          </a:p>
        </p:txBody>
      </p:sp>
      <p:pic>
        <p:nvPicPr>
          <p:cNvPr id="8" name="Picture 7">
            <a:extLst>
              <a:ext uri="{FF2B5EF4-FFF2-40B4-BE49-F238E27FC236}">
                <a16:creationId xmlns:a16="http://schemas.microsoft.com/office/drawing/2014/main" id="{71C67F3B-F5A7-8197-52EF-10367E4FA0E3}"/>
              </a:ext>
            </a:extLst>
          </p:cNvPr>
          <p:cNvPicPr>
            <a:picLocks noChangeAspect="1"/>
          </p:cNvPicPr>
          <p:nvPr/>
        </p:nvPicPr>
        <p:blipFill>
          <a:blip r:embed="rId2"/>
          <a:stretch>
            <a:fillRect/>
          </a:stretch>
        </p:blipFill>
        <p:spPr>
          <a:xfrm>
            <a:off x="9773191" y="113122"/>
            <a:ext cx="2034716" cy="1341236"/>
          </a:xfrm>
          <a:prstGeom prst="rect">
            <a:avLst/>
          </a:prstGeom>
        </p:spPr>
      </p:pic>
      <p:sp>
        <p:nvSpPr>
          <p:cNvPr id="10" name="TextBox 9">
            <a:extLst>
              <a:ext uri="{FF2B5EF4-FFF2-40B4-BE49-F238E27FC236}">
                <a16:creationId xmlns:a16="http://schemas.microsoft.com/office/drawing/2014/main" id="{189B7FD8-7299-0801-5715-9AEF231BD34A}"/>
              </a:ext>
            </a:extLst>
          </p:cNvPr>
          <p:cNvSpPr txBox="1"/>
          <p:nvPr/>
        </p:nvSpPr>
        <p:spPr>
          <a:xfrm>
            <a:off x="94268" y="831351"/>
            <a:ext cx="9054445" cy="1015663"/>
          </a:xfrm>
          <a:prstGeom prst="rect">
            <a:avLst/>
          </a:prstGeom>
          <a:noFill/>
        </p:spPr>
        <p:txBody>
          <a:bodyPr wrap="square">
            <a:spAutoFit/>
          </a:bodyPr>
          <a:lstStyle/>
          <a:p>
            <a:r>
              <a:rPr lang="en-US" sz="2000" b="0" i="0" dirty="0" err="1">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Streamlit</a:t>
            </a:r>
            <a:r>
              <a:rPr lang="en-US" sz="2000" b="0" i="0" dirty="0">
                <a:effectLst/>
                <a:latin typeface="Times New Roman" panose="02020603050405020304" pitchFamily="18" charset="0"/>
                <a:cs typeface="Times New Roman" panose="02020603050405020304" pitchFamily="18" charset="0"/>
              </a:rPr>
              <a:t> is an open-source Python library that makes it easy to create and share beautiful, custom web apps for machine learning and data science. In </a:t>
            </a:r>
            <a:r>
              <a:rPr lang="en-US" sz="2000" dirty="0">
                <a:latin typeface="Times New Roman" panose="02020603050405020304" pitchFamily="18" charset="0"/>
                <a:cs typeface="Times New Roman" panose="02020603050405020304" pitchFamily="18" charset="0"/>
              </a:rPr>
              <a:t>this we</a:t>
            </a:r>
            <a:r>
              <a:rPr lang="en-US" sz="2000" b="0" i="0" dirty="0">
                <a:effectLst/>
                <a:latin typeface="Times New Roman" panose="02020603050405020304" pitchFamily="18" charset="0"/>
                <a:cs typeface="Times New Roman" panose="02020603050405020304" pitchFamily="18" charset="0"/>
              </a:rPr>
              <a:t> can build and deploy powerful data apps. </a:t>
            </a:r>
            <a:endParaRPr lang="en-US"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CD1D58E-B8E2-461B-996B-EA25F386B2E1}"/>
              </a:ext>
            </a:extLst>
          </p:cNvPr>
          <p:cNvSpPr txBox="1"/>
          <p:nvPr/>
        </p:nvSpPr>
        <p:spPr>
          <a:xfrm>
            <a:off x="94268" y="1972223"/>
            <a:ext cx="6099142" cy="923330"/>
          </a:xfrm>
          <a:prstGeom prst="rect">
            <a:avLst/>
          </a:prstGeom>
          <a:noFill/>
        </p:spPr>
        <p:txBody>
          <a:bodyPr wrap="square">
            <a:spAutoFit/>
          </a:bodyPr>
          <a:lstStyle/>
          <a:p>
            <a:pPr algn="l"/>
            <a:r>
              <a:rPr lang="en-US" b="1" i="0" dirty="0">
                <a:solidFill>
                  <a:srgbClr val="C00000"/>
                </a:solidFill>
                <a:effectLst/>
                <a:latin typeface="Times New Roman" panose="02020603050405020304" pitchFamily="18" charset="0"/>
                <a:cs typeface="Times New Roman" panose="02020603050405020304" pitchFamily="18" charset="0"/>
              </a:rPr>
              <a:t>Embrace scripting</a:t>
            </a:r>
          </a:p>
          <a:p>
            <a:pPr algn="l"/>
            <a:r>
              <a:rPr lang="en-US" b="0" i="0" dirty="0">
                <a:effectLst/>
                <a:latin typeface="Times New Roman" panose="02020603050405020304" pitchFamily="18" charset="0"/>
                <a:cs typeface="Times New Roman" panose="02020603050405020304" pitchFamily="18" charset="0"/>
              </a:rPr>
              <a:t>Build an app in a few lines of </a:t>
            </a:r>
            <a:r>
              <a:rPr lang="en-US" b="1" i="0" dirty="0">
                <a:effectLst/>
                <a:latin typeface="Times New Roman" panose="02020603050405020304" pitchFamily="18" charset="0"/>
                <a:cs typeface="Times New Roman" panose="02020603050405020304" pitchFamily="18" charset="0"/>
              </a:rPr>
              <a:t>code with </a:t>
            </a:r>
            <a:r>
              <a:rPr lang="en-US" b="1" dirty="0">
                <a:latin typeface="Times New Roman" panose="02020603050405020304" pitchFamily="18" charset="0"/>
                <a:cs typeface="Times New Roman" panose="02020603050405020304" pitchFamily="18" charset="0"/>
              </a:rPr>
              <a:t>simple API</a:t>
            </a:r>
            <a:r>
              <a:rPr lang="en-US" b="0" i="0" dirty="0">
                <a:effectLst/>
                <a:latin typeface="Times New Roman" panose="02020603050405020304" pitchFamily="18" charset="0"/>
                <a:cs typeface="Times New Roman" panose="02020603050405020304" pitchFamily="18" charset="0"/>
              </a:rPr>
              <a:t>. Then see it automatically update as you iteratively save the source file.</a:t>
            </a:r>
          </a:p>
        </p:txBody>
      </p:sp>
      <p:pic>
        <p:nvPicPr>
          <p:cNvPr id="14" name="Picture 13">
            <a:extLst>
              <a:ext uri="{FF2B5EF4-FFF2-40B4-BE49-F238E27FC236}">
                <a16:creationId xmlns:a16="http://schemas.microsoft.com/office/drawing/2014/main" id="{A1C4A0DB-984B-D539-89CA-0536FCED90D6}"/>
              </a:ext>
            </a:extLst>
          </p:cNvPr>
          <p:cNvPicPr>
            <a:picLocks noChangeAspect="1"/>
          </p:cNvPicPr>
          <p:nvPr/>
        </p:nvPicPr>
        <p:blipFill>
          <a:blip r:embed="rId4"/>
          <a:stretch>
            <a:fillRect/>
          </a:stretch>
        </p:blipFill>
        <p:spPr>
          <a:xfrm>
            <a:off x="6193410" y="1578562"/>
            <a:ext cx="4690418" cy="2588085"/>
          </a:xfrm>
          <a:prstGeom prst="rect">
            <a:avLst/>
          </a:prstGeom>
        </p:spPr>
      </p:pic>
      <p:sp>
        <p:nvSpPr>
          <p:cNvPr id="16" name="TextBox 15">
            <a:extLst>
              <a:ext uri="{FF2B5EF4-FFF2-40B4-BE49-F238E27FC236}">
                <a16:creationId xmlns:a16="http://schemas.microsoft.com/office/drawing/2014/main" id="{1D938EDD-D85F-31AC-9DF2-2195A060E327}"/>
              </a:ext>
            </a:extLst>
          </p:cNvPr>
          <p:cNvSpPr txBox="1"/>
          <p:nvPr/>
        </p:nvSpPr>
        <p:spPr>
          <a:xfrm>
            <a:off x="5392132" y="4525984"/>
            <a:ext cx="6099142" cy="1477328"/>
          </a:xfrm>
          <a:prstGeom prst="rect">
            <a:avLst/>
          </a:prstGeom>
          <a:noFill/>
        </p:spPr>
        <p:txBody>
          <a:bodyPr wrap="square">
            <a:spAutoFit/>
          </a:bodyPr>
          <a:lstStyle/>
          <a:p>
            <a:pPr algn="l"/>
            <a:r>
              <a:rPr lang="en-US" b="1" i="0" dirty="0">
                <a:solidFill>
                  <a:srgbClr val="C00000"/>
                </a:solidFill>
                <a:effectLst/>
                <a:latin typeface="Times New Roman" panose="02020603050405020304" pitchFamily="18" charset="0"/>
                <a:cs typeface="Times New Roman" panose="02020603050405020304" pitchFamily="18" charset="0"/>
              </a:rPr>
              <a:t>Weave in interaction</a:t>
            </a:r>
          </a:p>
          <a:p>
            <a:pPr algn="l"/>
            <a:r>
              <a:rPr lang="en-US" b="0" i="0" dirty="0">
                <a:effectLst/>
                <a:latin typeface="Times New Roman" panose="02020603050405020304" pitchFamily="18" charset="0"/>
                <a:cs typeface="Times New Roman" panose="02020603050405020304" pitchFamily="18" charset="0"/>
              </a:rPr>
              <a:t>Adding a widget is the same as declaring a variable </a:t>
            </a:r>
            <a:r>
              <a:rPr lang="en-US" b="1" dirty="0">
                <a:latin typeface="Times New Roman" panose="02020603050405020304" pitchFamily="18" charset="0"/>
                <a:cs typeface="Times New Roman" panose="02020603050405020304" pitchFamily="18" charset="0"/>
              </a:rPr>
              <a:t>declaring a variable</a:t>
            </a:r>
            <a:r>
              <a:rPr lang="en-US" b="0" i="0" dirty="0">
                <a:effectLst/>
                <a:latin typeface="Times New Roman" panose="02020603050405020304" pitchFamily="18" charset="0"/>
                <a:cs typeface="Times New Roman" panose="02020603050405020304" pitchFamily="18" charset="0"/>
              </a:rPr>
              <a:t>. No need to write a backend, define routes, handle HTTP requests, connect a frontend, write HTML, CSS, JavaScript</a:t>
            </a:r>
            <a:r>
              <a:rPr lang="en-US" dirty="0">
                <a:latin typeface="Times New Roman" panose="02020603050405020304" pitchFamily="18" charset="0"/>
                <a:cs typeface="Times New Roman" panose="02020603050405020304" pitchFamily="18" charset="0"/>
              </a:rPr>
              <a:t>.</a:t>
            </a:r>
            <a:endParaRPr lang="en-US" b="0" i="0" dirty="0">
              <a:effectLst/>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B53BE06B-DF15-AD28-2DD3-6806333BD715}"/>
              </a:ext>
            </a:extLst>
          </p:cNvPr>
          <p:cNvPicPr>
            <a:picLocks noChangeAspect="1"/>
          </p:cNvPicPr>
          <p:nvPr/>
        </p:nvPicPr>
        <p:blipFill>
          <a:blip r:embed="rId5"/>
          <a:stretch>
            <a:fillRect/>
          </a:stretch>
        </p:blipFill>
        <p:spPr>
          <a:xfrm>
            <a:off x="188535" y="3020762"/>
            <a:ext cx="4741856" cy="3288847"/>
          </a:xfrm>
          <a:prstGeom prst="rect">
            <a:avLst/>
          </a:prstGeom>
        </p:spPr>
      </p:pic>
    </p:spTree>
    <p:extLst>
      <p:ext uri="{BB962C8B-B14F-4D97-AF65-F5344CB8AC3E}">
        <p14:creationId xmlns:p14="http://schemas.microsoft.com/office/powerpoint/2010/main" val="2457410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843215-70F4-1E3D-3BD9-B76CAA356021}"/>
              </a:ext>
            </a:extLst>
          </p:cNvPr>
          <p:cNvSpPr>
            <a:spLocks noGrp="1"/>
          </p:cNvSpPr>
          <p:nvPr>
            <p:ph type="sldNum" sz="quarter" idx="12"/>
          </p:nvPr>
        </p:nvSpPr>
        <p:spPr/>
        <p:txBody>
          <a:bodyPr/>
          <a:lstStyle/>
          <a:p>
            <a:fld id="{8D0AFDD5-844D-364D-8AEC-50CF4D36D55D}" type="slidenum">
              <a:rPr lang="en-US" noProof="0" smtClean="0"/>
              <a:t>22</a:t>
            </a:fld>
            <a:endParaRPr lang="en-US" noProof="0"/>
          </a:p>
        </p:txBody>
      </p:sp>
      <p:sp>
        <p:nvSpPr>
          <p:cNvPr id="7" name="TextBox 6">
            <a:extLst>
              <a:ext uri="{FF2B5EF4-FFF2-40B4-BE49-F238E27FC236}">
                <a16:creationId xmlns:a16="http://schemas.microsoft.com/office/drawing/2014/main" id="{9F832490-2D0A-5AAA-8EF8-4FA898F9A44E}"/>
              </a:ext>
            </a:extLst>
          </p:cNvPr>
          <p:cNvSpPr txBox="1"/>
          <p:nvPr/>
        </p:nvSpPr>
        <p:spPr>
          <a:xfrm>
            <a:off x="532614" y="303328"/>
            <a:ext cx="6099142" cy="923330"/>
          </a:xfrm>
          <a:prstGeom prst="rect">
            <a:avLst/>
          </a:prstGeom>
          <a:noFill/>
        </p:spPr>
        <p:txBody>
          <a:bodyPr wrap="square">
            <a:spAutoFit/>
          </a:bodyPr>
          <a:lstStyle/>
          <a:p>
            <a:pPr algn="l"/>
            <a:r>
              <a:rPr lang="en-US" b="1" i="0" dirty="0">
                <a:solidFill>
                  <a:srgbClr val="C00000"/>
                </a:solidFill>
                <a:effectLst/>
                <a:latin typeface="Times New Roman" panose="02020603050405020304" pitchFamily="18" charset="0"/>
                <a:cs typeface="Times New Roman" panose="02020603050405020304" pitchFamily="18" charset="0"/>
              </a:rPr>
              <a:t>Deploy instantly</a:t>
            </a:r>
          </a:p>
          <a:p>
            <a:pPr algn="l"/>
            <a:r>
              <a:rPr lang="en-US" b="0" i="0" dirty="0">
                <a:effectLst/>
                <a:latin typeface="Times New Roman" panose="02020603050405020304" pitchFamily="18" charset="0"/>
                <a:cs typeface="Times New Roman" panose="02020603050405020304" pitchFamily="18" charset="0"/>
              </a:rPr>
              <a:t>Effortlessly share, manage and deploy your apps, directly from </a:t>
            </a:r>
            <a:r>
              <a:rPr lang="en-US" b="0" i="0" dirty="0" err="1">
                <a:effectLst/>
                <a:latin typeface="Times New Roman" panose="02020603050405020304" pitchFamily="18" charset="0"/>
                <a:cs typeface="Times New Roman" panose="02020603050405020304" pitchFamily="18" charset="0"/>
              </a:rPr>
              <a:t>Streamlit</a:t>
            </a:r>
            <a:r>
              <a:rPr lang="en-US" b="0" i="0" dirty="0">
                <a:effectLst/>
                <a:latin typeface="Times New Roman" panose="02020603050405020304" pitchFamily="18" charset="0"/>
                <a:cs typeface="Times New Roman" panose="02020603050405020304" pitchFamily="18" charset="0"/>
              </a:rPr>
              <a:t>. </a:t>
            </a:r>
          </a:p>
        </p:txBody>
      </p:sp>
      <p:pic>
        <p:nvPicPr>
          <p:cNvPr id="9" name="Picture 8">
            <a:extLst>
              <a:ext uri="{FF2B5EF4-FFF2-40B4-BE49-F238E27FC236}">
                <a16:creationId xmlns:a16="http://schemas.microsoft.com/office/drawing/2014/main" id="{F75D96B1-3A02-817C-A657-E4E377DEB3EE}"/>
              </a:ext>
            </a:extLst>
          </p:cNvPr>
          <p:cNvPicPr>
            <a:picLocks noChangeAspect="1"/>
          </p:cNvPicPr>
          <p:nvPr/>
        </p:nvPicPr>
        <p:blipFill>
          <a:blip r:embed="rId2"/>
          <a:stretch>
            <a:fillRect/>
          </a:stretch>
        </p:blipFill>
        <p:spPr>
          <a:xfrm>
            <a:off x="2502601" y="1528564"/>
            <a:ext cx="6988246" cy="3034010"/>
          </a:xfrm>
          <a:prstGeom prst="rect">
            <a:avLst/>
          </a:prstGeom>
        </p:spPr>
      </p:pic>
    </p:spTree>
    <p:extLst>
      <p:ext uri="{BB962C8B-B14F-4D97-AF65-F5344CB8AC3E}">
        <p14:creationId xmlns:p14="http://schemas.microsoft.com/office/powerpoint/2010/main" val="4108003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1316C44-A568-9771-00FC-7D6641678258}"/>
              </a:ext>
            </a:extLst>
          </p:cNvPr>
          <p:cNvSpPr>
            <a:spLocks noGrp="1"/>
          </p:cNvSpPr>
          <p:nvPr>
            <p:ph type="sldNum" sz="quarter" idx="12"/>
          </p:nvPr>
        </p:nvSpPr>
        <p:spPr/>
        <p:txBody>
          <a:bodyPr/>
          <a:lstStyle/>
          <a:p>
            <a:fld id="{8D0AFDD5-844D-364D-8AEC-50CF4D36D55D}" type="slidenum">
              <a:rPr lang="en-US" noProof="0" smtClean="0"/>
              <a:t>23</a:t>
            </a:fld>
            <a:endParaRPr lang="en-US" noProof="0"/>
          </a:p>
        </p:txBody>
      </p:sp>
      <p:sp>
        <p:nvSpPr>
          <p:cNvPr id="6" name="TextBox 5">
            <a:extLst>
              <a:ext uri="{FF2B5EF4-FFF2-40B4-BE49-F238E27FC236}">
                <a16:creationId xmlns:a16="http://schemas.microsoft.com/office/drawing/2014/main" id="{C5872EBA-C544-AF27-E256-A0CB93F2DCD6}"/>
              </a:ext>
            </a:extLst>
          </p:cNvPr>
          <p:cNvSpPr txBox="1"/>
          <p:nvPr/>
        </p:nvSpPr>
        <p:spPr>
          <a:xfrm>
            <a:off x="301659" y="79421"/>
            <a:ext cx="2714920"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IDE USED:</a:t>
            </a:r>
          </a:p>
          <a:p>
            <a:r>
              <a:rPr lang="en-US" sz="2800" dirty="0">
                <a:latin typeface="Times New Roman" panose="02020603050405020304" pitchFamily="18" charset="0"/>
                <a:cs typeface="Times New Roman" panose="02020603050405020304" pitchFamily="18" charset="0"/>
              </a:rPr>
              <a:t>Spyder</a:t>
            </a:r>
          </a:p>
        </p:txBody>
      </p:sp>
      <p:pic>
        <p:nvPicPr>
          <p:cNvPr id="8" name="Picture 7">
            <a:extLst>
              <a:ext uri="{FF2B5EF4-FFF2-40B4-BE49-F238E27FC236}">
                <a16:creationId xmlns:a16="http://schemas.microsoft.com/office/drawing/2014/main" id="{01F86173-4C59-FFDC-986F-E95A1E044A87}"/>
              </a:ext>
            </a:extLst>
          </p:cNvPr>
          <p:cNvPicPr>
            <a:picLocks noChangeAspect="1"/>
          </p:cNvPicPr>
          <p:nvPr/>
        </p:nvPicPr>
        <p:blipFill>
          <a:blip r:embed="rId2"/>
          <a:stretch>
            <a:fillRect/>
          </a:stretch>
        </p:blipFill>
        <p:spPr>
          <a:xfrm>
            <a:off x="627306" y="1021283"/>
            <a:ext cx="10001839" cy="5339523"/>
          </a:xfrm>
          <a:prstGeom prst="rect">
            <a:avLst/>
          </a:prstGeom>
        </p:spPr>
      </p:pic>
    </p:spTree>
    <p:extLst>
      <p:ext uri="{BB962C8B-B14F-4D97-AF65-F5344CB8AC3E}">
        <p14:creationId xmlns:p14="http://schemas.microsoft.com/office/powerpoint/2010/main" val="2412595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7A7EF3-FE22-EECB-FD1C-35D5B3A0A180}"/>
              </a:ext>
            </a:extLst>
          </p:cNvPr>
          <p:cNvSpPr>
            <a:spLocks noGrp="1"/>
          </p:cNvSpPr>
          <p:nvPr>
            <p:ph type="sldNum" sz="quarter" idx="12"/>
          </p:nvPr>
        </p:nvSpPr>
        <p:spPr/>
        <p:txBody>
          <a:bodyPr/>
          <a:lstStyle/>
          <a:p>
            <a:fld id="{8D0AFDD5-844D-364D-8AEC-50CF4D36D55D}" type="slidenum">
              <a:rPr lang="en-US" noProof="0" smtClean="0"/>
              <a:t>24</a:t>
            </a:fld>
            <a:endParaRPr lang="en-US" noProof="0"/>
          </a:p>
        </p:txBody>
      </p:sp>
      <p:pic>
        <p:nvPicPr>
          <p:cNvPr id="7" name="Picture 6">
            <a:extLst>
              <a:ext uri="{FF2B5EF4-FFF2-40B4-BE49-F238E27FC236}">
                <a16:creationId xmlns:a16="http://schemas.microsoft.com/office/drawing/2014/main" id="{FCFA738A-59FF-7EE0-802E-DC8011AAB609}"/>
              </a:ext>
            </a:extLst>
          </p:cNvPr>
          <p:cNvPicPr>
            <a:picLocks noChangeAspect="1"/>
          </p:cNvPicPr>
          <p:nvPr/>
        </p:nvPicPr>
        <p:blipFill>
          <a:blip r:embed="rId2"/>
          <a:stretch>
            <a:fillRect/>
          </a:stretch>
        </p:blipFill>
        <p:spPr>
          <a:xfrm>
            <a:off x="-75414" y="-160256"/>
            <a:ext cx="7607431" cy="4025599"/>
          </a:xfrm>
          <a:prstGeom prst="rect">
            <a:avLst/>
          </a:prstGeom>
        </p:spPr>
      </p:pic>
      <p:pic>
        <p:nvPicPr>
          <p:cNvPr id="9" name="Picture 8">
            <a:extLst>
              <a:ext uri="{FF2B5EF4-FFF2-40B4-BE49-F238E27FC236}">
                <a16:creationId xmlns:a16="http://schemas.microsoft.com/office/drawing/2014/main" id="{8E1E0287-63AA-545D-391A-EE78F0C1CD1F}"/>
              </a:ext>
            </a:extLst>
          </p:cNvPr>
          <p:cNvPicPr>
            <a:picLocks noChangeAspect="1"/>
          </p:cNvPicPr>
          <p:nvPr/>
        </p:nvPicPr>
        <p:blipFill>
          <a:blip r:embed="rId3"/>
          <a:stretch>
            <a:fillRect/>
          </a:stretch>
        </p:blipFill>
        <p:spPr>
          <a:xfrm>
            <a:off x="5216165" y="2698401"/>
            <a:ext cx="6975835" cy="3702503"/>
          </a:xfrm>
          <a:prstGeom prst="rect">
            <a:avLst/>
          </a:prstGeom>
        </p:spPr>
      </p:pic>
    </p:spTree>
    <p:extLst>
      <p:ext uri="{BB962C8B-B14F-4D97-AF65-F5344CB8AC3E}">
        <p14:creationId xmlns:p14="http://schemas.microsoft.com/office/powerpoint/2010/main" val="3835401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B9DA3A6-14D0-E12C-147E-0AB02DD91CED}"/>
              </a:ext>
            </a:extLst>
          </p:cNvPr>
          <p:cNvSpPr>
            <a:spLocks noGrp="1"/>
          </p:cNvSpPr>
          <p:nvPr>
            <p:ph type="sldNum" sz="quarter" idx="12"/>
          </p:nvPr>
        </p:nvSpPr>
        <p:spPr/>
        <p:txBody>
          <a:bodyPr/>
          <a:lstStyle/>
          <a:p>
            <a:fld id="{8D0AFDD5-844D-364D-8AEC-50CF4D36D55D}" type="slidenum">
              <a:rPr lang="en-US" noProof="0" smtClean="0"/>
              <a:t>25</a:t>
            </a:fld>
            <a:endParaRPr lang="en-US" noProof="0"/>
          </a:p>
        </p:txBody>
      </p:sp>
      <p:pic>
        <p:nvPicPr>
          <p:cNvPr id="7" name="Picture 6">
            <a:extLst>
              <a:ext uri="{FF2B5EF4-FFF2-40B4-BE49-F238E27FC236}">
                <a16:creationId xmlns:a16="http://schemas.microsoft.com/office/drawing/2014/main" id="{3EACFFBB-A983-1B68-09EA-E3C8FD966AF7}"/>
              </a:ext>
            </a:extLst>
          </p:cNvPr>
          <p:cNvPicPr>
            <a:picLocks noChangeAspect="1"/>
          </p:cNvPicPr>
          <p:nvPr/>
        </p:nvPicPr>
        <p:blipFill>
          <a:blip r:embed="rId2"/>
          <a:stretch>
            <a:fillRect/>
          </a:stretch>
        </p:blipFill>
        <p:spPr>
          <a:xfrm>
            <a:off x="499621" y="365076"/>
            <a:ext cx="11038788" cy="5853205"/>
          </a:xfrm>
          <a:prstGeom prst="rect">
            <a:avLst/>
          </a:prstGeom>
        </p:spPr>
      </p:pic>
    </p:spTree>
    <p:extLst>
      <p:ext uri="{BB962C8B-B14F-4D97-AF65-F5344CB8AC3E}">
        <p14:creationId xmlns:p14="http://schemas.microsoft.com/office/powerpoint/2010/main" val="3178566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26</a:t>
            </a:fld>
            <a:endParaRPr lang="en-US" dirty="0"/>
          </a:p>
        </p:txBody>
      </p:sp>
      <p:pic>
        <p:nvPicPr>
          <p:cNvPr id="11" name="Picture 10">
            <a:extLst>
              <a:ext uri="{FF2B5EF4-FFF2-40B4-BE49-F238E27FC236}">
                <a16:creationId xmlns:a16="http://schemas.microsoft.com/office/drawing/2014/main" id="{1BA908DA-3D87-79C5-9BD9-04E08FD03BC2}"/>
              </a:ext>
            </a:extLst>
          </p:cNvPr>
          <p:cNvPicPr>
            <a:picLocks noChangeAspect="1"/>
          </p:cNvPicPr>
          <p:nvPr/>
        </p:nvPicPr>
        <p:blipFill>
          <a:blip r:embed="rId2"/>
          <a:stretch>
            <a:fillRect/>
          </a:stretch>
        </p:blipFill>
        <p:spPr>
          <a:xfrm>
            <a:off x="5844619" y="1046374"/>
            <a:ext cx="4782445" cy="4482539"/>
          </a:xfrm>
          <a:prstGeom prst="rect">
            <a:avLst/>
          </a:prstGeom>
        </p:spPr>
      </p:pic>
    </p:spTree>
    <p:extLst>
      <p:ext uri="{BB962C8B-B14F-4D97-AF65-F5344CB8AC3E}">
        <p14:creationId xmlns:p14="http://schemas.microsoft.com/office/powerpoint/2010/main" val="591722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76B2A-3CA1-9EC3-B8C7-3C7F8585D830}"/>
              </a:ext>
            </a:extLst>
          </p:cNvPr>
          <p:cNvSpPr>
            <a:spLocks noGrp="1"/>
          </p:cNvSpPr>
          <p:nvPr>
            <p:ph type="title"/>
          </p:nvPr>
        </p:nvSpPr>
        <p:spPr>
          <a:xfrm>
            <a:off x="475130" y="235474"/>
            <a:ext cx="3146611" cy="5439846"/>
          </a:xfrm>
        </p:spPr>
        <p:txBody>
          <a:bodyPr/>
          <a:lstStyle/>
          <a:p>
            <a:pPr algn="ctr"/>
            <a:r>
              <a:rPr lang="en-US" dirty="0"/>
              <a:t>Steps</a:t>
            </a:r>
            <a:br>
              <a:rPr lang="en-US" dirty="0"/>
            </a:br>
            <a:r>
              <a:rPr lang="en-US" dirty="0"/>
              <a:t>of </a:t>
            </a:r>
            <a:br>
              <a:rPr lang="en-US" dirty="0"/>
            </a:br>
            <a:r>
              <a:rPr lang="en-US" dirty="0"/>
              <a:t>the</a:t>
            </a:r>
            <a:br>
              <a:rPr lang="en-US" dirty="0"/>
            </a:br>
            <a:r>
              <a:rPr lang="en-US" dirty="0"/>
              <a:t>Project</a:t>
            </a:r>
          </a:p>
        </p:txBody>
      </p:sp>
      <p:sp>
        <p:nvSpPr>
          <p:cNvPr id="4" name="Text Placeholder 3">
            <a:extLst>
              <a:ext uri="{FF2B5EF4-FFF2-40B4-BE49-F238E27FC236}">
                <a16:creationId xmlns:a16="http://schemas.microsoft.com/office/drawing/2014/main" id="{B800A973-4930-BF29-B2E4-294D4257D06B}"/>
              </a:ext>
            </a:extLst>
          </p:cNvPr>
          <p:cNvSpPr>
            <a:spLocks noGrp="1"/>
          </p:cNvSpPr>
          <p:nvPr>
            <p:ph type="body" sz="quarter" idx="15"/>
          </p:nvPr>
        </p:nvSpPr>
        <p:spPr>
          <a:xfrm>
            <a:off x="5769863" y="457199"/>
            <a:ext cx="5947007" cy="824753"/>
          </a:xfrm>
        </p:spPr>
        <p:txBody>
          <a:bodyPr/>
          <a:lstStyle/>
          <a:p>
            <a:pPr marL="457200" indent="-457200">
              <a:buAutoNum type="arabicPeriod"/>
            </a:pPr>
            <a:r>
              <a:rPr lang="en-US" dirty="0"/>
              <a:t>Reading the data.</a:t>
            </a:r>
          </a:p>
          <a:p>
            <a:pPr marL="457200" indent="-457200">
              <a:buAutoNum type="arabicPeriod"/>
            </a:pPr>
            <a:r>
              <a:rPr lang="en-US" dirty="0"/>
              <a:t>Exploratory data analysis and cleaning. </a:t>
            </a:r>
          </a:p>
        </p:txBody>
      </p:sp>
      <p:sp>
        <p:nvSpPr>
          <p:cNvPr id="7" name="Text Placeholder 6">
            <a:extLst>
              <a:ext uri="{FF2B5EF4-FFF2-40B4-BE49-F238E27FC236}">
                <a16:creationId xmlns:a16="http://schemas.microsoft.com/office/drawing/2014/main" id="{7A0F259B-9C1A-34A2-3D69-711200E72BFD}"/>
              </a:ext>
            </a:extLst>
          </p:cNvPr>
          <p:cNvSpPr>
            <a:spLocks noGrp="1"/>
          </p:cNvSpPr>
          <p:nvPr>
            <p:ph type="body" sz="quarter" idx="16"/>
          </p:nvPr>
        </p:nvSpPr>
        <p:spPr>
          <a:xfrm>
            <a:off x="5769863" y="1746504"/>
            <a:ext cx="5776677" cy="638098"/>
          </a:xfrm>
        </p:spPr>
        <p:txBody>
          <a:bodyPr/>
          <a:lstStyle/>
          <a:p>
            <a:pPr marL="457200" indent="-457200">
              <a:buAutoNum type="arabicPeriod" startAt="3"/>
            </a:pPr>
            <a:r>
              <a:rPr lang="en-US" dirty="0"/>
              <a:t>Data Visualization.</a:t>
            </a:r>
          </a:p>
          <a:p>
            <a:pPr marL="457200" indent="-457200">
              <a:buAutoNum type="arabicPeriod" startAt="3"/>
            </a:pPr>
            <a:r>
              <a:rPr lang="en-US" dirty="0"/>
              <a:t>Feature Engineering.</a:t>
            </a:r>
          </a:p>
        </p:txBody>
      </p:sp>
      <p:sp>
        <p:nvSpPr>
          <p:cNvPr id="10" name="Text Placeholder 9">
            <a:extLst>
              <a:ext uri="{FF2B5EF4-FFF2-40B4-BE49-F238E27FC236}">
                <a16:creationId xmlns:a16="http://schemas.microsoft.com/office/drawing/2014/main" id="{1C0A10D5-1452-6691-F24D-74B0E021D57D}"/>
              </a:ext>
            </a:extLst>
          </p:cNvPr>
          <p:cNvSpPr>
            <a:spLocks noGrp="1"/>
          </p:cNvSpPr>
          <p:nvPr>
            <p:ph type="body" sz="quarter" idx="17"/>
          </p:nvPr>
        </p:nvSpPr>
        <p:spPr>
          <a:xfrm>
            <a:off x="5769864" y="3035808"/>
            <a:ext cx="5850416" cy="661770"/>
          </a:xfrm>
        </p:spPr>
        <p:txBody>
          <a:bodyPr/>
          <a:lstStyle/>
          <a:p>
            <a:pPr marL="457200" indent="-457200">
              <a:buAutoNum type="arabicPeriod" startAt="5"/>
            </a:pPr>
            <a:r>
              <a:rPr lang="en-US" dirty="0"/>
              <a:t>Splitting the dataset.</a:t>
            </a:r>
          </a:p>
          <a:p>
            <a:r>
              <a:rPr lang="en-US" dirty="0"/>
              <a:t>6. Model training with Algorithms.</a:t>
            </a:r>
          </a:p>
        </p:txBody>
      </p:sp>
      <p:sp>
        <p:nvSpPr>
          <p:cNvPr id="13" name="Text Placeholder 12">
            <a:extLst>
              <a:ext uri="{FF2B5EF4-FFF2-40B4-BE49-F238E27FC236}">
                <a16:creationId xmlns:a16="http://schemas.microsoft.com/office/drawing/2014/main" id="{A3F99957-3795-A66A-85D0-64A6E534AE6B}"/>
              </a:ext>
            </a:extLst>
          </p:cNvPr>
          <p:cNvSpPr>
            <a:spLocks noGrp="1"/>
          </p:cNvSpPr>
          <p:nvPr>
            <p:ph type="body" sz="quarter" idx="18"/>
          </p:nvPr>
        </p:nvSpPr>
        <p:spPr>
          <a:xfrm>
            <a:off x="5769863" y="4325111"/>
            <a:ext cx="6108371" cy="766841"/>
          </a:xfrm>
        </p:spPr>
        <p:txBody>
          <a:bodyPr/>
          <a:lstStyle/>
          <a:p>
            <a:r>
              <a:rPr lang="en-US" dirty="0"/>
              <a:t>7. Hyperparameter Tuning and model selection.</a:t>
            </a:r>
          </a:p>
          <a:p>
            <a:r>
              <a:rPr lang="en-US" dirty="0"/>
              <a:t>8. Docker Image Creation.</a:t>
            </a:r>
          </a:p>
          <a:p>
            <a:endParaRPr lang="en-US" dirty="0"/>
          </a:p>
        </p:txBody>
      </p:sp>
      <p:sp>
        <p:nvSpPr>
          <p:cNvPr id="16" name="Text Placeholder 15">
            <a:extLst>
              <a:ext uri="{FF2B5EF4-FFF2-40B4-BE49-F238E27FC236}">
                <a16:creationId xmlns:a16="http://schemas.microsoft.com/office/drawing/2014/main" id="{EB17D8FB-F072-6E4D-612C-1BCD116D5467}"/>
              </a:ext>
            </a:extLst>
          </p:cNvPr>
          <p:cNvSpPr>
            <a:spLocks noGrp="1"/>
          </p:cNvSpPr>
          <p:nvPr>
            <p:ph type="body" sz="quarter" idx="19"/>
          </p:nvPr>
        </p:nvSpPr>
        <p:spPr>
          <a:xfrm>
            <a:off x="5769864" y="5614415"/>
            <a:ext cx="5850416" cy="640079"/>
          </a:xfrm>
        </p:spPr>
        <p:txBody>
          <a:bodyPr/>
          <a:lstStyle/>
          <a:p>
            <a:r>
              <a:rPr lang="en-US" dirty="0"/>
              <a:t>9. Jenkins Pipeline.</a:t>
            </a:r>
          </a:p>
          <a:p>
            <a:r>
              <a:rPr lang="en-US" dirty="0"/>
              <a:t>10. Developing </a:t>
            </a:r>
            <a:r>
              <a:rPr lang="en-US" dirty="0" err="1"/>
              <a:t>Streamlit</a:t>
            </a:r>
            <a:r>
              <a:rPr lang="en-US" dirty="0"/>
              <a:t> app.</a:t>
            </a:r>
          </a:p>
        </p:txBody>
      </p:sp>
      <p:pic>
        <p:nvPicPr>
          <p:cNvPr id="18" name="Picture Placeholder 81" descr="blueprint icon">
            <a:extLst>
              <a:ext uri="{FF2B5EF4-FFF2-40B4-BE49-F238E27FC236}">
                <a16:creationId xmlns:a16="http://schemas.microsoft.com/office/drawing/2014/main" id="{7577B7DC-9DE7-87A5-4C9D-181628960CF0}"/>
              </a:ext>
            </a:extLst>
          </p:cNvPr>
          <p:cNvPicPr>
            <a:picLocks noGrp="1" noChangeAspect="1"/>
          </p:cNvPicPr>
          <p:nvPr>
            <p:ph type="pic" sz="quarter" idx="10"/>
          </p:nvPr>
        </p:nvPicPr>
        <p:blipFill rotWithShape="1">
          <a:blip r:embed="rId2"/>
          <a:srcRect/>
          <a:stretch/>
        </p:blipFill>
        <p:spPr>
          <a:xfrm>
            <a:off x="4455524" y="467895"/>
            <a:ext cx="640080" cy="640080"/>
          </a:xfrm>
        </p:spPr>
      </p:pic>
      <p:pic>
        <p:nvPicPr>
          <p:cNvPr id="19" name="Picture Placeholder 83" descr="easel icon">
            <a:extLst>
              <a:ext uri="{FF2B5EF4-FFF2-40B4-BE49-F238E27FC236}">
                <a16:creationId xmlns:a16="http://schemas.microsoft.com/office/drawing/2014/main" id="{C5C18549-35EF-15CB-2DB4-99A1F7541ECC}"/>
              </a:ext>
            </a:extLst>
          </p:cNvPr>
          <p:cNvPicPr>
            <a:picLocks noGrp="1" noChangeAspect="1"/>
          </p:cNvPicPr>
          <p:nvPr>
            <p:ph type="pic" sz="quarter" idx="11"/>
          </p:nvPr>
        </p:nvPicPr>
        <p:blipFill rotWithShape="1">
          <a:blip r:embed="rId3"/>
          <a:srcRect/>
          <a:stretch/>
        </p:blipFill>
        <p:spPr>
          <a:xfrm>
            <a:off x="4455524" y="1744522"/>
            <a:ext cx="640080" cy="640080"/>
          </a:xfrm>
        </p:spPr>
      </p:pic>
      <p:pic>
        <p:nvPicPr>
          <p:cNvPr id="20" name="Picture Placeholder 85" descr="ruler icon">
            <a:extLst>
              <a:ext uri="{FF2B5EF4-FFF2-40B4-BE49-F238E27FC236}">
                <a16:creationId xmlns:a16="http://schemas.microsoft.com/office/drawing/2014/main" id="{D90F7DCC-6026-98AF-90D3-14E992C74B36}"/>
              </a:ext>
            </a:extLst>
          </p:cNvPr>
          <p:cNvPicPr>
            <a:picLocks noGrp="1" noChangeAspect="1"/>
          </p:cNvPicPr>
          <p:nvPr>
            <p:ph type="pic" sz="quarter" idx="12"/>
          </p:nvPr>
        </p:nvPicPr>
        <p:blipFill rotWithShape="1">
          <a:blip r:embed="rId4"/>
          <a:srcRect/>
          <a:stretch/>
        </p:blipFill>
        <p:spPr>
          <a:xfrm>
            <a:off x="4455524" y="3034028"/>
            <a:ext cx="640080" cy="640080"/>
          </a:xfrm>
        </p:spPr>
      </p:pic>
      <p:pic>
        <p:nvPicPr>
          <p:cNvPr id="21" name="Picture Placeholder 87" descr="strategy icon">
            <a:extLst>
              <a:ext uri="{FF2B5EF4-FFF2-40B4-BE49-F238E27FC236}">
                <a16:creationId xmlns:a16="http://schemas.microsoft.com/office/drawing/2014/main" id="{C27684B1-2B5D-EA7F-FF6E-C5E043D8B628}"/>
              </a:ext>
            </a:extLst>
          </p:cNvPr>
          <p:cNvPicPr>
            <a:picLocks noGrp="1" noChangeAspect="1"/>
          </p:cNvPicPr>
          <p:nvPr>
            <p:ph type="pic" sz="quarter" idx="13"/>
          </p:nvPr>
        </p:nvPicPr>
        <p:blipFill rotWithShape="1">
          <a:blip r:embed="rId5"/>
          <a:srcRect t="476" b="476"/>
          <a:stretch/>
        </p:blipFill>
        <p:spPr>
          <a:xfrm>
            <a:off x="4455524" y="4382716"/>
            <a:ext cx="640080" cy="640080"/>
          </a:xfrm>
        </p:spPr>
      </p:pic>
      <p:pic>
        <p:nvPicPr>
          <p:cNvPr id="23" name="Picture Placeholder 81" descr="blueprint icon">
            <a:extLst>
              <a:ext uri="{FF2B5EF4-FFF2-40B4-BE49-F238E27FC236}">
                <a16:creationId xmlns:a16="http://schemas.microsoft.com/office/drawing/2014/main" id="{3C5A3B51-4032-1D57-005D-269DA63D7852}"/>
              </a:ext>
            </a:extLst>
          </p:cNvPr>
          <p:cNvPicPr>
            <a:picLocks noChangeAspect="1"/>
          </p:cNvPicPr>
          <p:nvPr/>
        </p:nvPicPr>
        <p:blipFill rotWithShape="1">
          <a:blip r:embed="rId2"/>
          <a:srcRect/>
          <a:stretch/>
        </p:blipFill>
        <p:spPr>
          <a:xfrm>
            <a:off x="4455524" y="5614415"/>
            <a:ext cx="640080" cy="640080"/>
          </a:xfrm>
          <a:prstGeom prst="rect">
            <a:avLst/>
          </a:prstGeom>
        </p:spPr>
      </p:pic>
    </p:spTree>
    <p:extLst>
      <p:ext uri="{BB962C8B-B14F-4D97-AF65-F5344CB8AC3E}">
        <p14:creationId xmlns:p14="http://schemas.microsoft.com/office/powerpoint/2010/main" val="3471493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24A68-0A46-D48C-A708-8AFD171DF2BF}"/>
              </a:ext>
            </a:extLst>
          </p:cNvPr>
          <p:cNvSpPr>
            <a:spLocks noGrp="1"/>
          </p:cNvSpPr>
          <p:nvPr>
            <p:ph type="title"/>
          </p:nvPr>
        </p:nvSpPr>
        <p:spPr/>
        <p:txBody>
          <a:bodyPr/>
          <a:lstStyle/>
          <a:p>
            <a:r>
              <a:rPr lang="en-US" sz="3200" u="sng" dirty="0">
                <a:latin typeface="Times New Roman" panose="02020603050405020304" pitchFamily="18" charset="0"/>
                <a:cs typeface="Times New Roman" panose="02020603050405020304" pitchFamily="18" charset="0"/>
              </a:rPr>
              <a:t>Basic understanding from Problem statement</a:t>
            </a:r>
            <a:r>
              <a:rPr lang="en-US" sz="4000" u="sng"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06D94A09-C38E-C211-410B-29E7ABEC7DB7}"/>
              </a:ext>
            </a:extLst>
          </p:cNvPr>
          <p:cNvSpPr>
            <a:spLocks noGrp="1"/>
          </p:cNvSpPr>
          <p:nvPr>
            <p:ph idx="1"/>
          </p:nvPr>
        </p:nvSpPr>
        <p:spPr>
          <a:xfrm>
            <a:off x="484632" y="1326776"/>
            <a:ext cx="11000232" cy="4644256"/>
          </a:xfrm>
        </p:spPr>
        <p:txBody>
          <a:bodyPr/>
          <a:lstStyle/>
          <a:p>
            <a:pPr algn="l"/>
            <a:r>
              <a:rPr lang="en-US" b="0" i="0" dirty="0">
                <a:solidFill>
                  <a:schemeClr val="accent5">
                    <a:lumMod val="10000"/>
                  </a:schemeClr>
                </a:solidFill>
                <a:effectLst/>
                <a:latin typeface="Times New Roman" panose="02020603050405020304" pitchFamily="18" charset="0"/>
                <a:cs typeface="Times New Roman" panose="02020603050405020304" pitchFamily="18" charset="0"/>
              </a:rPr>
              <a:t>Predicting customer churn is of utmost importance for telecommunication companies as retaining existing customers is more cost-effective than acquiring new ones. Hence, large telecommunications corporations are investing in developing models that can predict which customers are likely to churn and take necessary actions to retain them.</a:t>
            </a:r>
          </a:p>
          <a:p>
            <a:pPr algn="l"/>
            <a:r>
              <a:rPr lang="en-US" b="0" i="0" dirty="0">
                <a:solidFill>
                  <a:schemeClr val="accent5">
                    <a:lumMod val="10000"/>
                  </a:schemeClr>
                </a:solidFill>
                <a:effectLst/>
                <a:latin typeface="Times New Roman" panose="02020603050405020304" pitchFamily="18" charset="0"/>
                <a:cs typeface="Times New Roman" panose="02020603050405020304" pitchFamily="18" charset="0"/>
              </a:rPr>
              <a:t>In this , we have built a predictive model by analyzing customer characteristics, including demographic information, account information, and services information. The aim is to provide a data-driven solution that can effectively reduce churn rates, leading to higher customer satisfaction and increased corporation revenue.</a:t>
            </a:r>
          </a:p>
        </p:txBody>
      </p:sp>
      <p:sp>
        <p:nvSpPr>
          <p:cNvPr id="4" name="Slide Number Placeholder 3">
            <a:extLst>
              <a:ext uri="{FF2B5EF4-FFF2-40B4-BE49-F238E27FC236}">
                <a16:creationId xmlns:a16="http://schemas.microsoft.com/office/drawing/2014/main" id="{FEAD428F-F971-C898-D998-B980B91A4C2D}"/>
              </a:ext>
            </a:extLst>
          </p:cNvPr>
          <p:cNvSpPr>
            <a:spLocks noGrp="1"/>
          </p:cNvSpPr>
          <p:nvPr>
            <p:ph type="sldNum" sz="quarter" idx="12"/>
          </p:nvPr>
        </p:nvSpPr>
        <p:spPr/>
        <p:txBody>
          <a:bodyPr/>
          <a:lstStyle/>
          <a:p>
            <a:fld id="{8D0AFDD5-844D-364D-8AEC-50CF4D36D55D}" type="slidenum">
              <a:rPr lang="en-US" noProof="0" smtClean="0"/>
              <a:t>4</a:t>
            </a:fld>
            <a:endParaRPr lang="en-US" noProof="0"/>
          </a:p>
        </p:txBody>
      </p:sp>
      <p:sp>
        <p:nvSpPr>
          <p:cNvPr id="6" name="Date Placeholder 5">
            <a:extLst>
              <a:ext uri="{FF2B5EF4-FFF2-40B4-BE49-F238E27FC236}">
                <a16:creationId xmlns:a16="http://schemas.microsoft.com/office/drawing/2014/main" id="{89A20A7A-9875-18CD-8F8E-B23D7F2CB893}"/>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939013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9CB591-99B2-E6B1-9940-1A009DE576CA}"/>
              </a:ext>
            </a:extLst>
          </p:cNvPr>
          <p:cNvSpPr>
            <a:spLocks noGrp="1"/>
          </p:cNvSpPr>
          <p:nvPr>
            <p:ph type="sldNum" sz="quarter" idx="12"/>
          </p:nvPr>
        </p:nvSpPr>
        <p:spPr/>
        <p:txBody>
          <a:bodyPr/>
          <a:lstStyle/>
          <a:p>
            <a:fld id="{8D0AFDD5-844D-364D-8AEC-50CF4D36D55D}" type="slidenum">
              <a:rPr lang="en-US" noProof="0" smtClean="0"/>
              <a:t>5</a:t>
            </a:fld>
            <a:endParaRPr lang="en-US" noProof="0"/>
          </a:p>
        </p:txBody>
      </p:sp>
      <p:sp>
        <p:nvSpPr>
          <p:cNvPr id="4" name="Footer Placeholder 3">
            <a:extLst>
              <a:ext uri="{FF2B5EF4-FFF2-40B4-BE49-F238E27FC236}">
                <a16:creationId xmlns:a16="http://schemas.microsoft.com/office/drawing/2014/main" id="{A5F65EFE-B824-829C-5292-28A1AFEAAEAB}"/>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9B99847C-D69A-7F6C-6B03-87A4E37B1F51}"/>
              </a:ext>
            </a:extLst>
          </p:cNvPr>
          <p:cNvSpPr>
            <a:spLocks noGrp="1"/>
          </p:cNvSpPr>
          <p:nvPr>
            <p:ph type="dt" sz="half" idx="10"/>
          </p:nvPr>
        </p:nvSpPr>
        <p:spPr/>
        <p:txBody>
          <a:bodyPr/>
          <a:lstStyle/>
          <a:p>
            <a:r>
              <a:rPr lang="en-US" noProof="0"/>
              <a:t>20XX</a:t>
            </a:r>
          </a:p>
        </p:txBody>
      </p:sp>
      <p:pic>
        <p:nvPicPr>
          <p:cNvPr id="9" name="Picture 8">
            <a:extLst>
              <a:ext uri="{FF2B5EF4-FFF2-40B4-BE49-F238E27FC236}">
                <a16:creationId xmlns:a16="http://schemas.microsoft.com/office/drawing/2014/main" id="{D0D01918-7169-FE22-206B-643BF85AA5D0}"/>
              </a:ext>
            </a:extLst>
          </p:cNvPr>
          <p:cNvPicPr>
            <a:picLocks noChangeAspect="1"/>
          </p:cNvPicPr>
          <p:nvPr/>
        </p:nvPicPr>
        <p:blipFill>
          <a:blip r:embed="rId2"/>
          <a:stretch>
            <a:fillRect/>
          </a:stretch>
        </p:blipFill>
        <p:spPr>
          <a:xfrm>
            <a:off x="762000" y="331694"/>
            <a:ext cx="10650071" cy="5862612"/>
          </a:xfrm>
          <a:prstGeom prst="rect">
            <a:avLst/>
          </a:prstGeom>
        </p:spPr>
      </p:pic>
    </p:spTree>
    <p:extLst>
      <p:ext uri="{BB962C8B-B14F-4D97-AF65-F5344CB8AC3E}">
        <p14:creationId xmlns:p14="http://schemas.microsoft.com/office/powerpoint/2010/main" val="3220747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93EA86-80EA-D5E3-654C-7A7EDEDE7FD9}"/>
              </a:ext>
            </a:extLst>
          </p:cNvPr>
          <p:cNvSpPr>
            <a:spLocks noGrp="1"/>
          </p:cNvSpPr>
          <p:nvPr>
            <p:ph type="sldNum" sz="quarter" idx="12"/>
          </p:nvPr>
        </p:nvSpPr>
        <p:spPr/>
        <p:txBody>
          <a:bodyPr/>
          <a:lstStyle/>
          <a:p>
            <a:fld id="{8D0AFDD5-844D-364D-8AEC-50CF4D36D55D}" type="slidenum">
              <a:rPr lang="en-US" noProof="0" smtClean="0"/>
              <a:t>6</a:t>
            </a:fld>
            <a:endParaRPr lang="en-US" noProof="0"/>
          </a:p>
        </p:txBody>
      </p:sp>
      <p:sp>
        <p:nvSpPr>
          <p:cNvPr id="9" name="TextBox 8">
            <a:extLst>
              <a:ext uri="{FF2B5EF4-FFF2-40B4-BE49-F238E27FC236}">
                <a16:creationId xmlns:a16="http://schemas.microsoft.com/office/drawing/2014/main" id="{47843B5D-348C-D192-6824-40B1D0D80913}"/>
              </a:ext>
            </a:extLst>
          </p:cNvPr>
          <p:cNvSpPr txBox="1"/>
          <p:nvPr/>
        </p:nvSpPr>
        <p:spPr>
          <a:xfrm>
            <a:off x="268940" y="251012"/>
            <a:ext cx="11689977" cy="6309420"/>
          </a:xfrm>
          <a:prstGeom prst="rect">
            <a:avLst/>
          </a:prstGeom>
          <a:noFill/>
        </p:spPr>
        <p:txBody>
          <a:bodyPr wrap="square" rtlCol="0">
            <a:spAutoFit/>
          </a:bodyPr>
          <a:lstStyle/>
          <a:p>
            <a:pPr algn="ctr"/>
            <a:r>
              <a:rPr lang="en-US" sz="2400" b="0" i="0" dirty="0">
                <a:solidFill>
                  <a:srgbClr val="292929"/>
                </a:solidFill>
                <a:effectLst/>
                <a:latin typeface="source-serif-pro"/>
              </a:rPr>
              <a:t> </a:t>
            </a:r>
            <a:r>
              <a:rPr lang="en-US" sz="2800" b="1" i="0" u="sng" dirty="0">
                <a:solidFill>
                  <a:srgbClr val="292929"/>
                </a:solidFill>
                <a:effectLst/>
                <a:latin typeface="Times New Roman" panose="02020603050405020304" pitchFamily="18" charset="0"/>
                <a:cs typeface="Times New Roman" panose="02020603050405020304" pitchFamily="18" charset="0"/>
              </a:rPr>
              <a:t>The given Data set can be classified into 3 groups:</a:t>
            </a:r>
          </a:p>
          <a:p>
            <a:pPr algn="ctr"/>
            <a:endParaRPr lang="en-US" sz="2000" b="1" u="sng" dirty="0">
              <a:solidFill>
                <a:srgbClr val="292929"/>
              </a:solidFill>
              <a:latin typeface="Times New Roman" panose="02020603050405020304" pitchFamily="18" charset="0"/>
              <a:cs typeface="Times New Roman" panose="02020603050405020304" pitchFamily="18" charset="0"/>
            </a:endParaRPr>
          </a:p>
          <a:p>
            <a:endParaRPr lang="en-US" dirty="0">
              <a:solidFill>
                <a:srgbClr val="292929"/>
              </a:solidFill>
              <a:latin typeface="source-serif-pro"/>
            </a:endParaRPr>
          </a:p>
          <a:p>
            <a:endParaRPr lang="en-US" dirty="0">
              <a:solidFill>
                <a:srgbClr val="292929"/>
              </a:solidFill>
              <a:latin typeface="source-serif-pro"/>
            </a:endParaRPr>
          </a:p>
          <a:p>
            <a:endParaRPr lang="en-US" dirty="0">
              <a:solidFill>
                <a:srgbClr val="292929"/>
              </a:solidFill>
              <a:latin typeface="source-serif-pro"/>
            </a:endParaRPr>
          </a:p>
          <a:p>
            <a:endParaRPr lang="en-US" dirty="0">
              <a:solidFill>
                <a:srgbClr val="292929"/>
              </a:solidFill>
              <a:latin typeface="source-serif-pro"/>
            </a:endParaRPr>
          </a:p>
          <a:p>
            <a:endParaRPr lang="en-US" dirty="0">
              <a:solidFill>
                <a:srgbClr val="292929"/>
              </a:solidFill>
              <a:latin typeface="source-serif-pro"/>
            </a:endParaRPr>
          </a:p>
          <a:p>
            <a:endParaRPr lang="en-US" dirty="0">
              <a:solidFill>
                <a:srgbClr val="292929"/>
              </a:solidFill>
              <a:latin typeface="source-serif-pro"/>
            </a:endParaRPr>
          </a:p>
          <a:p>
            <a:endParaRPr lang="en-US" dirty="0">
              <a:solidFill>
                <a:srgbClr val="292929"/>
              </a:solidFill>
              <a:latin typeface="source-serif-pro"/>
            </a:endParaRPr>
          </a:p>
          <a:p>
            <a:endParaRPr lang="en-US" dirty="0">
              <a:solidFill>
                <a:srgbClr val="292929"/>
              </a:solidFill>
              <a:latin typeface="source-serif-pro"/>
            </a:endParaRPr>
          </a:p>
          <a:p>
            <a:endParaRPr lang="en-US" dirty="0">
              <a:solidFill>
                <a:srgbClr val="292929"/>
              </a:solidFill>
              <a:latin typeface="source-serif-pro"/>
            </a:endParaRPr>
          </a:p>
          <a:p>
            <a:endParaRPr lang="en-US" dirty="0">
              <a:solidFill>
                <a:srgbClr val="292929"/>
              </a:solidFill>
              <a:latin typeface="source-serif-pro"/>
            </a:endParaRPr>
          </a:p>
          <a:p>
            <a:endParaRPr lang="en-US" dirty="0">
              <a:solidFill>
                <a:srgbClr val="292929"/>
              </a:solidFill>
              <a:latin typeface="source-serif-pro"/>
            </a:endParaRPr>
          </a:p>
          <a:p>
            <a:endParaRPr lang="en-US" dirty="0">
              <a:solidFill>
                <a:srgbClr val="292929"/>
              </a:solidFill>
              <a:latin typeface="source-serif-pro"/>
            </a:endParaRPr>
          </a:p>
          <a:p>
            <a:endParaRPr lang="en-US" dirty="0">
              <a:solidFill>
                <a:srgbClr val="292929"/>
              </a:solidFill>
              <a:latin typeface="source-serif-pro"/>
            </a:endParaRPr>
          </a:p>
          <a:p>
            <a:endParaRPr lang="en-US" dirty="0">
              <a:solidFill>
                <a:srgbClr val="292929"/>
              </a:solidFill>
              <a:latin typeface="source-serif-pro"/>
            </a:endParaRPr>
          </a:p>
          <a:p>
            <a:endParaRPr lang="en-US" dirty="0">
              <a:solidFill>
                <a:srgbClr val="292929"/>
              </a:solidFill>
              <a:latin typeface="source-serif-pro"/>
            </a:endParaRPr>
          </a:p>
          <a:p>
            <a:endParaRPr lang="en-US" dirty="0">
              <a:solidFill>
                <a:srgbClr val="292929"/>
              </a:solidFill>
              <a:latin typeface="source-serif-pro"/>
            </a:endParaRPr>
          </a:p>
          <a:p>
            <a:endParaRPr lang="en-US" dirty="0">
              <a:solidFill>
                <a:srgbClr val="292929"/>
              </a:solidFill>
              <a:latin typeface="source-serif-pro"/>
            </a:endParaRPr>
          </a:p>
          <a:p>
            <a:endParaRPr lang="en-US" dirty="0">
              <a:solidFill>
                <a:srgbClr val="292929"/>
              </a:solidFill>
              <a:latin typeface="source-serif-pro"/>
            </a:endParaRPr>
          </a:p>
          <a:p>
            <a:endParaRPr lang="en-US" dirty="0">
              <a:solidFill>
                <a:srgbClr val="292929"/>
              </a:solidFill>
              <a:latin typeface="source-serif-pro"/>
            </a:endParaRPr>
          </a:p>
          <a:p>
            <a:endParaRPr lang="en-US" dirty="0"/>
          </a:p>
        </p:txBody>
      </p:sp>
      <p:sp>
        <p:nvSpPr>
          <p:cNvPr id="12" name="Rectangle 2">
            <a:extLst>
              <a:ext uri="{FF2B5EF4-FFF2-40B4-BE49-F238E27FC236}">
                <a16:creationId xmlns:a16="http://schemas.microsoft.com/office/drawing/2014/main" id="{68E1226B-50EF-33C7-2FCE-8DD0E133ABFF}"/>
              </a:ext>
            </a:extLst>
          </p:cNvPr>
          <p:cNvSpPr>
            <a:spLocks noChangeArrowheads="1"/>
          </p:cNvSpPr>
          <p:nvPr/>
        </p:nvSpPr>
        <p:spPr bwMode="auto">
          <a:xfrm>
            <a:off x="2895600" y="1166647"/>
            <a:ext cx="6469828" cy="173893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rabicParenBoth"/>
              <a:tabLst/>
            </a:pP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Demographic Information</a:t>
            </a:r>
          </a:p>
          <a:p>
            <a:pPr marR="0" lvl="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tabLst/>
            </a:pPr>
            <a:r>
              <a:rPr lang="en-US" altLang="en-US" sz="1400" b="1" dirty="0">
                <a:solidFill>
                  <a:srgbClr val="292929"/>
                </a:solidFill>
                <a:latin typeface="Times New Roman" panose="02020603050405020304" pitchFamily="18" charset="0"/>
                <a:cs typeface="Times New Roman" panose="02020603050405020304" pitchFamily="18" charset="0"/>
              </a:rPr>
              <a:t>    </a:t>
            </a:r>
            <a:r>
              <a:rPr lang="en-US" altLang="en-US" sz="1600" b="1" dirty="0">
                <a:solidFill>
                  <a:srgbClr val="292929"/>
                </a:solidFill>
                <a:latin typeface="Times New Roman" panose="02020603050405020304" pitchFamily="18" charset="0"/>
                <a:cs typeface="Times New Roman" panose="02020603050405020304" pitchFamily="18" charset="0"/>
              </a:rPr>
              <a:t>G</a:t>
            </a: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ender</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Whether the client is a female or a male (Female, Male).</a:t>
            </a:r>
          </a:p>
          <a:p>
            <a:pPr marL="0" marR="0" lvl="0" indent="0" algn="l" defTabSz="914400" rtl="0" eaLnBrk="0" fontAlgn="base" latinLnBrk="0" hangingPunct="0">
              <a:spcBef>
                <a:spcPct val="0"/>
              </a:spcBef>
              <a:spcAft>
                <a:spcPct val="0"/>
              </a:spcAft>
              <a:buClrTx/>
              <a:buSzTx/>
              <a:tabLst/>
            </a:pPr>
            <a:r>
              <a:rPr kumimoji="0" lang="en-US" altLang="en-US" sz="14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Senior Citizen</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Whether the client is a senior citizen or not ( 0, 1).</a:t>
            </a:r>
          </a:p>
          <a:p>
            <a:pPr marL="0" marR="0" lvl="0" indent="0" algn="l" defTabSz="914400" rtl="0" eaLnBrk="0" fontAlgn="base" latinLnBrk="0" hangingPunct="0">
              <a:spcBef>
                <a:spcPct val="0"/>
              </a:spcBef>
              <a:spcAft>
                <a:spcPct val="0"/>
              </a:spcAft>
              <a:buClrTx/>
              <a:buSzTx/>
              <a:tabLst/>
            </a:pPr>
            <a:r>
              <a:rPr kumimoji="0" lang="en-US" altLang="en-US" sz="14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Partner:</a:t>
            </a:r>
            <a:r>
              <a:rPr kumimoji="0" lang="en-US" altLang="en-US" sz="15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Whether the client has a partner or not (Yes, No).</a:t>
            </a:r>
          </a:p>
          <a:p>
            <a:pPr eaLnBrk="0" fontAlgn="base" hangingPunct="0">
              <a:spcBef>
                <a:spcPct val="0"/>
              </a:spcBef>
              <a:spcAft>
                <a:spcPct val="0"/>
              </a:spcAft>
            </a:pPr>
            <a:r>
              <a:rPr lang="en-US" altLang="en-US" sz="1400" b="1" dirty="0">
                <a:solidFill>
                  <a:srgbClr val="292929"/>
                </a:solidFill>
                <a:latin typeface="Times New Roman" panose="02020603050405020304" pitchFamily="18" charset="0"/>
                <a:cs typeface="Times New Roman" panose="02020603050405020304" pitchFamily="18" charset="0"/>
              </a:rPr>
              <a:t>    </a:t>
            </a:r>
            <a:r>
              <a:rPr lang="en-US" altLang="en-US" sz="1600" b="1" dirty="0">
                <a:solidFill>
                  <a:srgbClr val="292929"/>
                </a:solidFill>
                <a:latin typeface="Times New Roman" panose="02020603050405020304" pitchFamily="18" charset="0"/>
                <a:cs typeface="Times New Roman" panose="02020603050405020304" pitchFamily="18" charset="0"/>
              </a:rPr>
              <a:t>Dependents:</a:t>
            </a:r>
            <a:r>
              <a:rPr lang="en-US" altLang="en-US" sz="2000" b="1" dirty="0">
                <a:solidFill>
                  <a:srgbClr val="292929"/>
                </a:solidFill>
                <a:latin typeface="Times New Roman" panose="02020603050405020304" pitchFamily="18" charset="0"/>
                <a:cs typeface="Times New Roman" panose="02020603050405020304" pitchFamily="18" charset="0"/>
              </a:rPr>
              <a:t> </a:t>
            </a:r>
            <a:r>
              <a:rPr lang="en-US" altLang="en-US" sz="1500" dirty="0">
                <a:solidFill>
                  <a:srgbClr val="292929"/>
                </a:solidFill>
                <a:latin typeface="Times New Roman" panose="02020603050405020304" pitchFamily="18" charset="0"/>
                <a:cs typeface="Times New Roman" panose="02020603050405020304" pitchFamily="18" charset="0"/>
              </a:rPr>
              <a:t>Whether the client has dependents or not (Yes, No).</a:t>
            </a:r>
            <a:endParaRPr lang="en-US" altLang="en-US" sz="15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9CA6B2BE-3FF0-14B6-F0C6-E48CBF3C618F}"/>
              </a:ext>
            </a:extLst>
          </p:cNvPr>
          <p:cNvSpPr>
            <a:spLocks noChangeArrowheads="1"/>
          </p:cNvSpPr>
          <p:nvPr/>
        </p:nvSpPr>
        <p:spPr bwMode="auto">
          <a:xfrm>
            <a:off x="1021080" y="3374944"/>
            <a:ext cx="10706136" cy="1785104"/>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2" eaLnBrk="0" fontAlgn="base" hangingPunct="0">
              <a:spcBef>
                <a:spcPct val="0"/>
              </a:spcBef>
              <a:spcAft>
                <a:spcPct val="0"/>
              </a:spcAft>
            </a:pP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(2) Customer Account Information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Tenure:  </a:t>
            </a:r>
            <a:r>
              <a:rPr kumimoji="0" lang="en-US" altLang="en-US" sz="15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Number of months the customer has stayed with the company (Multiple different numeric values).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Contract: </a:t>
            </a:r>
            <a:r>
              <a:rPr kumimoji="0" lang="en-US" altLang="en-US" sz="15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Indicates the customer’s current contract type (Month-to-Month, One year, Two year).</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Paperlessbilling</a:t>
            </a:r>
            <a:r>
              <a:rPr kumimoji="0" lang="en-US" altLang="en-US" sz="15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Whether the client has paperless billing or not (Yes, No).</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Paymentmethod</a:t>
            </a:r>
            <a:r>
              <a:rPr kumimoji="0" lang="en-US" altLang="en-US" sz="15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The customer’s payment method (Electronic check, Mailed check, Bank transfer (automatic), Credit Card (automatic)).</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Montlycharges: </a:t>
            </a:r>
            <a:r>
              <a:rPr kumimoji="0" lang="en-US" altLang="en-US" sz="15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The amount charged to the customer monthly (Multiple different numeric values).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Totalcharges: </a:t>
            </a:r>
            <a:r>
              <a:rPr kumimoji="0" lang="en-US" altLang="en-US" sz="15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The total amount charged to the customer (Multiple different numeric values).</a:t>
            </a: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1258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0EDCBF-C260-EB93-1686-F12092EB2078}"/>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sp>
        <p:nvSpPr>
          <p:cNvPr id="3" name="Footer Placeholder 2">
            <a:extLst>
              <a:ext uri="{FF2B5EF4-FFF2-40B4-BE49-F238E27FC236}">
                <a16:creationId xmlns:a16="http://schemas.microsoft.com/office/drawing/2014/main" id="{183A3E57-9FCA-96D7-1B2F-7E76616E3B17}"/>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2599E945-A1E9-13E4-85AA-7093FC5C1C60}"/>
              </a:ext>
            </a:extLst>
          </p:cNvPr>
          <p:cNvSpPr>
            <a:spLocks noGrp="1"/>
          </p:cNvSpPr>
          <p:nvPr>
            <p:ph type="dt" sz="half" idx="10"/>
          </p:nvPr>
        </p:nvSpPr>
        <p:spPr/>
        <p:txBody>
          <a:bodyPr/>
          <a:lstStyle/>
          <a:p>
            <a:r>
              <a:rPr lang="en-US" noProof="0"/>
              <a:t>20XX</a:t>
            </a:r>
          </a:p>
        </p:txBody>
      </p:sp>
      <p:sp>
        <p:nvSpPr>
          <p:cNvPr id="5" name="Rectangle 1">
            <a:extLst>
              <a:ext uri="{FF2B5EF4-FFF2-40B4-BE49-F238E27FC236}">
                <a16:creationId xmlns:a16="http://schemas.microsoft.com/office/drawing/2014/main" id="{A12F4DA9-37CE-C32B-AE4B-3851B5072272}"/>
              </a:ext>
            </a:extLst>
          </p:cNvPr>
          <p:cNvSpPr>
            <a:spLocks noChangeArrowheads="1"/>
          </p:cNvSpPr>
          <p:nvPr/>
        </p:nvSpPr>
        <p:spPr bwMode="auto">
          <a:xfrm>
            <a:off x="1021080" y="959157"/>
            <a:ext cx="9995647" cy="390876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(3) Services Information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PhoneService</a:t>
            </a:r>
            <a:r>
              <a:rPr kumimoji="0" lang="en-US" altLang="en-US" sz="15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Whether the client has a phone service or not (Yes, No).</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MultipleLines</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Whether the client has multiple lines or not (No phone service, No, Yes).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InternetServices</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292929"/>
                </a:solidFill>
                <a:effectLst/>
                <a:latin typeface="source-serif-pro"/>
              </a:rPr>
              <a:t> </a:t>
            </a:r>
            <a:r>
              <a:rPr kumimoji="0" lang="en-US" altLang="en-US" sz="15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Whether the client is subscribed to Internet service with the company (DSL, Fiber optic, No)</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OnlineSecurity</a:t>
            </a:r>
            <a:r>
              <a:rPr kumimoji="0" lang="en-US" altLang="en-US" sz="1500" b="0" i="0" u="none" strike="noStrike" cap="none" normalizeH="0" baseline="0" dirty="0">
                <a:ln>
                  <a:noFill/>
                </a:ln>
                <a:solidFill>
                  <a:srgbClr val="292929"/>
                </a:solidFill>
                <a:effectLst/>
                <a:latin typeface="source-serif-pro"/>
              </a:rPr>
              <a:t>: </a:t>
            </a:r>
            <a:r>
              <a:rPr kumimoji="0" lang="en-US" altLang="en-US" sz="15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Whether the client has online security or not (No internet service, No, Yes).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OnlineBackup</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Whether the client has online backup or not (No internet service, No, Yes).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DeviceProtection</a:t>
            </a:r>
            <a:r>
              <a:rPr kumimoji="0" lang="en-US" altLang="en-US" sz="15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Whether the client has device protection or not (No internet service, No, Yes).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TechSupport</a:t>
            </a:r>
            <a:r>
              <a:rPr kumimoji="0" lang="en-US" altLang="en-US" sz="15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Whether the client has tech support or not (No internet service, No, Yes).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StreamingTV</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Whether the client has streaming TV or not (No internet service, No, Yes).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StreamingMovies</a:t>
            </a:r>
            <a:r>
              <a:rPr kumimoji="0" lang="en-US" altLang="en-US" sz="16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Whether the client has streaming movies or not (No internet service, No, Yes).</a:t>
            </a: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6016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BF1CE0F3-37D2-27B6-3568-788BFC7AD4BC}"/>
              </a:ext>
            </a:extLst>
          </p:cNvPr>
          <p:cNvSpPr>
            <a:spLocks noGrp="1"/>
          </p:cNvSpPr>
          <p:nvPr>
            <p:ph type="dt" sz="half" idx="16"/>
          </p:nvPr>
        </p:nvSpPr>
        <p:spPr/>
        <p:txBody>
          <a:bodyPr/>
          <a:lstStyle/>
          <a:p>
            <a:r>
              <a:rPr lang="en-US" noProof="0"/>
              <a:t>20XX</a:t>
            </a:r>
          </a:p>
        </p:txBody>
      </p:sp>
      <p:sp>
        <p:nvSpPr>
          <p:cNvPr id="8" name="Slide Number Placeholder 7">
            <a:extLst>
              <a:ext uri="{FF2B5EF4-FFF2-40B4-BE49-F238E27FC236}">
                <a16:creationId xmlns:a16="http://schemas.microsoft.com/office/drawing/2014/main" id="{8BA79374-E765-4BC8-137B-FE65BBF5101D}"/>
              </a:ext>
            </a:extLst>
          </p:cNvPr>
          <p:cNvSpPr>
            <a:spLocks noGrp="1"/>
          </p:cNvSpPr>
          <p:nvPr>
            <p:ph type="sldNum" sz="quarter" idx="18"/>
          </p:nvPr>
        </p:nvSpPr>
        <p:spPr/>
        <p:txBody>
          <a:bodyPr/>
          <a:lstStyle/>
          <a:p>
            <a:fld id="{8D0AFDD5-844D-364D-8AEC-50CF4D36D55D}" type="slidenum">
              <a:rPr lang="en-US" noProof="0" smtClean="0"/>
              <a:pPr/>
              <a:t>8</a:t>
            </a:fld>
            <a:endParaRPr lang="en-US" noProof="0"/>
          </a:p>
        </p:txBody>
      </p:sp>
      <p:pic>
        <p:nvPicPr>
          <p:cNvPr id="10" name="Picture 9">
            <a:extLst>
              <a:ext uri="{FF2B5EF4-FFF2-40B4-BE49-F238E27FC236}">
                <a16:creationId xmlns:a16="http://schemas.microsoft.com/office/drawing/2014/main" id="{CF1DBFAB-6C60-FF93-D6DD-C2858A7016CE}"/>
              </a:ext>
            </a:extLst>
          </p:cNvPr>
          <p:cNvPicPr>
            <a:picLocks noChangeAspect="1"/>
          </p:cNvPicPr>
          <p:nvPr/>
        </p:nvPicPr>
        <p:blipFill>
          <a:blip r:embed="rId2"/>
          <a:stretch>
            <a:fillRect/>
          </a:stretch>
        </p:blipFill>
        <p:spPr>
          <a:xfrm>
            <a:off x="841261" y="773381"/>
            <a:ext cx="10509478" cy="5311238"/>
          </a:xfrm>
          <a:prstGeom prst="rect">
            <a:avLst/>
          </a:prstGeom>
        </p:spPr>
      </p:pic>
      <p:sp>
        <p:nvSpPr>
          <p:cNvPr id="11" name="TextBox 10">
            <a:extLst>
              <a:ext uri="{FF2B5EF4-FFF2-40B4-BE49-F238E27FC236}">
                <a16:creationId xmlns:a16="http://schemas.microsoft.com/office/drawing/2014/main" id="{E0E4FE62-C9CA-02A7-93C0-E29876EB9FD1}"/>
              </a:ext>
            </a:extLst>
          </p:cNvPr>
          <p:cNvSpPr txBox="1"/>
          <p:nvPr/>
        </p:nvSpPr>
        <p:spPr>
          <a:xfrm>
            <a:off x="3442447" y="223192"/>
            <a:ext cx="5109883" cy="461665"/>
          </a:xfrm>
          <a:prstGeom prst="rect">
            <a:avLst/>
          </a:prstGeom>
          <a:noFill/>
        </p:spPr>
        <p:txBody>
          <a:bodyPr wrap="square" rtlCol="0">
            <a:spAutoFit/>
          </a:bodyPr>
          <a:lstStyle/>
          <a:p>
            <a:pPr algn="ctr"/>
            <a:r>
              <a:rPr lang="en-US" sz="2400" b="1" dirty="0">
                <a:solidFill>
                  <a:schemeClr val="accent5">
                    <a:lumMod val="10000"/>
                  </a:schemeClr>
                </a:solidFill>
              </a:rPr>
              <a:t>OVERVIEW OF THE TRAINING DATA:</a:t>
            </a:r>
          </a:p>
        </p:txBody>
      </p:sp>
    </p:spTree>
    <p:extLst>
      <p:ext uri="{BB962C8B-B14F-4D97-AF65-F5344CB8AC3E}">
        <p14:creationId xmlns:p14="http://schemas.microsoft.com/office/powerpoint/2010/main" val="1633039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C22803-BB6E-5DBA-680F-89770F8CBBD5}"/>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5" name="Footer Placeholder 4">
            <a:extLst>
              <a:ext uri="{FF2B5EF4-FFF2-40B4-BE49-F238E27FC236}">
                <a16:creationId xmlns:a16="http://schemas.microsoft.com/office/drawing/2014/main" id="{DBC7FE43-176F-2B53-A2E9-9F22EBA4679F}"/>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87D2FBBA-48A5-043E-B072-B2256C7635B2}"/>
              </a:ext>
            </a:extLst>
          </p:cNvPr>
          <p:cNvSpPr>
            <a:spLocks noGrp="1"/>
          </p:cNvSpPr>
          <p:nvPr>
            <p:ph type="dt" sz="half" idx="10"/>
          </p:nvPr>
        </p:nvSpPr>
        <p:spPr/>
        <p:txBody>
          <a:bodyPr/>
          <a:lstStyle/>
          <a:p>
            <a:r>
              <a:rPr lang="en-US" noProof="0"/>
              <a:t>20XX</a:t>
            </a:r>
          </a:p>
        </p:txBody>
      </p:sp>
      <p:sp>
        <p:nvSpPr>
          <p:cNvPr id="8" name="TextBox 7">
            <a:extLst>
              <a:ext uri="{FF2B5EF4-FFF2-40B4-BE49-F238E27FC236}">
                <a16:creationId xmlns:a16="http://schemas.microsoft.com/office/drawing/2014/main" id="{99D3686A-C9CD-FA82-00AE-ED07BFB2733F}"/>
              </a:ext>
            </a:extLst>
          </p:cNvPr>
          <p:cNvSpPr txBox="1"/>
          <p:nvPr/>
        </p:nvSpPr>
        <p:spPr>
          <a:xfrm>
            <a:off x="268940" y="210594"/>
            <a:ext cx="11580553" cy="6463308"/>
          </a:xfrm>
          <a:prstGeom prst="rect">
            <a:avLst/>
          </a:prstGeom>
          <a:noFill/>
        </p:spPr>
        <p:txBody>
          <a:bodyPr wrap="square">
            <a:spAutoFit/>
          </a:bodyPr>
          <a:lstStyle/>
          <a:p>
            <a:r>
              <a:rPr lang="en-US" b="1" i="0" dirty="0">
                <a:solidFill>
                  <a:srgbClr val="FF0000"/>
                </a:solidFill>
                <a:effectLst/>
                <a:latin typeface="Times New Roman" panose="02020603050405020304" pitchFamily="18" charset="0"/>
                <a:cs typeface="Times New Roman" panose="02020603050405020304" pitchFamily="18" charset="0"/>
              </a:rPr>
              <a:t>Feature engineering</a:t>
            </a:r>
            <a:r>
              <a:rPr lang="en-US" b="0" i="0" dirty="0">
                <a:solidFill>
                  <a:srgbClr val="FF0000"/>
                </a:solidFill>
                <a:effectLst/>
                <a:latin typeface="Times New Roman" panose="02020603050405020304" pitchFamily="18" charset="0"/>
                <a:cs typeface="Times New Roman" panose="02020603050405020304" pitchFamily="18" charset="0"/>
              </a:rPr>
              <a:t> </a:t>
            </a:r>
            <a:r>
              <a:rPr lang="en-US" b="0" i="0" dirty="0">
                <a:solidFill>
                  <a:srgbClr val="292929"/>
                </a:solidFill>
                <a:effectLst/>
                <a:latin typeface="Times New Roman" panose="02020603050405020304" pitchFamily="18" charset="0"/>
                <a:cs typeface="Times New Roman" panose="02020603050405020304" pitchFamily="18" charset="0"/>
              </a:rPr>
              <a:t>is the process of </a:t>
            </a:r>
            <a:r>
              <a:rPr lang="en-US" b="1" i="0" dirty="0">
                <a:solidFill>
                  <a:srgbClr val="292929"/>
                </a:solidFill>
                <a:effectLst/>
                <a:latin typeface="Times New Roman" panose="02020603050405020304" pitchFamily="18" charset="0"/>
                <a:cs typeface="Times New Roman" panose="02020603050405020304" pitchFamily="18" charset="0"/>
              </a:rPr>
              <a:t>extracting features from the data and transforming them into a format that is suitable for the machine learning model</a:t>
            </a:r>
            <a:r>
              <a:rPr lang="en-US" b="0" i="0" dirty="0">
                <a:solidFill>
                  <a:srgbClr val="292929"/>
                </a:solidFill>
                <a:effectLst/>
                <a:latin typeface="Times New Roman" panose="02020603050405020304" pitchFamily="18" charset="0"/>
                <a:cs typeface="Times New Roman" panose="02020603050405020304" pitchFamily="18" charset="0"/>
              </a:rPr>
              <a:t>. In this project, we need to transform both numerical and categorical variables. Most machine learning algorithms require numerical values; therefore, </a:t>
            </a:r>
            <a:r>
              <a:rPr lang="en-US" b="1" i="0" dirty="0">
                <a:solidFill>
                  <a:srgbClr val="292929"/>
                </a:solidFill>
                <a:effectLst/>
                <a:latin typeface="Times New Roman" panose="02020603050405020304" pitchFamily="18" charset="0"/>
                <a:cs typeface="Times New Roman" panose="02020603050405020304" pitchFamily="18" charset="0"/>
              </a:rPr>
              <a:t>all categorical attributes available in the dataset should be encoded into numerical labels</a:t>
            </a:r>
            <a:r>
              <a:rPr lang="en-US" b="0" i="0" dirty="0">
                <a:solidFill>
                  <a:srgbClr val="292929"/>
                </a:solidFill>
                <a:effectLst/>
                <a:latin typeface="Times New Roman" panose="02020603050405020304" pitchFamily="18" charset="0"/>
                <a:cs typeface="Times New Roman" panose="02020603050405020304" pitchFamily="18" charset="0"/>
              </a:rPr>
              <a:t> before training the model. In addition, </a:t>
            </a:r>
            <a:r>
              <a:rPr lang="en-US" b="1" i="0" dirty="0">
                <a:solidFill>
                  <a:srgbClr val="292929"/>
                </a:solidFill>
                <a:effectLst/>
                <a:latin typeface="Times New Roman" panose="02020603050405020304" pitchFamily="18" charset="0"/>
                <a:cs typeface="Times New Roman" panose="02020603050405020304" pitchFamily="18" charset="0"/>
              </a:rPr>
              <a:t>we need to transform numeric columns into a common scale</a:t>
            </a:r>
            <a:r>
              <a:rPr lang="en-US" b="0" i="0" dirty="0">
                <a:solidFill>
                  <a:srgbClr val="292929"/>
                </a:solidFill>
                <a:effectLst/>
                <a:latin typeface="Times New Roman" panose="02020603050405020304" pitchFamily="18" charset="0"/>
                <a:cs typeface="Times New Roman" panose="02020603050405020304" pitchFamily="18" charset="0"/>
              </a:rPr>
              <a:t>. This will prevent that the columns with large values dominate the learning process. The techniques implemented in this project are described in more detail below. All transformations are implemented using only Pandas; however, we also provide an alternative implementation using Scikit-Learn. As you can see, there are multiple ways to solve the same problem .</a:t>
            </a:r>
          </a:p>
          <a:p>
            <a:endParaRPr lang="en-US" dirty="0">
              <a:solidFill>
                <a:srgbClr val="292929"/>
              </a:solidFill>
              <a:latin typeface="Times New Roman" panose="02020603050405020304" pitchFamily="18" charset="0"/>
              <a:cs typeface="Times New Roman" panose="02020603050405020304" pitchFamily="18" charset="0"/>
            </a:endParaRPr>
          </a:p>
          <a:p>
            <a:r>
              <a:rPr lang="en-US" b="1" i="0" dirty="0">
                <a:solidFill>
                  <a:srgbClr val="FF0000"/>
                </a:solidFill>
                <a:effectLst/>
                <a:latin typeface="Times New Roman" panose="02020603050405020304" pitchFamily="18" charset="0"/>
                <a:cs typeface="Times New Roman" panose="02020603050405020304" pitchFamily="18" charset="0"/>
              </a:rPr>
              <a:t>Label encoding</a:t>
            </a:r>
            <a:r>
              <a:rPr lang="en-US" b="0" i="0" dirty="0">
                <a:solidFill>
                  <a:srgbClr val="FF0000"/>
                </a:solidFill>
                <a:effectLst/>
                <a:latin typeface="Times New Roman" panose="02020603050405020304" pitchFamily="18" charset="0"/>
                <a:cs typeface="Times New Roman" panose="02020603050405020304" pitchFamily="18" charset="0"/>
              </a:rPr>
              <a:t> </a:t>
            </a:r>
            <a:r>
              <a:rPr lang="en-US" b="0" i="0" dirty="0">
                <a:solidFill>
                  <a:srgbClr val="292929"/>
                </a:solidFill>
                <a:effectLst/>
                <a:latin typeface="Times New Roman" panose="02020603050405020304" pitchFamily="18" charset="0"/>
                <a:cs typeface="Times New Roman" panose="02020603050405020304" pitchFamily="18" charset="0"/>
              </a:rPr>
              <a:t>is used to replace categorical values with numerical values. This encoding </a:t>
            </a:r>
            <a:r>
              <a:rPr lang="en-US" b="1" i="0" dirty="0">
                <a:solidFill>
                  <a:srgbClr val="292929"/>
                </a:solidFill>
                <a:effectLst/>
                <a:latin typeface="Times New Roman" panose="02020603050405020304" pitchFamily="18" charset="0"/>
                <a:cs typeface="Times New Roman" panose="02020603050405020304" pitchFamily="18" charset="0"/>
              </a:rPr>
              <a:t>replaces every category with a numerical label</a:t>
            </a:r>
            <a:r>
              <a:rPr lang="en-US" b="0" i="0" dirty="0">
                <a:solidFill>
                  <a:srgbClr val="292929"/>
                </a:solidFill>
                <a:effectLst/>
                <a:latin typeface="Times New Roman" panose="02020603050405020304" pitchFamily="18" charset="0"/>
                <a:cs typeface="Times New Roman" panose="02020603050405020304" pitchFamily="18" charset="0"/>
              </a:rPr>
              <a:t>.</a:t>
            </a:r>
          </a:p>
          <a:p>
            <a:endParaRPr lang="en-US" dirty="0">
              <a:solidFill>
                <a:srgbClr val="292929"/>
              </a:solidFill>
              <a:latin typeface="Times New Roman" panose="02020603050405020304" pitchFamily="18" charset="0"/>
              <a:cs typeface="Times New Roman" panose="02020603050405020304" pitchFamily="18" charset="0"/>
            </a:endParaRPr>
          </a:p>
          <a:p>
            <a:r>
              <a:rPr lang="en-US" b="1" i="0" dirty="0">
                <a:solidFill>
                  <a:srgbClr val="FF0000"/>
                </a:solidFill>
                <a:effectLst/>
                <a:latin typeface="Times New Roman" panose="02020603050405020304" pitchFamily="18" charset="0"/>
                <a:cs typeface="Times New Roman" panose="02020603050405020304" pitchFamily="18" charset="0"/>
              </a:rPr>
              <a:t>Data Normalization</a:t>
            </a:r>
            <a:r>
              <a:rPr lang="en-US" b="0" i="0" dirty="0">
                <a:solidFill>
                  <a:srgbClr val="FF0000"/>
                </a:solidFill>
                <a:effectLst/>
                <a:latin typeface="Times New Roman" panose="02020603050405020304" pitchFamily="18" charset="0"/>
                <a:cs typeface="Times New Roman" panose="02020603050405020304" pitchFamily="18" charset="0"/>
              </a:rPr>
              <a:t> </a:t>
            </a:r>
            <a:r>
              <a:rPr lang="en-US" b="0" i="0" dirty="0">
                <a:solidFill>
                  <a:srgbClr val="292929"/>
                </a:solidFill>
                <a:effectLst/>
                <a:latin typeface="Times New Roman" panose="02020603050405020304" pitchFamily="18" charset="0"/>
                <a:cs typeface="Times New Roman" panose="02020603050405020304" pitchFamily="18" charset="0"/>
              </a:rPr>
              <a:t>is a common practice in machine learning which consists of transforming </a:t>
            </a:r>
            <a:r>
              <a:rPr lang="en-US" b="1" i="0" dirty="0">
                <a:solidFill>
                  <a:srgbClr val="292929"/>
                </a:solidFill>
                <a:effectLst/>
                <a:latin typeface="Times New Roman" panose="02020603050405020304" pitchFamily="18" charset="0"/>
                <a:cs typeface="Times New Roman" panose="02020603050405020304" pitchFamily="18" charset="0"/>
              </a:rPr>
              <a:t>numeric columns</a:t>
            </a:r>
            <a:r>
              <a:rPr lang="en-US" b="0" i="0" dirty="0">
                <a:solidFill>
                  <a:srgbClr val="292929"/>
                </a:solidFill>
                <a:effectLst/>
                <a:latin typeface="Times New Roman" panose="02020603050405020304" pitchFamily="18" charset="0"/>
                <a:cs typeface="Times New Roman" panose="02020603050405020304" pitchFamily="18" charset="0"/>
              </a:rPr>
              <a:t> to a </a:t>
            </a:r>
            <a:r>
              <a:rPr lang="en-US" b="1" i="0" dirty="0">
                <a:solidFill>
                  <a:srgbClr val="292929"/>
                </a:solidFill>
                <a:effectLst/>
                <a:latin typeface="Times New Roman" panose="02020603050405020304" pitchFamily="18" charset="0"/>
                <a:cs typeface="Times New Roman" panose="02020603050405020304" pitchFamily="18" charset="0"/>
              </a:rPr>
              <a:t>common scale.</a:t>
            </a:r>
            <a:r>
              <a:rPr lang="en-US" b="0" i="0" dirty="0">
                <a:solidFill>
                  <a:srgbClr val="292929"/>
                </a:solidFill>
                <a:effectLst/>
                <a:latin typeface="Times New Roman" panose="02020603050405020304" pitchFamily="18" charset="0"/>
                <a:cs typeface="Times New Roman" panose="02020603050405020304" pitchFamily="18" charset="0"/>
              </a:rPr>
              <a:t> In machine learning, some feature values differ from others multiple times. The features with higher values will dominate the learning process; however, it does not mean those variables are more important to predict the target.</a:t>
            </a:r>
            <a:r>
              <a:rPr lang="en-US" b="1" i="0" dirty="0">
                <a:solidFill>
                  <a:srgbClr val="292929"/>
                </a:solidFill>
                <a:effectLst/>
                <a:latin typeface="Times New Roman" panose="02020603050405020304" pitchFamily="18" charset="0"/>
                <a:cs typeface="Times New Roman" panose="02020603050405020304" pitchFamily="18" charset="0"/>
              </a:rPr>
              <a:t> Data normalization</a:t>
            </a:r>
            <a:r>
              <a:rPr lang="en-US" b="0" i="0" dirty="0">
                <a:solidFill>
                  <a:srgbClr val="292929"/>
                </a:solidFill>
                <a:effectLst/>
                <a:latin typeface="Times New Roman" panose="02020603050405020304" pitchFamily="18" charset="0"/>
                <a:cs typeface="Times New Roman" panose="02020603050405020304" pitchFamily="18" charset="0"/>
              </a:rPr>
              <a:t> transforms </a:t>
            </a:r>
            <a:r>
              <a:rPr lang="en-US" b="0" i="0" dirty="0" err="1">
                <a:solidFill>
                  <a:srgbClr val="292929"/>
                </a:solidFill>
                <a:effectLst/>
                <a:latin typeface="Times New Roman" panose="02020603050405020304" pitchFamily="18" charset="0"/>
                <a:cs typeface="Times New Roman" panose="02020603050405020304" pitchFamily="18" charset="0"/>
              </a:rPr>
              <a:t>multiscaled</a:t>
            </a:r>
            <a:r>
              <a:rPr lang="en-US" b="0" i="0" dirty="0">
                <a:solidFill>
                  <a:srgbClr val="292929"/>
                </a:solidFill>
                <a:effectLst/>
                <a:latin typeface="Times New Roman" panose="02020603050405020304" pitchFamily="18" charset="0"/>
                <a:cs typeface="Times New Roman" panose="02020603050405020304" pitchFamily="18" charset="0"/>
              </a:rPr>
              <a:t> data to the same scale. After normalization, all variables have a </a:t>
            </a:r>
            <a:r>
              <a:rPr lang="en-US" b="1" i="0" dirty="0">
                <a:solidFill>
                  <a:srgbClr val="292929"/>
                </a:solidFill>
                <a:effectLst/>
                <a:latin typeface="Times New Roman" panose="02020603050405020304" pitchFamily="18" charset="0"/>
                <a:cs typeface="Times New Roman" panose="02020603050405020304" pitchFamily="18" charset="0"/>
              </a:rPr>
              <a:t>similar influence</a:t>
            </a:r>
            <a:r>
              <a:rPr lang="en-US" b="0" i="0" dirty="0">
                <a:solidFill>
                  <a:srgbClr val="292929"/>
                </a:solidFill>
                <a:effectLst/>
                <a:latin typeface="Times New Roman" panose="02020603050405020304" pitchFamily="18" charset="0"/>
                <a:cs typeface="Times New Roman" panose="02020603050405020304" pitchFamily="18" charset="0"/>
              </a:rPr>
              <a:t> on the model, improving the stability and performance of the learning algorithm.</a:t>
            </a:r>
          </a:p>
          <a:p>
            <a:r>
              <a:rPr lang="en-US" b="0" i="0" dirty="0">
                <a:solidFill>
                  <a:srgbClr val="292929"/>
                </a:solidFill>
                <a:effectLst/>
                <a:latin typeface="Times New Roman" panose="02020603050405020304" pitchFamily="18" charset="0"/>
                <a:cs typeface="Times New Roman" panose="02020603050405020304" pitchFamily="18" charset="0"/>
              </a:rPr>
              <a:t>In this project, we will use the min-max method to rescale the numeric columns.</a:t>
            </a:r>
          </a:p>
          <a:p>
            <a:endParaRPr lang="en-US" b="0" i="0" dirty="0">
              <a:solidFill>
                <a:srgbClr val="292929"/>
              </a:solidFill>
              <a:effectLst/>
              <a:latin typeface="Times New Roman" panose="02020603050405020304" pitchFamily="18" charset="0"/>
              <a:cs typeface="Times New Roman" panose="02020603050405020304" pitchFamily="18" charset="0"/>
            </a:endParaRPr>
          </a:p>
          <a:p>
            <a:r>
              <a:rPr kumimoji="0" lang="en-US" altLang="en-US"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Then, we can use the</a:t>
            </a:r>
            <a:r>
              <a:rPr kumimoji="0" lang="en-US" altLang="en-US"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train_test_split</a:t>
            </a:r>
            <a:r>
              <a:rPr kumimoji="0" lang="en-US" altLang="en-US"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function from the </a:t>
            </a:r>
            <a:r>
              <a:rPr kumimoji="0" lang="en-US" altLang="en-US" b="1"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sklearn.model_selection</a:t>
            </a:r>
            <a:r>
              <a:rPr kumimoji="0" lang="en-US" altLang="en-US"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package to create both the training and testing sets.</a:t>
            </a:r>
            <a:endParaRPr lang="en-US" b="0" i="0" dirty="0">
              <a:solidFill>
                <a:srgbClr val="292929"/>
              </a:solidFill>
              <a:effectLst/>
              <a:latin typeface="Times New Roman" panose="02020603050405020304" pitchFamily="18" charset="0"/>
              <a:cs typeface="Times New Roman" panose="02020603050405020304" pitchFamily="18" charset="0"/>
            </a:endParaRPr>
          </a:p>
          <a:p>
            <a:endParaRPr lang="en-US" dirty="0">
              <a:solidFill>
                <a:srgbClr val="292929"/>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229333"/>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{ECEF8CC3-2FB2-4BFD-B25F-02644A278002}tf11429527_win32</Template>
  <TotalTime>249</TotalTime>
  <Words>1345</Words>
  <Application>Microsoft Office PowerPoint</Application>
  <PresentationFormat>Widescreen</PresentationFormat>
  <Paragraphs>160</Paragraphs>
  <Slides>26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Calibri</vt:lpstr>
      <vt:lpstr>Century Gothic</vt:lpstr>
      <vt:lpstr>Comic Sans MS</vt:lpstr>
      <vt:lpstr>Karla</vt:lpstr>
      <vt:lpstr>Poppins</vt:lpstr>
      <vt:lpstr>source-serif-pro</vt:lpstr>
      <vt:lpstr>Times New Roman</vt:lpstr>
      <vt:lpstr>Times New Roman Bold</vt:lpstr>
      <vt:lpstr>Univers Condensed Light</vt:lpstr>
      <vt:lpstr>Office Theme</vt:lpstr>
      <vt:lpstr>Predicting Customer Churn in a Telecom Company</vt:lpstr>
      <vt:lpstr>Problem Statement </vt:lpstr>
      <vt:lpstr>Steps of  the Project</vt:lpstr>
      <vt:lpstr>Basic understanding from Problem statement </vt:lpstr>
      <vt:lpstr>PowerPoint Presentation</vt:lpstr>
      <vt:lpstr>PowerPoint Presentation</vt:lpstr>
      <vt:lpstr>PowerPoint Presentation</vt:lpstr>
      <vt:lpstr>PowerPoint Presentation</vt:lpstr>
      <vt:lpstr>PowerPoint Presentation</vt:lpstr>
      <vt:lpstr>Algorithm selection is a key challenge in any machine learning project since there is not an algorithm that is the best across all projects. Generally, we need to evaluate a set of potential candidates and select for further evaluation those that provide better performance.</vt:lpstr>
      <vt:lpstr>ALGORITHM 1</vt:lpstr>
      <vt:lpstr>ALGORITHM 2​</vt:lpstr>
      <vt:lpstr>ALGORITHM 3</vt:lpstr>
      <vt:lpstr>What is Docker and it’s use?  </vt:lpstr>
      <vt:lpstr>PowerPoint Presentation</vt:lpstr>
      <vt:lpstr>PowerPoint Presentation</vt:lpstr>
      <vt:lpstr>PowerPoint Presentation</vt:lpstr>
      <vt:lpstr>What is Jenkins and it’s use?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Churn in a Telecom Company</dc:title>
  <dc:creator>Vinutha Hiremath</dc:creator>
  <cp:lastModifiedBy>Vinutha Hiremath</cp:lastModifiedBy>
  <cp:revision>3</cp:revision>
  <dcterms:created xsi:type="dcterms:W3CDTF">2023-04-01T18:40:47Z</dcterms:created>
  <dcterms:modified xsi:type="dcterms:W3CDTF">2023-04-02T05:29:02Z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