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embeddedFontLst>
    <p:embeddedFont>
      <p:font typeface="Nuni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BC14796-5862-4699-A28A-A19474E180D1}">
  <a:tblStyle styleId="{9BC14796-5862-4699-A28A-A19474E180D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bold.fntdata"/><Relationship Id="rId11" Type="http://schemas.openxmlformats.org/officeDocument/2006/relationships/slide" Target="slides/slide5.xml"/><Relationship Id="rId22" Type="http://schemas.openxmlformats.org/officeDocument/2006/relationships/font" Target="fonts/Nunito-boldItalic.fntdata"/><Relationship Id="rId10" Type="http://schemas.openxmlformats.org/officeDocument/2006/relationships/slide" Target="slides/slide4.xml"/><Relationship Id="rId21" Type="http://schemas.openxmlformats.org/officeDocument/2006/relationships/font" Target="fonts/Nunito-italic.fnt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font" Target="fonts/Nunito-regular.fntdata"/><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d2df40c46b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d2df40c46b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Oscar - This is the call to order/roll call/recognition of any guests (there's none) type out exactly what you will say so we can have a run through. This slide is basically the welcoming slide for the meeting as we wait for people to join.</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d2df40c46b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d2df40c46b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d9d81367f5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d9d81367f5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cadc3af94c_0_10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cadc3af94c_0_10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Oscar - add any images that prompt the client to ask further questions.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d9d81367f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d9d81367f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cadc3af94c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cadc3af94c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rgbClr val="233A44"/>
              </a:buClr>
              <a:buSzPts val="1300"/>
              <a:buFont typeface="Calibri"/>
              <a:buChar char="-"/>
            </a:pPr>
            <a:r>
              <a:rPr lang="en" sz="1300">
                <a:solidFill>
                  <a:srgbClr val="233A44"/>
                </a:solidFill>
                <a:latin typeface="Calibri"/>
                <a:ea typeface="Calibri"/>
                <a:cs typeface="Calibri"/>
                <a:sym typeface="Calibri"/>
              </a:rPr>
              <a:t>This slide is a quick reminder of what our project’s objective is. </a:t>
            </a:r>
            <a:endParaRPr sz="1300">
              <a:solidFill>
                <a:srgbClr val="233A44"/>
              </a:solidFill>
              <a:latin typeface="Calibri"/>
              <a:ea typeface="Calibri"/>
              <a:cs typeface="Calibri"/>
              <a:sym typeface="Calibri"/>
            </a:endParaRPr>
          </a:p>
          <a:p>
            <a:pPr indent="-311150" lvl="0" marL="457200" rtl="0" algn="l">
              <a:lnSpc>
                <a:spcPct val="115000"/>
              </a:lnSpc>
              <a:spcBef>
                <a:spcPts val="0"/>
              </a:spcBef>
              <a:spcAft>
                <a:spcPts val="0"/>
              </a:spcAft>
              <a:buClr>
                <a:srgbClr val="233A44"/>
              </a:buClr>
              <a:buSzPts val="1300"/>
              <a:buFont typeface="Calibri"/>
              <a:buChar char="-"/>
            </a:pPr>
            <a:r>
              <a:rPr lang="en" sz="1300">
                <a:solidFill>
                  <a:srgbClr val="233A44"/>
                </a:solidFill>
                <a:latin typeface="Calibri"/>
                <a:ea typeface="Calibri"/>
                <a:cs typeface="Calibri"/>
                <a:sym typeface="Calibri"/>
              </a:rPr>
              <a:t>A user should be able to request an image given a location. (lat long coordinates or a street name)</a:t>
            </a:r>
            <a:endParaRPr sz="1300">
              <a:solidFill>
                <a:srgbClr val="233A44"/>
              </a:solidFill>
              <a:latin typeface="Calibri"/>
              <a:ea typeface="Calibri"/>
              <a:cs typeface="Calibri"/>
              <a:sym typeface="Calibri"/>
            </a:endParaRPr>
          </a:p>
          <a:p>
            <a:pPr indent="-311150" lvl="0" marL="457200" rtl="0" algn="l">
              <a:lnSpc>
                <a:spcPct val="115000"/>
              </a:lnSpc>
              <a:spcBef>
                <a:spcPts val="0"/>
              </a:spcBef>
              <a:spcAft>
                <a:spcPts val="0"/>
              </a:spcAft>
              <a:buClr>
                <a:srgbClr val="233A44"/>
              </a:buClr>
              <a:buSzPts val="1300"/>
              <a:buFont typeface="Calibri"/>
              <a:buChar char="-"/>
            </a:pPr>
            <a:r>
              <a:rPr lang="en" sz="1300">
                <a:solidFill>
                  <a:srgbClr val="233A44"/>
                </a:solidFill>
                <a:latin typeface="Calibri"/>
                <a:ea typeface="Calibri"/>
                <a:cs typeface="Calibri"/>
                <a:sym typeface="Calibri"/>
              </a:rPr>
              <a:t>This information should provide the user with a google street image as well its respective metadata.</a:t>
            </a:r>
            <a:endParaRPr sz="1300">
              <a:solidFill>
                <a:srgbClr val="233A44"/>
              </a:solidFill>
              <a:latin typeface="Calibri"/>
              <a:ea typeface="Calibri"/>
              <a:cs typeface="Calibri"/>
              <a:sym typeface="Calibri"/>
            </a:endParaRPr>
          </a:p>
          <a:p>
            <a:pPr indent="-311150" lvl="0" marL="457200" rtl="0" algn="l">
              <a:lnSpc>
                <a:spcPct val="115000"/>
              </a:lnSpc>
              <a:spcBef>
                <a:spcPts val="0"/>
              </a:spcBef>
              <a:spcAft>
                <a:spcPts val="0"/>
              </a:spcAft>
              <a:buClr>
                <a:srgbClr val="233A44"/>
              </a:buClr>
              <a:buSzPts val="1300"/>
              <a:buFont typeface="Calibri"/>
              <a:buChar char="-"/>
            </a:pPr>
            <a:r>
              <a:rPr lang="en" sz="1300">
                <a:solidFill>
                  <a:srgbClr val="233A44"/>
                </a:solidFill>
                <a:latin typeface="Calibri"/>
                <a:ea typeface="Calibri"/>
                <a:cs typeface="Calibri"/>
                <a:sym typeface="Calibri"/>
              </a:rPr>
              <a:t>A user interface should be prompted so that the user can query and see the image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cadc3af94c_0_10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cadc3af94c_0_10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that we can render any image given any location and coordinate, we need to figure out a method that will allow us to input a location and display multiple images that we can feed into the ML algorithm. After attempting to run the machine learning algorithm I got stuck when retracing the previous groups steps. AWS has updated their platform and a few of the important configurations the previous group did are no longer available, I was also not able to create an instance credential restrictions. I will keep working with Jason so that we can then utilize the machine in our next prototype.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Another future enhancement we will continue to work on is providing a front end user interface with a clean design so that the user does not have to see the script in the inner workings. It would have at the very least a search bar and a results page with the images rendered along with its metadata so that a user like Wes can access this website deployed by the EC2 server.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still intend to work with the previous groups relational database and machine learning algorithms. Now it's a matter or utilizing our script appropriately to deliver our predefined “Nice to haves”.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d9d81367f5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d9d81367f5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d9d81367f5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d9d81367f5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cd5ccd3e6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cd5ccd3e6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James - </a:t>
            </a:r>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Calibri"/>
                <a:ea typeface="Calibri"/>
                <a:cs typeface="Calibri"/>
                <a:sym typeface="Calibri"/>
              </a:rPr>
              <a:t>With our last prototype we were able to grab 1 image with an inputted address or latitude and longitude points.  With this we could also see the metadata that came with each image.  Currently with the new script we can now pull 4 images from one point by rotating the view by 90 degrees.  There are two ways the user can retrieve metadata and images.  The first way being able to search a city or search a defined location.  Within the defined a location you can specify an address or coordinate points and then define a region in meters around the location.  OSMnx develops all the nodes within the city or location and can grab the images from Google </a:t>
            </a:r>
            <a:r>
              <a:rPr lang="en">
                <a:solidFill>
                  <a:schemeClr val="dk1"/>
                </a:solidFill>
                <a:latin typeface="Calibri"/>
                <a:ea typeface="Calibri"/>
                <a:cs typeface="Calibri"/>
                <a:sym typeface="Calibri"/>
              </a:rPr>
              <a:t>Street View</a:t>
            </a:r>
            <a:r>
              <a:rPr lang="en">
                <a:solidFill>
                  <a:schemeClr val="dk1"/>
                </a:solidFill>
                <a:latin typeface="Calibri"/>
                <a:ea typeface="Calibri"/>
                <a:cs typeface="Calibri"/>
                <a:sym typeface="Calibri"/>
              </a:rPr>
              <a:t> and display the metadata.  As Vinny will show we will need to find a way to scale down the nodes within a city or area.  Currently the city of San Marcos which is about 24 square miles captures over 9,000 nodes which is too many.  </a:t>
            </a:r>
            <a:endParaRPr>
              <a:solidFill>
                <a:schemeClr val="dk1"/>
              </a:solidFill>
              <a:latin typeface="Calibri"/>
              <a:ea typeface="Calibri"/>
              <a:cs typeface="Calibri"/>
              <a:sym typeface="Calibri"/>
            </a:endParaRPr>
          </a:p>
          <a:p>
            <a:pPr indent="0" lvl="0" marL="0" rtl="0" algn="l">
              <a:spcBef>
                <a:spcPts val="0"/>
              </a:spcBef>
              <a:spcAft>
                <a:spcPts val="0"/>
              </a:spcAft>
              <a:buNone/>
            </a:pPr>
            <a:r>
              <a:rPr lang="en"/>
              <a:t>Now I will pass it on to Vinny to demonstrate our script!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d2df40c46b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d2df40c46b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Vinny - Thank you James, now I will do a </a:t>
            </a:r>
            <a:r>
              <a:rPr lang="en"/>
              <a:t>live</a:t>
            </a:r>
            <a:r>
              <a:rPr lang="en"/>
              <a:t> demonstration of our prototype. So we designed it so that way it asks for different prompts. We can either do a city or a specific location. I will go ahead and enter in a location. Here we can either do a street address or a pair of coordinates. I will put in this address and It also asks me how many meters I want it to use as a radius. I’ll go ahead and enter in 100. Once a location is entered it’ll </a:t>
            </a:r>
            <a:r>
              <a:rPr lang="en"/>
              <a:t>generate</a:t>
            </a:r>
            <a:r>
              <a:rPr lang="en"/>
              <a:t> the map and the number of possible coordinates and this is done using OSMnx. Since this is a small area I’ll request the images. So the script prints the metadata for each coordinate, if the status = ok meaning </a:t>
            </a:r>
            <a:r>
              <a:rPr lang="en"/>
              <a:t>there's</a:t>
            </a:r>
            <a:r>
              <a:rPr lang="en"/>
              <a:t> an image available from the Google Street View API, then it’ll also make the request for the image. So here you can see it saved four images for each coordinate. It’ll ask us if we want to search another location or quit. I already ran this ahead of time, searching the size of a city does take a little longer but just to show it returned over 9000 coordinates. I will pass it to Arianna to talk about costs.  </a:t>
            </a:r>
            <a:endParaRPr/>
          </a:p>
          <a:p>
            <a:pPr indent="0" lvl="0" marL="0" rtl="0" algn="l">
              <a:lnSpc>
                <a:spcPct val="115000"/>
              </a:lnSpc>
              <a:spcBef>
                <a:spcPts val="300"/>
              </a:spcBef>
              <a:spcAft>
                <a:spcPts val="0"/>
              </a:spcAft>
              <a:buNone/>
            </a:pPr>
            <a:r>
              <a:t/>
            </a:r>
            <a:endParaRPr/>
          </a:p>
          <a:p>
            <a:pPr indent="0" lvl="0" marL="0" rtl="0" algn="l">
              <a:lnSpc>
                <a:spcPct val="115000"/>
              </a:lnSpc>
              <a:spcBef>
                <a:spcPts val="0"/>
              </a:spcBef>
              <a:spcAft>
                <a:spcPts val="0"/>
              </a:spcAft>
              <a:buNone/>
            </a:pPr>
            <a:r>
              <a:rPr lang="en">
                <a:solidFill>
                  <a:schemeClr val="dk1"/>
                </a:solidFill>
                <a:highlight>
                  <a:srgbClr val="FFFFFF"/>
                </a:highlight>
              </a:rPr>
              <a:t>550 W Date St San Diego, 92101</a:t>
            </a:r>
            <a:endParaRPr>
              <a:solidFill>
                <a:schemeClr val="dk1"/>
              </a:solidFill>
              <a:highlight>
                <a:srgbClr val="FFFFFF"/>
              </a:highlight>
            </a:endParaRPr>
          </a:p>
          <a:p>
            <a:pPr indent="0" lvl="0" marL="0" rtl="0" algn="l">
              <a:lnSpc>
                <a:spcPct val="115000"/>
              </a:lnSpc>
              <a:spcBef>
                <a:spcPts val="300"/>
              </a:spcBef>
              <a:spcAft>
                <a:spcPts val="0"/>
              </a:spcAft>
              <a:buNone/>
            </a:pPr>
            <a:r>
              <a:rPr lang="en"/>
              <a:t>San Marcos, California, USA</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d34a6a4e5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d34a6a4e5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Thanks Vinny Once again Google Maps Platform has adopted a new pay-as-you go model in 2018 that allows users to pay for only what they need. This project scope may not require more than 25,000 requests per day, but if a user requests multiple nodes for example a whole state to render nodes and their respective latitude and longitude coordinates that generate 4 images per node, it is highly possible the requests per day may exceed 25,000. Thus far we have generated 403 requests from the </a:t>
            </a:r>
            <a:r>
              <a:rPr lang="en"/>
              <a:t>console</a:t>
            </a:r>
            <a:r>
              <a:rPr lang="en"/>
              <a:t> in the creation of the script.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jpg"/><Relationship Id="rId4" Type="http://schemas.openxmlformats.org/officeDocument/2006/relationships/image" Target="../media/image19.png"/><Relationship Id="rId5" Type="http://schemas.openxmlformats.org/officeDocument/2006/relationships/image" Target="../media/image8.jpg"/><Relationship Id="rId6" Type="http://schemas.openxmlformats.org/officeDocument/2006/relationships/image" Target="../media/image6.png"/><Relationship Id="rId7" Type="http://schemas.openxmlformats.org/officeDocument/2006/relationships/image" Target="../media/image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9.png"/><Relationship Id="rId4" Type="http://schemas.openxmlformats.org/officeDocument/2006/relationships/image" Target="../media/image11.png"/><Relationship Id="rId5" Type="http://schemas.openxmlformats.org/officeDocument/2006/relationships/image" Target="../media/image1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16.jpg"/><Relationship Id="rId5"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4.png"/><Relationship Id="rId4" Type="http://schemas.openxmlformats.org/officeDocument/2006/relationships/image" Target="../media/image12.png"/><Relationship Id="rId5"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15.png"/><Relationship Id="rId5"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Project Presentation 5/17/2021</a:t>
            </a:r>
            <a:endParaRPr/>
          </a:p>
        </p:txBody>
      </p:sp>
      <p:pic>
        <p:nvPicPr>
          <p:cNvPr id="129" name="Google Shape;129;p13"/>
          <p:cNvPicPr preferRelativeResize="0"/>
          <p:nvPr/>
        </p:nvPicPr>
        <p:blipFill>
          <a:blip r:embed="rId3">
            <a:alphaModFix/>
          </a:blip>
          <a:stretch>
            <a:fillRect/>
          </a:stretch>
        </p:blipFill>
        <p:spPr>
          <a:xfrm>
            <a:off x="1834900" y="1535300"/>
            <a:ext cx="5615300" cy="15420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2"/>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Future Enhancements</a:t>
            </a:r>
            <a:endParaRPr/>
          </a:p>
        </p:txBody>
      </p:sp>
      <p:sp>
        <p:nvSpPr>
          <p:cNvPr id="201" name="Google Shape;201;p22"/>
          <p:cNvSpPr txBox="1"/>
          <p:nvPr>
            <p:ph idx="1" type="body"/>
          </p:nvPr>
        </p:nvSpPr>
        <p:spPr>
          <a:xfrm>
            <a:off x="819150" y="1474125"/>
            <a:ext cx="6648900" cy="26475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Provide a front end user interface with a simple design to display the data.</a:t>
            </a:r>
            <a:endParaRPr/>
          </a:p>
          <a:p>
            <a:pPr indent="-311150" lvl="0" marL="457200" rtl="0" algn="l">
              <a:spcBef>
                <a:spcPts val="0"/>
              </a:spcBef>
              <a:spcAft>
                <a:spcPts val="0"/>
              </a:spcAft>
              <a:buSzPts val="1300"/>
              <a:buChar char="●"/>
            </a:pPr>
            <a:r>
              <a:rPr lang="en"/>
              <a:t>Connect to the database to save and store images/metadata</a:t>
            </a:r>
            <a:endParaRPr/>
          </a:p>
          <a:p>
            <a:pPr indent="-311150" lvl="0" marL="457200" rtl="0" algn="l">
              <a:spcBef>
                <a:spcPts val="0"/>
              </a:spcBef>
              <a:spcAft>
                <a:spcPts val="0"/>
              </a:spcAft>
              <a:buSzPts val="1300"/>
              <a:buChar char="●"/>
            </a:pPr>
            <a:r>
              <a:rPr lang="en"/>
              <a:t>Generate a digital signature as another measure of security in case we exceed 25,000 requests per day</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3"/>
          <p:cNvSpPr txBox="1"/>
          <p:nvPr>
            <p:ph type="title"/>
          </p:nvPr>
        </p:nvSpPr>
        <p:spPr>
          <a:xfrm>
            <a:off x="819150" y="4360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Nice to </a:t>
            </a:r>
            <a:r>
              <a:rPr lang="en"/>
              <a:t>Haves</a:t>
            </a:r>
            <a:endParaRPr/>
          </a:p>
        </p:txBody>
      </p:sp>
      <p:graphicFrame>
        <p:nvGraphicFramePr>
          <p:cNvPr id="207" name="Google Shape;207;p23"/>
          <p:cNvGraphicFramePr/>
          <p:nvPr/>
        </p:nvGraphicFramePr>
        <p:xfrm>
          <a:off x="952500" y="1068975"/>
          <a:ext cx="3000000" cy="3000000"/>
        </p:xfrm>
        <a:graphic>
          <a:graphicData uri="http://schemas.openxmlformats.org/drawingml/2006/table">
            <a:tbl>
              <a:tblPr>
                <a:noFill/>
                <a:tableStyleId>{9BC14796-5862-4699-A28A-A19474E180D1}</a:tableStyleId>
              </a:tblPr>
              <a:tblGrid>
                <a:gridCol w="773825"/>
                <a:gridCol w="1713375"/>
                <a:gridCol w="3977975"/>
                <a:gridCol w="773825"/>
              </a:tblGrid>
              <a:tr h="646425">
                <a:tc>
                  <a:txBody>
                    <a:bodyPr/>
                    <a:lstStyle/>
                    <a:p>
                      <a:pPr indent="0" lvl="0" marL="0" rtl="0" algn="l">
                        <a:spcBef>
                          <a:spcPts val="0"/>
                        </a:spcBef>
                        <a:spcAft>
                          <a:spcPts val="0"/>
                        </a:spcAft>
                        <a:buNone/>
                      </a:pPr>
                      <a:r>
                        <a:rPr lang="en"/>
                        <a:t>Req #</a:t>
                      </a:r>
                      <a:endParaRPr/>
                    </a:p>
                  </a:txBody>
                  <a:tcPr marT="91425" marB="91425" marR="91425" marL="91425"/>
                </a:tc>
                <a:tc>
                  <a:txBody>
                    <a:bodyPr/>
                    <a:lstStyle/>
                    <a:p>
                      <a:pPr indent="0" lvl="0" marL="0" rtl="0" algn="l">
                        <a:spcBef>
                          <a:spcPts val="0"/>
                        </a:spcBef>
                        <a:spcAft>
                          <a:spcPts val="0"/>
                        </a:spcAft>
                        <a:buNone/>
                      </a:pPr>
                      <a:r>
                        <a:rPr lang="en"/>
                        <a:t>Requirement</a:t>
                      </a:r>
                      <a:endParaRPr/>
                    </a:p>
                  </a:txBody>
                  <a:tcPr marT="91425" marB="91425" marR="91425" marL="91425"/>
                </a:tc>
                <a:tc>
                  <a:txBody>
                    <a:bodyPr/>
                    <a:lstStyle/>
                    <a:p>
                      <a:pPr indent="0" lvl="0" marL="0" rtl="0" algn="l">
                        <a:spcBef>
                          <a:spcPts val="0"/>
                        </a:spcBef>
                        <a:spcAft>
                          <a:spcPts val="0"/>
                        </a:spcAft>
                        <a:buNone/>
                      </a:pPr>
                      <a:r>
                        <a:rPr lang="en"/>
                        <a:t>Description</a:t>
                      </a:r>
                      <a:endParaRPr/>
                    </a:p>
                  </a:txBody>
                  <a:tcPr marT="91425" marB="91425" marR="91425" marL="91425"/>
                </a:tc>
                <a:tc>
                  <a:txBody>
                    <a:bodyPr/>
                    <a:lstStyle/>
                    <a:p>
                      <a:pPr indent="0" lvl="0" marL="0" rtl="0" algn="l">
                        <a:spcBef>
                          <a:spcPts val="0"/>
                        </a:spcBef>
                        <a:spcAft>
                          <a:spcPts val="0"/>
                        </a:spcAft>
                        <a:buNone/>
                      </a:pPr>
                      <a:r>
                        <a:rPr lang="en"/>
                        <a:t>Task #</a:t>
                      </a:r>
                      <a:endParaRPr/>
                    </a:p>
                  </a:txBody>
                  <a:tcPr marT="91425" marB="91425" marR="91425" marL="91425"/>
                </a:tc>
              </a:tr>
              <a:tr h="970125">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Easy user Interface</a:t>
                      </a:r>
                      <a:endParaRPr/>
                    </a:p>
                  </a:txBody>
                  <a:tcPr marT="91425" marB="91425" marR="91425" marL="91425"/>
                </a:tc>
                <a:tc>
                  <a:txBody>
                    <a:bodyPr/>
                    <a:lstStyle/>
                    <a:p>
                      <a:pPr indent="0" lvl="0" marL="0" rtl="0" algn="l">
                        <a:spcBef>
                          <a:spcPts val="0"/>
                        </a:spcBef>
                        <a:spcAft>
                          <a:spcPts val="0"/>
                        </a:spcAft>
                        <a:buNone/>
                      </a:pPr>
                      <a:r>
                        <a:rPr lang="en"/>
                        <a:t>Create an interface for users that are </a:t>
                      </a:r>
                      <a:r>
                        <a:rPr lang="en"/>
                        <a:t>unfamiliar</a:t>
                      </a:r>
                      <a:r>
                        <a:rPr lang="en"/>
                        <a:t> with code programs can utilize script.</a:t>
                      </a:r>
                      <a:endParaRPr/>
                    </a:p>
                    <a:p>
                      <a:pPr indent="0" lvl="0" marL="0" rtl="0" algn="l">
                        <a:spcBef>
                          <a:spcPts val="0"/>
                        </a:spcBef>
                        <a:spcAft>
                          <a:spcPts val="0"/>
                        </a:spcAft>
                        <a:buNone/>
                      </a:pPr>
                      <a:r>
                        <a:rPr lang="en"/>
                        <a:t>Navigation bar to easily display results.</a:t>
                      </a:r>
                      <a:endParaRPr/>
                    </a:p>
                  </a:txBody>
                  <a:tcPr marT="91425" marB="91425" marR="91425" marL="91425"/>
                </a:tc>
                <a:tc>
                  <a:txBody>
                    <a:bodyPr/>
                    <a:lstStyle/>
                    <a:p>
                      <a:pPr indent="0" lvl="0" marL="0" rtl="0" algn="l">
                        <a:spcBef>
                          <a:spcPts val="0"/>
                        </a:spcBef>
                        <a:spcAft>
                          <a:spcPts val="0"/>
                        </a:spcAft>
                        <a:buNone/>
                      </a:pPr>
                      <a:r>
                        <a:rPr lang="en"/>
                        <a:t>97</a:t>
                      </a:r>
                      <a:endParaRPr/>
                    </a:p>
                  </a:txBody>
                  <a:tcPr marT="91425" marB="91425" marR="91425" marL="91425"/>
                </a:tc>
              </a:tr>
              <a:tr h="970125">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Connect OSMnx to ML program</a:t>
                      </a:r>
                      <a:endParaRPr/>
                    </a:p>
                  </a:txBody>
                  <a:tcPr marT="91425" marB="91425" marR="91425" marL="91425"/>
                </a:tc>
                <a:tc>
                  <a:txBody>
                    <a:bodyPr/>
                    <a:lstStyle/>
                    <a:p>
                      <a:pPr indent="0" lvl="0" marL="0" rtl="0" algn="l">
                        <a:spcBef>
                          <a:spcPts val="0"/>
                        </a:spcBef>
                        <a:spcAft>
                          <a:spcPts val="0"/>
                        </a:spcAft>
                        <a:buNone/>
                      </a:pPr>
                      <a:r>
                        <a:rPr lang="en"/>
                        <a:t>Contact proveios group to access ML Algorithm.</a:t>
                      </a:r>
                      <a:endParaRPr/>
                    </a:p>
                    <a:p>
                      <a:pPr indent="0" lvl="0" marL="0" rtl="0" algn="l">
                        <a:spcBef>
                          <a:spcPts val="0"/>
                        </a:spcBef>
                        <a:spcAft>
                          <a:spcPts val="0"/>
                        </a:spcAft>
                        <a:buNone/>
                      </a:pPr>
                      <a:r>
                        <a:rPr lang="en"/>
                        <a:t>Run instances and figure out how to connect OSMnx data and output ML scores.</a:t>
                      </a:r>
                      <a:endParaRPr/>
                    </a:p>
                  </a:txBody>
                  <a:tcPr marT="91425" marB="91425" marR="91425" marL="91425"/>
                </a:tc>
                <a:tc>
                  <a:txBody>
                    <a:bodyPr/>
                    <a:lstStyle/>
                    <a:p>
                      <a:pPr indent="0" lvl="0" marL="0" rtl="0" algn="l">
                        <a:spcBef>
                          <a:spcPts val="0"/>
                        </a:spcBef>
                        <a:spcAft>
                          <a:spcPts val="0"/>
                        </a:spcAft>
                        <a:buNone/>
                      </a:pPr>
                      <a:r>
                        <a:rPr lang="en"/>
                        <a:t>98</a:t>
                      </a:r>
                      <a:endParaRPr/>
                    </a:p>
                  </a:txBody>
                  <a:tcPr marT="91425" marB="91425" marR="91425" marL="91425"/>
                </a:tc>
              </a:tr>
              <a:tr h="970125">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Allow random sampling for user</a:t>
                      </a:r>
                      <a:endParaRPr/>
                    </a:p>
                  </a:txBody>
                  <a:tcPr marT="91425" marB="91425" marR="91425" marL="91425"/>
                </a:tc>
                <a:tc>
                  <a:txBody>
                    <a:bodyPr/>
                    <a:lstStyle/>
                    <a:p>
                      <a:pPr indent="0" lvl="0" marL="0" rtl="0" algn="l">
                        <a:spcBef>
                          <a:spcPts val="0"/>
                        </a:spcBef>
                        <a:spcAft>
                          <a:spcPts val="0"/>
                        </a:spcAft>
                        <a:buNone/>
                      </a:pPr>
                      <a:r>
                        <a:rPr lang="en"/>
                        <a:t>Allow the user to define if they want a number of random samples or a defined amount of pictures in an area.</a:t>
                      </a:r>
                      <a:endParaRPr/>
                    </a:p>
                  </a:txBody>
                  <a:tcPr marT="91425" marB="91425" marR="91425" marL="91425"/>
                </a:tc>
                <a:tc>
                  <a:txBody>
                    <a:bodyPr/>
                    <a:lstStyle/>
                    <a:p>
                      <a:pPr indent="0" lvl="0" marL="0" rtl="0" algn="l">
                        <a:spcBef>
                          <a:spcPts val="0"/>
                        </a:spcBef>
                        <a:spcAft>
                          <a:spcPts val="0"/>
                        </a:spcAft>
                        <a:buNone/>
                      </a:pPr>
                      <a:r>
                        <a:rPr lang="en"/>
                        <a:t>99</a:t>
                      </a:r>
                      <a:endParaRPr/>
                    </a:p>
                  </a:txBody>
                  <a:tcPr marT="91425" marB="91425" marR="91425" marL="91425"/>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4"/>
          <p:cNvSpPr txBox="1"/>
          <p:nvPr>
            <p:ph type="title"/>
          </p:nvPr>
        </p:nvSpPr>
        <p:spPr>
          <a:xfrm>
            <a:off x="819150" y="842800"/>
            <a:ext cx="3395400" cy="957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Questions?</a:t>
            </a:r>
            <a:endParaRPr/>
          </a:p>
        </p:txBody>
      </p:sp>
      <p:sp>
        <p:nvSpPr>
          <p:cNvPr id="213" name="Google Shape;213;p24"/>
          <p:cNvSpPr txBox="1"/>
          <p:nvPr>
            <p:ph idx="1" type="body"/>
          </p:nvPr>
        </p:nvSpPr>
        <p:spPr>
          <a:xfrm>
            <a:off x="819150" y="1968650"/>
            <a:ext cx="3395400" cy="24432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sz="1800"/>
              <a:t>Questions about product?</a:t>
            </a:r>
            <a:endParaRPr sz="1800"/>
          </a:p>
          <a:p>
            <a:pPr indent="0" lvl="0" marL="457200" rtl="0" algn="l">
              <a:spcBef>
                <a:spcPts val="1200"/>
              </a:spcBef>
              <a:spcAft>
                <a:spcPts val="0"/>
              </a:spcAft>
              <a:buNone/>
            </a:pPr>
            <a:r>
              <a:t/>
            </a:r>
            <a:endParaRPr sz="1800"/>
          </a:p>
          <a:p>
            <a:pPr indent="-342900" lvl="0" marL="457200" rtl="0" algn="l">
              <a:spcBef>
                <a:spcPts val="1200"/>
              </a:spcBef>
              <a:spcAft>
                <a:spcPts val="0"/>
              </a:spcAft>
              <a:buSzPts val="1800"/>
              <a:buChar char="●"/>
            </a:pPr>
            <a:r>
              <a:rPr lang="en" sz="1800"/>
              <a:t>More testing/displaying?</a:t>
            </a:r>
            <a:endParaRPr sz="1800"/>
          </a:p>
          <a:p>
            <a:pPr indent="0" lvl="0" marL="457200" rtl="0" algn="l">
              <a:spcBef>
                <a:spcPts val="1200"/>
              </a:spcBef>
              <a:spcAft>
                <a:spcPts val="0"/>
              </a:spcAft>
              <a:buNone/>
            </a:pPr>
            <a:r>
              <a:t/>
            </a:r>
            <a:endParaRPr sz="1800"/>
          </a:p>
          <a:p>
            <a:pPr indent="-342900" lvl="0" marL="457200" rtl="0" algn="l">
              <a:spcBef>
                <a:spcPts val="1200"/>
              </a:spcBef>
              <a:spcAft>
                <a:spcPts val="0"/>
              </a:spcAft>
              <a:buSzPts val="1800"/>
              <a:buChar char="●"/>
            </a:pPr>
            <a:r>
              <a:rPr lang="en" sz="1800"/>
              <a:t>Future improvements?</a:t>
            </a:r>
            <a:endParaRPr sz="1800"/>
          </a:p>
          <a:p>
            <a:pPr indent="0" lvl="0" marL="457200" rtl="0" algn="l">
              <a:spcBef>
                <a:spcPts val="1200"/>
              </a:spcBef>
              <a:spcAft>
                <a:spcPts val="1200"/>
              </a:spcAft>
              <a:buNone/>
            </a:pPr>
            <a:r>
              <a:t/>
            </a:r>
            <a:endParaRPr/>
          </a:p>
        </p:txBody>
      </p:sp>
      <p:pic>
        <p:nvPicPr>
          <p:cNvPr id="214" name="Google Shape;214;p24"/>
          <p:cNvPicPr preferRelativeResize="0"/>
          <p:nvPr/>
        </p:nvPicPr>
        <p:blipFill>
          <a:blip r:embed="rId3">
            <a:alphaModFix/>
          </a:blip>
          <a:stretch>
            <a:fillRect/>
          </a:stretch>
        </p:blipFill>
        <p:spPr>
          <a:xfrm>
            <a:off x="4214550" y="198650"/>
            <a:ext cx="4746200" cy="4746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303550"/>
            <a:ext cx="7505700" cy="70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Team</a:t>
            </a:r>
            <a:endParaRPr/>
          </a:p>
        </p:txBody>
      </p:sp>
      <p:graphicFrame>
        <p:nvGraphicFramePr>
          <p:cNvPr id="135" name="Google Shape;135;p14"/>
          <p:cNvGraphicFramePr/>
          <p:nvPr/>
        </p:nvGraphicFramePr>
        <p:xfrm>
          <a:off x="952500" y="962775"/>
          <a:ext cx="3000000" cy="3000000"/>
        </p:xfrm>
        <a:graphic>
          <a:graphicData uri="http://schemas.openxmlformats.org/drawingml/2006/table">
            <a:tbl>
              <a:tblPr>
                <a:noFill/>
                <a:tableStyleId>{9BC14796-5862-4699-A28A-A19474E180D1}</a:tableStyleId>
              </a:tblPr>
              <a:tblGrid>
                <a:gridCol w="1945150"/>
                <a:gridCol w="5293850"/>
              </a:tblGrid>
              <a:tr h="76525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Oscar Castellanos - Project Leader</a:t>
                      </a:r>
                      <a:endParaRPr/>
                    </a:p>
                  </a:txBody>
                  <a:tcPr marT="91425" marB="91425" marR="91425" marL="91425"/>
                </a:tc>
              </a:tr>
              <a:tr h="76525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James Hanlon - Project Manager</a:t>
                      </a:r>
                      <a:endParaRPr/>
                    </a:p>
                  </a:txBody>
                  <a:tcPr marT="91425" marB="91425" marR="91425" marL="91425"/>
                </a:tc>
              </a:tr>
              <a:tr h="76525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Arianna Camino - MultiMedia Programmer</a:t>
                      </a:r>
                      <a:endParaRPr/>
                    </a:p>
                  </a:txBody>
                  <a:tcPr marT="91425" marB="91425" marR="91425" marL="91425"/>
                </a:tc>
              </a:tr>
              <a:tr h="76525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Alex Garcia - Documentation &amp; Training</a:t>
                      </a:r>
                      <a:endParaRPr/>
                    </a:p>
                  </a:txBody>
                  <a:tcPr marT="91425" marB="91425" marR="91425" marL="91425"/>
                </a:tc>
              </a:tr>
              <a:tr h="76525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Vinny Vue - Programmer/Database Administrator</a:t>
                      </a:r>
                      <a:endParaRPr/>
                    </a:p>
                  </a:txBody>
                  <a:tcPr marT="91425" marB="91425" marR="91425" marL="91425"/>
                </a:tc>
              </a:tr>
            </a:tbl>
          </a:graphicData>
        </a:graphic>
      </p:graphicFrame>
      <p:pic>
        <p:nvPicPr>
          <p:cNvPr id="136" name="Google Shape;136;p14"/>
          <p:cNvPicPr preferRelativeResize="0"/>
          <p:nvPr/>
        </p:nvPicPr>
        <p:blipFill rotWithShape="1">
          <a:blip r:embed="rId3">
            <a:alphaModFix/>
          </a:blip>
          <a:srcRect b="0" l="2462" r="2453" t="28800"/>
          <a:stretch/>
        </p:blipFill>
        <p:spPr>
          <a:xfrm>
            <a:off x="952500" y="962775"/>
            <a:ext cx="723325" cy="723625"/>
          </a:xfrm>
          <a:prstGeom prst="rect">
            <a:avLst/>
          </a:prstGeom>
          <a:noFill/>
          <a:ln cap="flat" cmpd="sng" w="12700">
            <a:solidFill>
              <a:srgbClr val="000000"/>
            </a:solidFill>
            <a:prstDash val="solid"/>
            <a:miter lim="8000"/>
            <a:headEnd len="sm" w="sm" type="none"/>
            <a:tailEnd len="sm" w="sm" type="none"/>
          </a:ln>
        </p:spPr>
      </p:pic>
      <p:pic>
        <p:nvPicPr>
          <p:cNvPr id="137" name="Google Shape;137;p14"/>
          <p:cNvPicPr preferRelativeResize="0"/>
          <p:nvPr/>
        </p:nvPicPr>
        <p:blipFill>
          <a:blip r:embed="rId4">
            <a:alphaModFix/>
          </a:blip>
          <a:stretch>
            <a:fillRect/>
          </a:stretch>
        </p:blipFill>
        <p:spPr>
          <a:xfrm>
            <a:off x="1241060" y="1749925"/>
            <a:ext cx="762453" cy="708300"/>
          </a:xfrm>
          <a:prstGeom prst="rect">
            <a:avLst/>
          </a:prstGeom>
          <a:noFill/>
          <a:ln cap="flat" cmpd="sng" w="12700">
            <a:solidFill>
              <a:srgbClr val="000000"/>
            </a:solidFill>
            <a:prstDash val="solid"/>
            <a:miter lim="8000"/>
            <a:headEnd len="sm" w="sm" type="none"/>
            <a:tailEnd len="sm" w="sm" type="none"/>
          </a:ln>
        </p:spPr>
      </p:pic>
      <p:pic>
        <p:nvPicPr>
          <p:cNvPr id="138" name="Google Shape;138;p14"/>
          <p:cNvPicPr preferRelativeResize="0"/>
          <p:nvPr/>
        </p:nvPicPr>
        <p:blipFill rotWithShape="1">
          <a:blip r:embed="rId5">
            <a:alphaModFix/>
          </a:blip>
          <a:srcRect b="50662" l="16920" r="42416" t="15888"/>
          <a:stretch/>
        </p:blipFill>
        <p:spPr>
          <a:xfrm>
            <a:off x="1541825" y="2521750"/>
            <a:ext cx="690868" cy="708300"/>
          </a:xfrm>
          <a:prstGeom prst="rect">
            <a:avLst/>
          </a:prstGeom>
          <a:noFill/>
          <a:ln cap="flat" cmpd="sng" w="12700">
            <a:solidFill>
              <a:srgbClr val="000000"/>
            </a:solidFill>
            <a:prstDash val="solid"/>
            <a:miter lim="8000"/>
            <a:headEnd len="sm" w="sm" type="none"/>
            <a:tailEnd len="sm" w="sm" type="none"/>
          </a:ln>
        </p:spPr>
      </p:pic>
      <p:pic>
        <p:nvPicPr>
          <p:cNvPr id="139" name="Google Shape;139;p14"/>
          <p:cNvPicPr preferRelativeResize="0"/>
          <p:nvPr/>
        </p:nvPicPr>
        <p:blipFill rotWithShape="1">
          <a:blip r:embed="rId6">
            <a:alphaModFix/>
          </a:blip>
          <a:srcRect b="0" l="0" r="0" t="11504"/>
          <a:stretch/>
        </p:blipFill>
        <p:spPr>
          <a:xfrm>
            <a:off x="1879475" y="3253520"/>
            <a:ext cx="723325" cy="746781"/>
          </a:xfrm>
          <a:prstGeom prst="rect">
            <a:avLst/>
          </a:prstGeom>
          <a:noFill/>
          <a:ln>
            <a:noFill/>
          </a:ln>
        </p:spPr>
      </p:pic>
      <p:pic>
        <p:nvPicPr>
          <p:cNvPr id="140" name="Google Shape;140;p14"/>
          <p:cNvPicPr preferRelativeResize="0"/>
          <p:nvPr/>
        </p:nvPicPr>
        <p:blipFill rotWithShape="1">
          <a:blip r:embed="rId7">
            <a:alphaModFix/>
          </a:blip>
          <a:srcRect b="41679" l="26761" r="32412" t="24642"/>
          <a:stretch/>
        </p:blipFill>
        <p:spPr>
          <a:xfrm>
            <a:off x="2061425" y="4023775"/>
            <a:ext cx="836234" cy="708300"/>
          </a:xfrm>
          <a:prstGeom prst="rect">
            <a:avLst/>
          </a:prstGeom>
          <a:noFill/>
          <a:ln cap="flat" cmpd="sng" w="12700">
            <a:solidFill>
              <a:srgbClr val="000000"/>
            </a:solidFill>
            <a:prstDash val="solid"/>
            <a:miter lim="8000"/>
            <a:headEnd len="sm" w="sm" type="none"/>
            <a:tailEnd len="sm" w="sm" type="none"/>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Project Requirements &amp; Specifications</a:t>
            </a:r>
            <a:endParaRPr/>
          </a:p>
        </p:txBody>
      </p:sp>
      <p:pic>
        <p:nvPicPr>
          <p:cNvPr id="146" name="Google Shape;146;p15"/>
          <p:cNvPicPr preferRelativeResize="0"/>
          <p:nvPr/>
        </p:nvPicPr>
        <p:blipFill>
          <a:blip r:embed="rId3">
            <a:alphaModFix/>
          </a:blip>
          <a:stretch>
            <a:fillRect/>
          </a:stretch>
        </p:blipFill>
        <p:spPr>
          <a:xfrm>
            <a:off x="3190950" y="1682712"/>
            <a:ext cx="2071375" cy="1884975"/>
          </a:xfrm>
          <a:prstGeom prst="rect">
            <a:avLst/>
          </a:prstGeom>
          <a:noFill/>
          <a:ln>
            <a:noFill/>
          </a:ln>
        </p:spPr>
      </p:pic>
      <p:pic>
        <p:nvPicPr>
          <p:cNvPr descr="Search Icons - Free Download, PNG and SVG" id="147" name="Google Shape;147;p15"/>
          <p:cNvPicPr preferRelativeResize="0"/>
          <p:nvPr/>
        </p:nvPicPr>
        <p:blipFill>
          <a:blip r:embed="rId4">
            <a:alphaModFix/>
          </a:blip>
          <a:stretch>
            <a:fillRect/>
          </a:stretch>
        </p:blipFill>
        <p:spPr>
          <a:xfrm>
            <a:off x="819150" y="2379625"/>
            <a:ext cx="1924050" cy="1924050"/>
          </a:xfrm>
          <a:prstGeom prst="rect">
            <a:avLst/>
          </a:prstGeom>
          <a:noFill/>
          <a:ln>
            <a:noFill/>
          </a:ln>
        </p:spPr>
      </p:pic>
      <p:pic>
        <p:nvPicPr>
          <p:cNvPr descr="Image Icons - Free Download, PNG and SVG" id="148" name="Google Shape;148;p15"/>
          <p:cNvPicPr preferRelativeResize="0"/>
          <p:nvPr/>
        </p:nvPicPr>
        <p:blipFill>
          <a:blip r:embed="rId5">
            <a:alphaModFix/>
          </a:blip>
          <a:stretch>
            <a:fillRect/>
          </a:stretch>
        </p:blipFill>
        <p:spPr>
          <a:xfrm>
            <a:off x="6212825" y="2224225"/>
            <a:ext cx="1905000" cy="1905000"/>
          </a:xfrm>
          <a:prstGeom prst="rect">
            <a:avLst/>
          </a:prstGeom>
          <a:noFill/>
          <a:ln>
            <a:noFill/>
          </a:ln>
        </p:spPr>
      </p:pic>
      <p:cxnSp>
        <p:nvCxnSpPr>
          <p:cNvPr id="149" name="Google Shape;149;p15"/>
          <p:cNvCxnSpPr/>
          <p:nvPr/>
        </p:nvCxnSpPr>
        <p:spPr>
          <a:xfrm flipH="1" rot="10800000">
            <a:off x="2352525" y="2309900"/>
            <a:ext cx="898200" cy="438300"/>
          </a:xfrm>
          <a:prstGeom prst="straightConnector1">
            <a:avLst/>
          </a:prstGeom>
          <a:noFill/>
          <a:ln cap="flat" cmpd="sng" w="76200">
            <a:solidFill>
              <a:schemeClr val="dk2"/>
            </a:solidFill>
            <a:prstDash val="solid"/>
            <a:round/>
            <a:headEnd len="med" w="med" type="none"/>
            <a:tailEnd len="med" w="med" type="triangle"/>
          </a:ln>
        </p:spPr>
      </p:cxnSp>
      <p:cxnSp>
        <p:nvCxnSpPr>
          <p:cNvPr id="150" name="Google Shape;150;p15"/>
          <p:cNvCxnSpPr/>
          <p:nvPr/>
        </p:nvCxnSpPr>
        <p:spPr>
          <a:xfrm>
            <a:off x="5262325" y="2325800"/>
            <a:ext cx="941100" cy="598800"/>
          </a:xfrm>
          <a:prstGeom prst="straightConnector1">
            <a:avLst/>
          </a:prstGeom>
          <a:noFill/>
          <a:ln cap="flat" cmpd="sng" w="76200">
            <a:solidFill>
              <a:schemeClr val="dk2"/>
            </a:solidFill>
            <a:prstDash val="solid"/>
            <a:round/>
            <a:headEnd len="med" w="med" type="none"/>
            <a:tailEnd len="med" w="med" type="triangl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6"/>
          <p:cNvSpPr txBox="1"/>
          <p:nvPr>
            <p:ph type="title"/>
          </p:nvPr>
        </p:nvSpPr>
        <p:spPr>
          <a:xfrm>
            <a:off x="819150" y="845600"/>
            <a:ext cx="7505700" cy="949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Project Requirements &amp; Specifications</a:t>
            </a:r>
            <a:endParaRPr/>
          </a:p>
        </p:txBody>
      </p:sp>
      <p:sp>
        <p:nvSpPr>
          <p:cNvPr id="156" name="Google Shape;156;p16"/>
          <p:cNvSpPr txBox="1"/>
          <p:nvPr>
            <p:ph idx="1" type="body"/>
          </p:nvPr>
        </p:nvSpPr>
        <p:spPr>
          <a:xfrm>
            <a:off x="819150" y="1723350"/>
            <a:ext cx="7413300" cy="13977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t/>
            </a:r>
            <a:endParaRPr/>
          </a:p>
          <a:p>
            <a:pPr indent="0" lvl="0" marL="457200" rtl="0" algn="l">
              <a:spcBef>
                <a:spcPts val="1200"/>
              </a:spcBef>
              <a:spcAft>
                <a:spcPts val="0"/>
              </a:spcAft>
              <a:buNone/>
            </a:pPr>
            <a:r>
              <a:t/>
            </a:r>
            <a:endParaRPr/>
          </a:p>
          <a:p>
            <a:pPr indent="0" lvl="0" marL="457200" rtl="0" algn="l">
              <a:spcBef>
                <a:spcPts val="1200"/>
              </a:spcBef>
              <a:spcAft>
                <a:spcPts val="1200"/>
              </a:spcAft>
              <a:buNone/>
            </a:pPr>
            <a:r>
              <a:t/>
            </a:r>
            <a:endParaRPr/>
          </a:p>
        </p:txBody>
      </p:sp>
      <p:pic>
        <p:nvPicPr>
          <p:cNvPr descr="Extracting Google Map routes as shape - Stack Overflow" id="157" name="Google Shape;157;p16"/>
          <p:cNvPicPr preferRelativeResize="0"/>
          <p:nvPr/>
        </p:nvPicPr>
        <p:blipFill rotWithShape="1">
          <a:blip r:embed="rId3">
            <a:alphaModFix/>
          </a:blip>
          <a:srcRect b="2572" l="15709" r="37537" t="21984"/>
          <a:stretch/>
        </p:blipFill>
        <p:spPr>
          <a:xfrm>
            <a:off x="964225" y="2771250"/>
            <a:ext cx="1714500" cy="1714500"/>
          </a:xfrm>
          <a:prstGeom prst="rect">
            <a:avLst/>
          </a:prstGeom>
          <a:noFill/>
          <a:ln>
            <a:noFill/>
          </a:ln>
        </p:spPr>
      </p:pic>
      <p:pic>
        <p:nvPicPr>
          <p:cNvPr descr="Browser, code, developing, frontend, html, source, tag icon - Download on  Iconfinder" id="158" name="Google Shape;158;p16"/>
          <p:cNvPicPr preferRelativeResize="0"/>
          <p:nvPr/>
        </p:nvPicPr>
        <p:blipFill>
          <a:blip r:embed="rId4">
            <a:alphaModFix/>
          </a:blip>
          <a:stretch>
            <a:fillRect/>
          </a:stretch>
        </p:blipFill>
        <p:spPr>
          <a:xfrm>
            <a:off x="3292400" y="2771250"/>
            <a:ext cx="1714500" cy="1714500"/>
          </a:xfrm>
          <a:prstGeom prst="rect">
            <a:avLst/>
          </a:prstGeom>
          <a:noFill/>
          <a:ln>
            <a:noFill/>
          </a:ln>
        </p:spPr>
      </p:pic>
      <p:pic>
        <p:nvPicPr>
          <p:cNvPr descr="Data, database, file, repository, storage, store icon - Download on  Iconfinder" id="159" name="Google Shape;159;p16"/>
          <p:cNvPicPr preferRelativeResize="0"/>
          <p:nvPr/>
        </p:nvPicPr>
        <p:blipFill>
          <a:blip r:embed="rId5">
            <a:alphaModFix/>
          </a:blip>
          <a:stretch>
            <a:fillRect/>
          </a:stretch>
        </p:blipFill>
        <p:spPr>
          <a:xfrm>
            <a:off x="5530825" y="2801452"/>
            <a:ext cx="1654100" cy="16541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Deliverables</a:t>
            </a:r>
            <a:endParaRPr/>
          </a:p>
        </p:txBody>
      </p:sp>
      <p:sp>
        <p:nvSpPr>
          <p:cNvPr id="165" name="Google Shape;165;p17"/>
          <p:cNvSpPr txBox="1"/>
          <p:nvPr>
            <p:ph idx="1" type="body"/>
          </p:nvPr>
        </p:nvSpPr>
        <p:spPr>
          <a:xfrm>
            <a:off x="819150" y="1541850"/>
            <a:ext cx="7505700" cy="28968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A full word document report of our product, </a:t>
            </a:r>
            <a:r>
              <a:rPr lang="en" sz="1600"/>
              <a:t>which</a:t>
            </a:r>
            <a:r>
              <a:rPr lang="en" sz="1600"/>
              <a:t> includes executive </a:t>
            </a:r>
            <a:r>
              <a:rPr lang="en" sz="1600"/>
              <a:t>summary</a:t>
            </a:r>
            <a:r>
              <a:rPr lang="en" sz="1600"/>
              <a:t>, application development, project </a:t>
            </a:r>
            <a:r>
              <a:rPr lang="en" sz="1600"/>
              <a:t>management</a:t>
            </a:r>
            <a:r>
              <a:rPr lang="en" sz="1600"/>
              <a:t>, and group information.</a:t>
            </a:r>
            <a:endParaRPr sz="1600"/>
          </a:p>
          <a:p>
            <a:pPr indent="-330200" lvl="0" marL="457200" rtl="0" algn="l">
              <a:spcBef>
                <a:spcPts val="0"/>
              </a:spcBef>
              <a:spcAft>
                <a:spcPts val="0"/>
              </a:spcAft>
              <a:buSzPts val="1600"/>
              <a:buChar char="●"/>
            </a:pPr>
            <a:r>
              <a:rPr lang="en" sz="1600"/>
              <a:t>A downloadable zip file containing </a:t>
            </a:r>
            <a:r>
              <a:rPr lang="en" sz="1600"/>
              <a:t>descriptive</a:t>
            </a:r>
            <a:r>
              <a:rPr lang="en" sz="1600"/>
              <a:t> files and software needed to run our product.</a:t>
            </a:r>
            <a:endParaRPr sz="1600"/>
          </a:p>
          <a:p>
            <a:pPr indent="-330200" lvl="0" marL="457200" rtl="0" algn="l">
              <a:spcBef>
                <a:spcPts val="0"/>
              </a:spcBef>
              <a:spcAft>
                <a:spcPts val="0"/>
              </a:spcAft>
              <a:buSzPts val="1600"/>
              <a:buChar char="●"/>
            </a:pPr>
            <a:r>
              <a:rPr lang="en" sz="1600"/>
              <a:t>A link to our GitHub repository which includes:</a:t>
            </a:r>
            <a:endParaRPr sz="1600"/>
          </a:p>
          <a:p>
            <a:pPr indent="-330200" lvl="1" marL="914400" rtl="0" algn="l">
              <a:spcBef>
                <a:spcPts val="0"/>
              </a:spcBef>
              <a:spcAft>
                <a:spcPts val="0"/>
              </a:spcAft>
              <a:buSzPts val="1600"/>
              <a:buChar char="○"/>
            </a:pPr>
            <a:r>
              <a:rPr lang="en" sz="1600"/>
              <a:t>The program script which will pull the images</a:t>
            </a:r>
            <a:endParaRPr sz="1600"/>
          </a:p>
          <a:p>
            <a:pPr indent="-330200" lvl="1" marL="914400" rtl="0" algn="l">
              <a:spcBef>
                <a:spcPts val="0"/>
              </a:spcBef>
              <a:spcAft>
                <a:spcPts val="0"/>
              </a:spcAft>
              <a:buSzPts val="1600"/>
              <a:buChar char="○"/>
            </a:pPr>
            <a:r>
              <a:rPr lang="en" sz="1600"/>
              <a:t>A full user manual that is easily followable for any user</a:t>
            </a:r>
            <a:endParaRPr sz="1600"/>
          </a:p>
          <a:p>
            <a:pPr indent="-330200" lvl="1" marL="914400" rtl="0" algn="l">
              <a:spcBef>
                <a:spcPts val="0"/>
              </a:spcBef>
              <a:spcAft>
                <a:spcPts val="0"/>
              </a:spcAft>
              <a:buSzPts val="1600"/>
              <a:buChar char="○"/>
            </a:pPr>
            <a:r>
              <a:rPr lang="en" sz="1600"/>
              <a:t>All the documents and reports used throughout the project</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8"/>
          <p:cNvSpPr txBox="1"/>
          <p:nvPr>
            <p:ph type="title"/>
          </p:nvPr>
        </p:nvSpPr>
        <p:spPr>
          <a:xfrm>
            <a:off x="819150" y="3758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Requirements Matrix</a:t>
            </a:r>
            <a:endParaRPr/>
          </a:p>
        </p:txBody>
      </p:sp>
      <p:sp>
        <p:nvSpPr>
          <p:cNvPr id="171" name="Google Shape;171;p18"/>
          <p:cNvSpPr txBox="1"/>
          <p:nvPr>
            <p:ph idx="1" type="body"/>
          </p:nvPr>
        </p:nvSpPr>
        <p:spPr>
          <a:xfrm>
            <a:off x="819150" y="1035925"/>
            <a:ext cx="7505700" cy="3402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graphicFrame>
        <p:nvGraphicFramePr>
          <p:cNvPr id="172" name="Google Shape;172;p18"/>
          <p:cNvGraphicFramePr/>
          <p:nvPr/>
        </p:nvGraphicFramePr>
        <p:xfrm>
          <a:off x="952500" y="1085480"/>
          <a:ext cx="3000000" cy="3000000"/>
        </p:xfrm>
        <a:graphic>
          <a:graphicData uri="http://schemas.openxmlformats.org/drawingml/2006/table">
            <a:tbl>
              <a:tblPr>
                <a:noFill/>
                <a:tableStyleId>{9BC14796-5862-4699-A28A-A19474E180D1}</a:tableStyleId>
              </a:tblPr>
              <a:tblGrid>
                <a:gridCol w="687425"/>
                <a:gridCol w="1795625"/>
                <a:gridCol w="4048175"/>
                <a:gridCol w="747675"/>
              </a:tblGrid>
              <a:tr h="486350">
                <a:tc>
                  <a:txBody>
                    <a:bodyPr/>
                    <a:lstStyle/>
                    <a:p>
                      <a:pPr indent="0" lvl="0" marL="0" rtl="0" algn="l">
                        <a:spcBef>
                          <a:spcPts val="0"/>
                        </a:spcBef>
                        <a:spcAft>
                          <a:spcPts val="0"/>
                        </a:spcAft>
                        <a:buNone/>
                      </a:pPr>
                      <a:r>
                        <a:rPr lang="en" sz="1200"/>
                        <a:t>Req #</a:t>
                      </a:r>
                      <a:endParaRPr sz="1200"/>
                    </a:p>
                  </a:txBody>
                  <a:tcPr marT="91425" marB="91425" marR="91425" marL="91425"/>
                </a:tc>
                <a:tc>
                  <a:txBody>
                    <a:bodyPr/>
                    <a:lstStyle/>
                    <a:p>
                      <a:pPr indent="0" lvl="0" marL="0" rtl="0" algn="l">
                        <a:spcBef>
                          <a:spcPts val="0"/>
                        </a:spcBef>
                        <a:spcAft>
                          <a:spcPts val="0"/>
                        </a:spcAft>
                        <a:buNone/>
                      </a:pPr>
                      <a:r>
                        <a:rPr lang="en" sz="1200"/>
                        <a:t>Requirement</a:t>
                      </a:r>
                      <a:endParaRPr sz="1200"/>
                    </a:p>
                  </a:txBody>
                  <a:tcPr marT="91425" marB="91425" marR="91425" marL="91425"/>
                </a:tc>
                <a:tc>
                  <a:txBody>
                    <a:bodyPr/>
                    <a:lstStyle/>
                    <a:p>
                      <a:pPr indent="0" lvl="0" marL="0" rtl="0" algn="l">
                        <a:spcBef>
                          <a:spcPts val="0"/>
                        </a:spcBef>
                        <a:spcAft>
                          <a:spcPts val="0"/>
                        </a:spcAft>
                        <a:buNone/>
                      </a:pPr>
                      <a:r>
                        <a:rPr lang="en" sz="1200"/>
                        <a:t>Description</a:t>
                      </a:r>
                      <a:endParaRPr sz="1200"/>
                    </a:p>
                  </a:txBody>
                  <a:tcPr marT="91425" marB="91425" marR="91425" marL="91425"/>
                </a:tc>
                <a:tc>
                  <a:txBody>
                    <a:bodyPr/>
                    <a:lstStyle/>
                    <a:p>
                      <a:pPr indent="0" lvl="0" marL="0" rtl="0" algn="l">
                        <a:spcBef>
                          <a:spcPts val="0"/>
                        </a:spcBef>
                        <a:spcAft>
                          <a:spcPts val="0"/>
                        </a:spcAft>
                        <a:buNone/>
                      </a:pPr>
                      <a:r>
                        <a:rPr lang="en" sz="1200"/>
                        <a:t>Task #</a:t>
                      </a:r>
                      <a:endParaRPr sz="1200"/>
                    </a:p>
                  </a:txBody>
                  <a:tcPr marT="91425" marB="91425" marR="91425" marL="91425"/>
                </a:tc>
              </a:tr>
              <a:tr h="743350">
                <a:tc>
                  <a:txBody>
                    <a:bodyPr/>
                    <a:lstStyle/>
                    <a:p>
                      <a:pPr indent="0" lvl="0" marL="0" rtl="0" algn="l">
                        <a:spcBef>
                          <a:spcPts val="0"/>
                        </a:spcBef>
                        <a:spcAft>
                          <a:spcPts val="0"/>
                        </a:spcAft>
                        <a:buNone/>
                      </a:pPr>
                      <a:r>
                        <a:rPr lang="en" sz="1200"/>
                        <a:t>1</a:t>
                      </a:r>
                      <a:endParaRPr sz="1200"/>
                    </a:p>
                  </a:txBody>
                  <a:tcPr marT="91425" marB="91425" marR="91425" marL="91425"/>
                </a:tc>
                <a:tc>
                  <a:txBody>
                    <a:bodyPr/>
                    <a:lstStyle/>
                    <a:p>
                      <a:pPr indent="0" lvl="0" marL="0" rtl="0" algn="l">
                        <a:spcBef>
                          <a:spcPts val="0"/>
                        </a:spcBef>
                        <a:spcAft>
                          <a:spcPts val="0"/>
                        </a:spcAft>
                        <a:buNone/>
                      </a:pPr>
                      <a:r>
                        <a:rPr lang="en" sz="1200"/>
                        <a:t>User requested location with fixed boundary</a:t>
                      </a:r>
                      <a:endParaRPr sz="1200"/>
                    </a:p>
                  </a:txBody>
                  <a:tcPr marT="91425" marB="91425" marR="91425" marL="91425"/>
                </a:tc>
                <a:tc>
                  <a:txBody>
                    <a:bodyPr/>
                    <a:lstStyle/>
                    <a:p>
                      <a:pPr indent="0" lvl="0" marL="0" rtl="0" algn="l">
                        <a:spcBef>
                          <a:spcPts val="0"/>
                        </a:spcBef>
                        <a:spcAft>
                          <a:spcPts val="0"/>
                        </a:spcAft>
                        <a:buNone/>
                      </a:pPr>
                      <a:r>
                        <a:rPr lang="en" sz="1200"/>
                        <a:t>User input will determine the distance for search </a:t>
                      </a:r>
                      <a:r>
                        <a:rPr lang="en" sz="1200"/>
                        <a:t>boundaries</a:t>
                      </a:r>
                      <a:r>
                        <a:rPr lang="en" sz="1200"/>
                        <a:t>.   </a:t>
                      </a:r>
                      <a:endParaRPr sz="1200"/>
                    </a:p>
                    <a:p>
                      <a:pPr indent="0" lvl="0" marL="0" rtl="0" algn="l">
                        <a:spcBef>
                          <a:spcPts val="0"/>
                        </a:spcBef>
                        <a:spcAft>
                          <a:spcPts val="0"/>
                        </a:spcAft>
                        <a:buNone/>
                      </a:pPr>
                      <a:r>
                        <a:rPr lang="en" sz="1200"/>
                        <a:t>User has many options for locations/</a:t>
                      </a:r>
                      <a:r>
                        <a:rPr lang="en" sz="1200"/>
                        <a:t>boundaries</a:t>
                      </a:r>
                      <a:r>
                        <a:rPr lang="en" sz="1200"/>
                        <a:t>. </a:t>
                      </a:r>
                      <a:endParaRPr sz="1200"/>
                    </a:p>
                  </a:txBody>
                  <a:tcPr marT="91425" marB="91425" marR="91425" marL="91425"/>
                </a:tc>
                <a:tc>
                  <a:txBody>
                    <a:bodyPr/>
                    <a:lstStyle/>
                    <a:p>
                      <a:pPr indent="0" lvl="0" marL="0" rtl="0" algn="l">
                        <a:spcBef>
                          <a:spcPts val="0"/>
                        </a:spcBef>
                        <a:spcAft>
                          <a:spcPts val="0"/>
                        </a:spcAft>
                        <a:buNone/>
                      </a:pPr>
                      <a:r>
                        <a:rPr lang="en" sz="1200"/>
                        <a:t>65</a:t>
                      </a:r>
                      <a:endParaRPr sz="1200"/>
                    </a:p>
                  </a:txBody>
                  <a:tcPr marT="91425" marB="91425" marR="91425" marL="91425"/>
                </a:tc>
              </a:tr>
              <a:tr h="655825">
                <a:tc>
                  <a:txBody>
                    <a:bodyPr/>
                    <a:lstStyle/>
                    <a:p>
                      <a:pPr indent="0" lvl="0" marL="0" rtl="0" algn="l">
                        <a:spcBef>
                          <a:spcPts val="0"/>
                        </a:spcBef>
                        <a:spcAft>
                          <a:spcPts val="0"/>
                        </a:spcAft>
                        <a:buNone/>
                      </a:pPr>
                      <a:r>
                        <a:rPr lang="en" sz="1200"/>
                        <a:t>2</a:t>
                      </a:r>
                      <a:endParaRPr sz="1200"/>
                    </a:p>
                  </a:txBody>
                  <a:tcPr marT="91425" marB="91425" marR="91425" marL="91425"/>
                </a:tc>
                <a:tc>
                  <a:txBody>
                    <a:bodyPr/>
                    <a:lstStyle/>
                    <a:p>
                      <a:pPr indent="0" lvl="0" marL="0" rtl="0" algn="l">
                        <a:spcBef>
                          <a:spcPts val="0"/>
                        </a:spcBef>
                        <a:spcAft>
                          <a:spcPts val="0"/>
                        </a:spcAft>
                        <a:buNone/>
                      </a:pPr>
                      <a:r>
                        <a:rPr lang="en" sz="1200"/>
                        <a:t>Collect street view images</a:t>
                      </a:r>
                      <a:endParaRPr sz="1200"/>
                    </a:p>
                  </a:txBody>
                  <a:tcPr marT="91425" marB="91425" marR="91425" marL="91425"/>
                </a:tc>
                <a:tc>
                  <a:txBody>
                    <a:bodyPr/>
                    <a:lstStyle/>
                    <a:p>
                      <a:pPr indent="0" lvl="0" marL="0" rtl="0" algn="l">
                        <a:spcBef>
                          <a:spcPts val="0"/>
                        </a:spcBef>
                        <a:spcAft>
                          <a:spcPts val="0"/>
                        </a:spcAft>
                        <a:buNone/>
                      </a:pPr>
                      <a:r>
                        <a:rPr lang="en" sz="1200"/>
                        <a:t>Download images to a specific folder, the script will </a:t>
                      </a:r>
                      <a:r>
                        <a:rPr lang="en" sz="1200"/>
                        <a:t>collect</a:t>
                      </a:r>
                      <a:r>
                        <a:rPr lang="en" sz="1200"/>
                        <a:t> the images the user requests</a:t>
                      </a:r>
                      <a:endParaRPr sz="1200"/>
                    </a:p>
                  </a:txBody>
                  <a:tcPr marT="91425" marB="91425" marR="91425" marL="91425"/>
                </a:tc>
                <a:tc>
                  <a:txBody>
                    <a:bodyPr/>
                    <a:lstStyle/>
                    <a:p>
                      <a:pPr indent="0" lvl="0" marL="0" rtl="0" algn="l">
                        <a:spcBef>
                          <a:spcPts val="0"/>
                        </a:spcBef>
                        <a:spcAft>
                          <a:spcPts val="0"/>
                        </a:spcAft>
                        <a:buNone/>
                      </a:pPr>
                      <a:r>
                        <a:rPr lang="en" sz="1200"/>
                        <a:t>66</a:t>
                      </a:r>
                      <a:endParaRPr sz="1200"/>
                    </a:p>
                  </a:txBody>
                  <a:tcPr marT="91425" marB="91425" marR="91425" marL="91425"/>
                </a:tc>
              </a:tr>
              <a:tr h="412250">
                <a:tc>
                  <a:txBody>
                    <a:bodyPr/>
                    <a:lstStyle/>
                    <a:p>
                      <a:pPr indent="0" lvl="0" marL="0" rtl="0" algn="l">
                        <a:spcBef>
                          <a:spcPts val="0"/>
                        </a:spcBef>
                        <a:spcAft>
                          <a:spcPts val="0"/>
                        </a:spcAft>
                        <a:buNone/>
                      </a:pPr>
                      <a:r>
                        <a:rPr lang="en" sz="1200"/>
                        <a:t>3</a:t>
                      </a:r>
                      <a:endParaRPr sz="1200"/>
                    </a:p>
                  </a:txBody>
                  <a:tcPr marT="91425" marB="91425" marR="91425" marL="91425"/>
                </a:tc>
                <a:tc>
                  <a:txBody>
                    <a:bodyPr/>
                    <a:lstStyle/>
                    <a:p>
                      <a:pPr indent="0" lvl="0" marL="0" rtl="0" algn="l">
                        <a:spcBef>
                          <a:spcPts val="0"/>
                        </a:spcBef>
                        <a:spcAft>
                          <a:spcPts val="0"/>
                        </a:spcAft>
                        <a:buNone/>
                      </a:pPr>
                      <a:r>
                        <a:rPr lang="en" sz="1200"/>
                        <a:t>Collect Metadata</a:t>
                      </a:r>
                      <a:endParaRPr sz="1200"/>
                    </a:p>
                  </a:txBody>
                  <a:tcPr marT="91425" marB="91425" marR="91425" marL="91425"/>
                </a:tc>
                <a:tc>
                  <a:txBody>
                    <a:bodyPr/>
                    <a:lstStyle/>
                    <a:p>
                      <a:pPr indent="0" lvl="0" marL="0" rtl="0" algn="l">
                        <a:spcBef>
                          <a:spcPts val="0"/>
                        </a:spcBef>
                        <a:spcAft>
                          <a:spcPts val="0"/>
                        </a:spcAft>
                        <a:buNone/>
                      </a:pPr>
                      <a:r>
                        <a:rPr lang="en" sz="1200"/>
                        <a:t>Obtain/download metadata from each Street image</a:t>
                      </a:r>
                      <a:endParaRPr sz="1200"/>
                    </a:p>
                  </a:txBody>
                  <a:tcPr marT="91425" marB="91425" marR="91425" marL="91425"/>
                </a:tc>
                <a:tc>
                  <a:txBody>
                    <a:bodyPr/>
                    <a:lstStyle/>
                    <a:p>
                      <a:pPr indent="0" lvl="0" marL="0" rtl="0" algn="l">
                        <a:spcBef>
                          <a:spcPts val="0"/>
                        </a:spcBef>
                        <a:spcAft>
                          <a:spcPts val="0"/>
                        </a:spcAft>
                        <a:buNone/>
                      </a:pPr>
                      <a:r>
                        <a:rPr lang="en" sz="1200"/>
                        <a:t>83</a:t>
                      </a:r>
                      <a:endParaRPr sz="1200"/>
                    </a:p>
                  </a:txBody>
                  <a:tcPr marT="91425" marB="91425" marR="91425" marL="91425"/>
                </a:tc>
              </a:tr>
              <a:tr h="583550">
                <a:tc>
                  <a:txBody>
                    <a:bodyPr/>
                    <a:lstStyle/>
                    <a:p>
                      <a:pPr indent="0" lvl="0" marL="0" rtl="0" algn="l">
                        <a:spcBef>
                          <a:spcPts val="0"/>
                        </a:spcBef>
                        <a:spcAft>
                          <a:spcPts val="0"/>
                        </a:spcAft>
                        <a:buNone/>
                      </a:pPr>
                      <a:r>
                        <a:rPr lang="en" sz="1200"/>
                        <a:t>4</a:t>
                      </a:r>
                      <a:endParaRPr sz="1200"/>
                    </a:p>
                  </a:txBody>
                  <a:tcPr marT="91425" marB="91425" marR="91425" marL="91425"/>
                </a:tc>
                <a:tc>
                  <a:txBody>
                    <a:bodyPr/>
                    <a:lstStyle/>
                    <a:p>
                      <a:pPr indent="0" lvl="0" marL="0" rtl="0" algn="l">
                        <a:spcBef>
                          <a:spcPts val="0"/>
                        </a:spcBef>
                        <a:spcAft>
                          <a:spcPts val="0"/>
                        </a:spcAft>
                        <a:buNone/>
                      </a:pPr>
                      <a:r>
                        <a:rPr lang="en" sz="1200"/>
                        <a:t>Use OSMnx to obtain </a:t>
                      </a:r>
                      <a:r>
                        <a:rPr lang="en" sz="1200"/>
                        <a:t>coordinates</a:t>
                      </a:r>
                      <a:r>
                        <a:rPr lang="en" sz="1200"/>
                        <a:t>/nodes</a:t>
                      </a:r>
                      <a:endParaRPr sz="1200"/>
                    </a:p>
                  </a:txBody>
                  <a:tcPr marT="91425" marB="91425" marR="91425" marL="91425"/>
                </a:tc>
                <a:tc>
                  <a:txBody>
                    <a:bodyPr/>
                    <a:lstStyle/>
                    <a:p>
                      <a:pPr indent="0" lvl="0" marL="0" rtl="0" algn="l">
                        <a:spcBef>
                          <a:spcPts val="0"/>
                        </a:spcBef>
                        <a:spcAft>
                          <a:spcPts val="0"/>
                        </a:spcAft>
                        <a:buNone/>
                      </a:pPr>
                      <a:r>
                        <a:rPr lang="en" sz="1200"/>
                        <a:t>OSMnx easily can grab and locate coordinates so we can grab multiple images.</a:t>
                      </a:r>
                      <a:endParaRPr sz="1200"/>
                    </a:p>
                  </a:txBody>
                  <a:tcPr marT="91425" marB="91425" marR="91425" marL="91425"/>
                </a:tc>
                <a:tc>
                  <a:txBody>
                    <a:bodyPr/>
                    <a:lstStyle/>
                    <a:p>
                      <a:pPr indent="0" lvl="0" marL="0" rtl="0" algn="l">
                        <a:spcBef>
                          <a:spcPts val="0"/>
                        </a:spcBef>
                        <a:spcAft>
                          <a:spcPts val="0"/>
                        </a:spcAft>
                        <a:buNone/>
                      </a:pPr>
                      <a:r>
                        <a:rPr lang="en" sz="1200"/>
                        <a:t>84</a:t>
                      </a:r>
                      <a:endParaRPr sz="1200"/>
                    </a:p>
                  </a:txBody>
                  <a:tcPr marT="91425" marB="91425" marR="91425" marL="91425"/>
                </a:tc>
              </a:tr>
              <a:tr h="655825">
                <a:tc>
                  <a:txBody>
                    <a:bodyPr/>
                    <a:lstStyle/>
                    <a:p>
                      <a:pPr indent="0" lvl="0" marL="0" rtl="0" algn="l">
                        <a:spcBef>
                          <a:spcPts val="0"/>
                        </a:spcBef>
                        <a:spcAft>
                          <a:spcPts val="0"/>
                        </a:spcAft>
                        <a:buNone/>
                      </a:pPr>
                      <a:r>
                        <a:rPr lang="en" sz="1200"/>
                        <a:t>5</a:t>
                      </a:r>
                      <a:endParaRPr sz="1200"/>
                    </a:p>
                  </a:txBody>
                  <a:tcPr marT="91425" marB="91425" marR="91425" marL="91425"/>
                </a:tc>
                <a:tc>
                  <a:txBody>
                    <a:bodyPr/>
                    <a:lstStyle/>
                    <a:p>
                      <a:pPr indent="0" lvl="0" marL="0" rtl="0" algn="l">
                        <a:spcBef>
                          <a:spcPts val="0"/>
                        </a:spcBef>
                        <a:spcAft>
                          <a:spcPts val="0"/>
                        </a:spcAft>
                        <a:buNone/>
                      </a:pPr>
                      <a:r>
                        <a:rPr lang="en" sz="1200"/>
                        <a:t>Obtain 4 images at each location</a:t>
                      </a:r>
                      <a:endParaRPr sz="1200"/>
                    </a:p>
                  </a:txBody>
                  <a:tcPr marT="91425" marB="91425" marR="91425" marL="91425"/>
                </a:tc>
                <a:tc>
                  <a:txBody>
                    <a:bodyPr/>
                    <a:lstStyle/>
                    <a:p>
                      <a:pPr indent="0" lvl="0" marL="0" rtl="0" algn="l">
                        <a:spcBef>
                          <a:spcPts val="0"/>
                        </a:spcBef>
                        <a:spcAft>
                          <a:spcPts val="0"/>
                        </a:spcAft>
                        <a:buNone/>
                      </a:pPr>
                      <a:r>
                        <a:rPr lang="en" sz="1200"/>
                        <a:t>For each coordinate, rotate 90 degrees to get image in each </a:t>
                      </a:r>
                      <a:r>
                        <a:rPr lang="en" sz="1200"/>
                        <a:t>cardinal</a:t>
                      </a:r>
                      <a:r>
                        <a:rPr lang="en" sz="1200"/>
                        <a:t> direction.</a:t>
                      </a:r>
                      <a:endParaRPr sz="1200"/>
                    </a:p>
                  </a:txBody>
                  <a:tcPr marT="91425" marB="91425" marR="91425" marL="91425"/>
                </a:tc>
                <a:tc>
                  <a:txBody>
                    <a:bodyPr/>
                    <a:lstStyle/>
                    <a:p>
                      <a:pPr indent="0" lvl="0" marL="0" rtl="0" algn="l">
                        <a:spcBef>
                          <a:spcPts val="0"/>
                        </a:spcBef>
                        <a:spcAft>
                          <a:spcPts val="0"/>
                        </a:spcAft>
                        <a:buNone/>
                      </a:pPr>
                      <a:r>
                        <a:rPr lang="en" sz="1200"/>
                        <a:t>86</a:t>
                      </a:r>
                      <a:endParaRPr sz="1200"/>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Overview of Product</a:t>
            </a:r>
            <a:endParaRPr/>
          </a:p>
        </p:txBody>
      </p:sp>
      <p:sp>
        <p:nvSpPr>
          <p:cNvPr id="178" name="Google Shape;178;p19"/>
          <p:cNvSpPr txBox="1"/>
          <p:nvPr>
            <p:ph idx="1" type="body"/>
          </p:nvPr>
        </p:nvSpPr>
        <p:spPr>
          <a:xfrm>
            <a:off x="819150" y="2166300"/>
            <a:ext cx="7505700" cy="22725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Able to </a:t>
            </a:r>
            <a:r>
              <a:rPr lang="en" sz="1500"/>
              <a:t>capture</a:t>
            </a:r>
            <a:r>
              <a:rPr lang="en" sz="1500"/>
              <a:t> 4 images from each node point from OSMnx; rotates 90 degrees for each image.</a:t>
            </a:r>
            <a:endParaRPr sz="1500"/>
          </a:p>
          <a:p>
            <a:pPr indent="-323850" lvl="0" marL="457200" rtl="0" algn="l">
              <a:spcBef>
                <a:spcPts val="0"/>
              </a:spcBef>
              <a:spcAft>
                <a:spcPts val="0"/>
              </a:spcAft>
              <a:buSzPts val="1500"/>
              <a:buChar char="●"/>
            </a:pPr>
            <a:r>
              <a:rPr lang="en" sz="1500"/>
              <a:t>Prompts user with 2 inputs; city or a defined region (address/lat and Lng, and a radius in meters).</a:t>
            </a:r>
            <a:endParaRPr sz="1500"/>
          </a:p>
          <a:p>
            <a:pPr indent="-323850" lvl="0" marL="457200" rtl="0" algn="l">
              <a:spcBef>
                <a:spcPts val="0"/>
              </a:spcBef>
              <a:spcAft>
                <a:spcPts val="0"/>
              </a:spcAft>
              <a:buSzPts val="1500"/>
              <a:buChar char="●"/>
            </a:pPr>
            <a:r>
              <a:rPr lang="en" sz="1500"/>
              <a:t>Able to capture metadata such as below in a JSON file after images are captured.</a:t>
            </a:r>
            <a:endParaRPr sz="1500"/>
          </a:p>
        </p:txBody>
      </p:sp>
      <p:pic>
        <p:nvPicPr>
          <p:cNvPr id="179" name="Google Shape;179;p19"/>
          <p:cNvPicPr preferRelativeResize="0"/>
          <p:nvPr/>
        </p:nvPicPr>
        <p:blipFill>
          <a:blip r:embed="rId3">
            <a:alphaModFix/>
          </a:blip>
          <a:stretch>
            <a:fillRect/>
          </a:stretch>
        </p:blipFill>
        <p:spPr>
          <a:xfrm>
            <a:off x="1230475" y="3973351"/>
            <a:ext cx="6683049" cy="397649"/>
          </a:xfrm>
          <a:prstGeom prst="rect">
            <a:avLst/>
          </a:prstGeom>
          <a:noFill/>
          <a:ln>
            <a:noFill/>
          </a:ln>
        </p:spPr>
      </p:pic>
      <p:pic>
        <p:nvPicPr>
          <p:cNvPr id="180" name="Google Shape;180;p19"/>
          <p:cNvPicPr preferRelativeResize="0"/>
          <p:nvPr/>
        </p:nvPicPr>
        <p:blipFill>
          <a:blip r:embed="rId4">
            <a:alphaModFix/>
          </a:blip>
          <a:stretch>
            <a:fillRect/>
          </a:stretch>
        </p:blipFill>
        <p:spPr>
          <a:xfrm>
            <a:off x="1261820" y="4371002"/>
            <a:ext cx="6620357" cy="296324"/>
          </a:xfrm>
          <a:prstGeom prst="rect">
            <a:avLst/>
          </a:prstGeom>
          <a:noFill/>
          <a:ln>
            <a:noFill/>
          </a:ln>
        </p:spPr>
      </p:pic>
      <p:pic>
        <p:nvPicPr>
          <p:cNvPr id="181" name="Google Shape;181;p19"/>
          <p:cNvPicPr preferRelativeResize="0"/>
          <p:nvPr/>
        </p:nvPicPr>
        <p:blipFill>
          <a:blip r:embed="rId5">
            <a:alphaModFix/>
          </a:blip>
          <a:stretch>
            <a:fillRect/>
          </a:stretch>
        </p:blipFill>
        <p:spPr>
          <a:xfrm>
            <a:off x="6744725" y="381779"/>
            <a:ext cx="1719150" cy="17622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0"/>
          <p:cNvSpPr txBox="1"/>
          <p:nvPr>
            <p:ph type="title"/>
          </p:nvPr>
        </p:nvSpPr>
        <p:spPr>
          <a:xfrm>
            <a:off x="2327700" y="2094450"/>
            <a:ext cx="44886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Product Presentation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1"/>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Cost</a:t>
            </a:r>
            <a:endParaRPr/>
          </a:p>
        </p:txBody>
      </p:sp>
      <p:sp>
        <p:nvSpPr>
          <p:cNvPr id="192" name="Google Shape;192;p21"/>
          <p:cNvSpPr txBox="1"/>
          <p:nvPr>
            <p:ph idx="1" type="body"/>
          </p:nvPr>
        </p:nvSpPr>
        <p:spPr>
          <a:xfrm>
            <a:off x="650700" y="1698750"/>
            <a:ext cx="66972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Pay-As-You-Go pricing</a:t>
            </a:r>
            <a:endParaRPr/>
          </a:p>
          <a:p>
            <a:pPr indent="-311150" lvl="0" marL="457200" rtl="0" algn="l">
              <a:spcBef>
                <a:spcPts val="0"/>
              </a:spcBef>
              <a:spcAft>
                <a:spcPts val="0"/>
              </a:spcAft>
              <a:buSzPts val="1300"/>
              <a:buChar char="●"/>
            </a:pPr>
            <a:r>
              <a:rPr lang="en"/>
              <a:t>Meta-data is free of charge</a:t>
            </a:r>
            <a:endParaRPr/>
          </a:p>
          <a:p>
            <a:pPr indent="-311150" lvl="0" marL="457200" rtl="0" algn="l">
              <a:spcBef>
                <a:spcPts val="0"/>
              </a:spcBef>
              <a:spcAft>
                <a:spcPts val="0"/>
              </a:spcAft>
              <a:buSzPts val="1300"/>
              <a:buChar char="●"/>
            </a:pPr>
            <a:r>
              <a:rPr lang="en"/>
              <a:t>Maximum queries per second: 500</a:t>
            </a:r>
            <a:endParaRPr/>
          </a:p>
          <a:p>
            <a:pPr indent="-311150" lvl="0" marL="457200" rtl="0" algn="l">
              <a:spcBef>
                <a:spcPts val="0"/>
              </a:spcBef>
              <a:spcAft>
                <a:spcPts val="0"/>
              </a:spcAft>
              <a:buSzPts val="1300"/>
              <a:buChar char="●"/>
            </a:pPr>
            <a:r>
              <a:rPr lang="en"/>
              <a:t>Requests exceeding 25,000 requests per day require an API key and a digital signature.</a:t>
            </a:r>
            <a:endParaRPr/>
          </a:p>
        </p:txBody>
      </p:sp>
      <p:pic>
        <p:nvPicPr>
          <p:cNvPr id="193" name="Google Shape;193;p21"/>
          <p:cNvPicPr preferRelativeResize="0"/>
          <p:nvPr/>
        </p:nvPicPr>
        <p:blipFill>
          <a:blip r:embed="rId3">
            <a:alphaModFix/>
          </a:blip>
          <a:stretch>
            <a:fillRect/>
          </a:stretch>
        </p:blipFill>
        <p:spPr>
          <a:xfrm>
            <a:off x="2659975" y="2781150"/>
            <a:ext cx="4030425" cy="1169075"/>
          </a:xfrm>
          <a:prstGeom prst="rect">
            <a:avLst/>
          </a:prstGeom>
          <a:noFill/>
          <a:ln>
            <a:noFill/>
          </a:ln>
        </p:spPr>
      </p:pic>
      <p:pic>
        <p:nvPicPr>
          <p:cNvPr id="194" name="Google Shape;194;p21"/>
          <p:cNvPicPr preferRelativeResize="0"/>
          <p:nvPr/>
        </p:nvPicPr>
        <p:blipFill>
          <a:blip r:embed="rId4">
            <a:alphaModFix/>
          </a:blip>
          <a:stretch>
            <a:fillRect/>
          </a:stretch>
        </p:blipFill>
        <p:spPr>
          <a:xfrm>
            <a:off x="917563" y="3950213"/>
            <a:ext cx="7515225" cy="809625"/>
          </a:xfrm>
          <a:prstGeom prst="rect">
            <a:avLst/>
          </a:prstGeom>
          <a:noFill/>
          <a:ln>
            <a:noFill/>
          </a:ln>
        </p:spPr>
      </p:pic>
      <p:pic>
        <p:nvPicPr>
          <p:cNvPr descr="How to Query Google Street View Static API with Python (UPDATED IN 2020)" id="195" name="Google Shape;195;p21"/>
          <p:cNvPicPr preferRelativeResize="0"/>
          <p:nvPr/>
        </p:nvPicPr>
        <p:blipFill>
          <a:blip r:embed="rId5">
            <a:alphaModFix/>
          </a:blip>
          <a:stretch>
            <a:fillRect/>
          </a:stretch>
        </p:blipFill>
        <p:spPr>
          <a:xfrm>
            <a:off x="4821850" y="461050"/>
            <a:ext cx="2694499" cy="202087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