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411300" y="2864619"/>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 name="Google Shape;67;p7"/>
          <p:cNvSpPr txBox="1"/>
          <p:nvPr/>
        </p:nvSpPr>
        <p:spPr>
          <a:xfrm>
            <a:off x="1219200" y="2864658"/>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 name="Google Shape;68;p7"/>
          <p:cNvSpPr txBox="1"/>
          <p:nvPr/>
        </p:nvSpPr>
        <p:spPr>
          <a:xfrm>
            <a:off x="2619375" y="2864620"/>
            <a:ext cx="83535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Student Name :  Vinothini.L</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Register no: 312206065</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Department: B Com (General)</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College : Vidhya Sagar Women's College </a:t>
            </a:r>
            <a:endParaRPr b="1" i="0" sz="14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6"/>
          <p:cNvSpPr txBox="1"/>
          <p:nvPr/>
        </p:nvSpPr>
        <p:spPr>
          <a:xfrm>
            <a:off x="838200" y="1271855"/>
            <a:ext cx="7162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attendance analysis using Excel, several modeling techniques can help you gain insights and make data-driven decisions. Here’s an overview of key modeling approaches you might use: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a:t>
            </a:r>
            <a:r>
              <a:rPr b="1" lang="en-US" sz="1800" u="sng">
                <a:solidFill>
                  <a:schemeClr val="dk1"/>
                </a:solidFill>
                <a:latin typeface="Calibri"/>
                <a:ea typeface="Calibri"/>
                <a:cs typeface="Calibri"/>
                <a:sym typeface="Calibri"/>
              </a:rPr>
              <a:t>Descriptive Statistics Mean and Median Attendance</a:t>
            </a:r>
            <a:r>
              <a:rPr lang="en-US" sz="1800">
                <a:solidFill>
                  <a:schemeClr val="dk1"/>
                </a:solidFill>
                <a:latin typeface="Calibri"/>
                <a:ea typeface="Calibri"/>
                <a:cs typeface="Calibri"/>
                <a:sym typeface="Calibri"/>
              </a:rPr>
              <a:t>: Calculate average and median attendance times to understand typical patterns. Standard Deviation: Measure the variability in attendance times. Excel Functions: AVERAGE(), MEDIAN(), STDEV.P(), STDEV.S()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a:t>
            </a:r>
            <a:r>
              <a:rPr b="1" lang="en-US" sz="1800" u="sng">
                <a:solidFill>
                  <a:schemeClr val="dk1"/>
                </a:solidFill>
                <a:latin typeface="Calibri"/>
                <a:ea typeface="Calibri"/>
                <a:cs typeface="Calibri"/>
                <a:sym typeface="Calibri"/>
              </a:rPr>
              <a:t>Time Series Analysis Trend Analysis</a:t>
            </a:r>
            <a:r>
              <a:rPr lang="en-US" sz="1800">
                <a:solidFill>
                  <a:schemeClr val="dk1"/>
                </a:solidFill>
                <a:latin typeface="Calibri"/>
                <a:ea typeface="Calibri"/>
                <a:cs typeface="Calibri"/>
                <a:sym typeface="Calibri"/>
              </a:rPr>
              <a:t>: Analyze attendance trends over time (daily, weekly, monthly).Seasonality: Identify patterns or recurring trends related to specific days of the week or times of the year . Excel Functions: Use line charts or pivot tables to visualize trends.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a:t>
            </a:r>
            <a:r>
              <a:rPr b="1" lang="en-US" sz="1800" u="sng">
                <a:solidFill>
                  <a:schemeClr val="dk1"/>
                </a:solidFill>
                <a:latin typeface="Calibri"/>
                <a:ea typeface="Calibri"/>
                <a:cs typeface="Calibri"/>
                <a:sym typeface="Calibri"/>
              </a:rPr>
              <a:t>Pivot Tables and Charts Attendance Summary</a:t>
            </a:r>
            <a:r>
              <a:rPr lang="en-US" sz="1800">
                <a:solidFill>
                  <a:schemeClr val="dk1"/>
                </a:solidFill>
                <a:latin typeface="Calibri"/>
                <a:ea typeface="Calibri"/>
                <a:cs typeface="Calibri"/>
                <a:sym typeface="Calibri"/>
              </a:rPr>
              <a:t>: Create pivot tables to summarize attendance data by employee, department, or time period . Visual Representation: Use pivot charts to visualize attendance patterns and anomalies . Excel Functions: PivotTable, PivotChart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a:t>
            </a:r>
            <a:r>
              <a:rPr b="1" lang="en-US" sz="1800" u="sng">
                <a:solidFill>
                  <a:schemeClr val="dk1"/>
                </a:solidFill>
                <a:latin typeface="Calibri"/>
                <a:ea typeface="Calibri"/>
                <a:cs typeface="Calibri"/>
                <a:sym typeface="Calibri"/>
              </a:rPr>
              <a:t>Absenteeism Analysis Absence Rates</a:t>
            </a:r>
            <a:r>
              <a:rPr lang="en-US" sz="1800">
                <a:solidFill>
                  <a:schemeClr val="dk1"/>
                </a:solidFill>
                <a:latin typeface="Calibri"/>
                <a:ea typeface="Calibri"/>
                <a:cs typeface="Calibri"/>
                <a:sym typeface="Calibri"/>
              </a:rPr>
              <a:t>: Calculate the percentage of days employees or students are absent . Correlation with Other Factors: Analyze correlations between absenteeism and factors like department, time of year, or employee tenure . Excel Functions: COUNTIF(), COUNTIFS(), CORREL()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idx="1" type="body"/>
          </p:nvPr>
        </p:nvSpPr>
        <p:spPr>
          <a:xfrm>
            <a:off x="381000" y="533400"/>
            <a:ext cx="9144000" cy="609397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5. </a:t>
            </a:r>
            <a:r>
              <a:rPr b="1" lang="en-US" u="sng"/>
              <a:t>Work Hours Calculation Hours Worked</a:t>
            </a:r>
            <a:r>
              <a:rPr lang="en-US"/>
              <a:t>: Compute the total hours worked per day, week, or month using Time In and Time Out data . Overtime Calculation: Identify and calculate any overtime based on scheduled hours Excel Functions: DATEDIF(), TEXT(), SUM() </a:t>
            </a:r>
            <a:endParaRPr/>
          </a:p>
          <a:p>
            <a:pPr indent="0" lvl="0" marL="0" rtl="0" algn="l">
              <a:spcBef>
                <a:spcPts val="0"/>
              </a:spcBef>
              <a:spcAft>
                <a:spcPts val="0"/>
              </a:spcAft>
              <a:buNone/>
            </a:pPr>
            <a:r>
              <a:rPr lang="en-US"/>
              <a:t>6. </a:t>
            </a:r>
            <a:r>
              <a:rPr b="1" lang="en-US" u="sng"/>
              <a:t>Anomaly Detection Late Arrivals and Early Departures</a:t>
            </a:r>
            <a:r>
              <a:rPr lang="en-US"/>
              <a:t>: Identify patterns of lateness or early departures using conditional formatting or formulas . Outliers: Detect outliers or unusual attendance patterns . Excel Functions: IF(), CONDITIONAL FORMATTING, Z-SCORE</a:t>
            </a:r>
            <a:endParaRPr/>
          </a:p>
          <a:p>
            <a:pPr indent="0" lvl="0" marL="0" rtl="0" algn="l">
              <a:spcBef>
                <a:spcPts val="0"/>
              </a:spcBef>
              <a:spcAft>
                <a:spcPts val="0"/>
              </a:spcAft>
              <a:buNone/>
            </a:pPr>
            <a:r>
              <a:rPr lang="en-US"/>
              <a:t>7. </a:t>
            </a:r>
            <a:r>
              <a:rPr b="1" lang="en-US" u="sng"/>
              <a:t>Forecasting Future Attendance Trends</a:t>
            </a:r>
            <a:r>
              <a:rPr lang="en-US"/>
              <a:t>: Use linear regression to forecast future attendance based on historical data . Excel Functions: LINEST(), FORECAST.LINEAR()</a:t>
            </a:r>
            <a:endParaRPr/>
          </a:p>
          <a:p>
            <a:pPr indent="0" lvl="0" marL="0" rtl="0" algn="l">
              <a:spcBef>
                <a:spcPts val="0"/>
              </a:spcBef>
              <a:spcAft>
                <a:spcPts val="0"/>
              </a:spcAft>
              <a:buNone/>
            </a:pPr>
            <a:r>
              <a:rPr lang="en-US"/>
              <a:t>8. </a:t>
            </a:r>
            <a:r>
              <a:rPr b="1" lang="en-US" u="sng"/>
              <a:t>Scenario Analysis What-If Scenarios</a:t>
            </a:r>
            <a:r>
              <a:rPr lang="en-US"/>
              <a:t>: Model different scenarios to understand potential impacts of policy changes on attendance .</a:t>
            </a:r>
            <a:endParaRPr/>
          </a:p>
          <a:p>
            <a:pPr indent="0" lvl="0" marL="0" rtl="0" algn="l">
              <a:spcBef>
                <a:spcPts val="0"/>
              </a:spcBef>
              <a:spcAft>
                <a:spcPts val="0"/>
              </a:spcAft>
              <a:buNone/>
            </a:pPr>
            <a:r>
              <a:rPr lang="en-US"/>
              <a:t> Excel Functions: “DATA TABLE”,” GOAL SEEK”</a:t>
            </a:r>
            <a:endParaRPr/>
          </a:p>
          <a:p>
            <a:pPr indent="0" lvl="0" marL="0" rtl="0" algn="l">
              <a:spcBef>
                <a:spcPts val="0"/>
              </a:spcBef>
              <a:spcAft>
                <a:spcPts val="0"/>
              </a:spcAft>
              <a:buNone/>
            </a:pPr>
            <a:r>
              <a:rPr lang="en-US" u="sng"/>
              <a:t>Example Implementation </a:t>
            </a:r>
            <a:r>
              <a:rPr lang="en-US"/>
              <a:t>: </a:t>
            </a:r>
            <a:endParaRPr/>
          </a:p>
          <a:p>
            <a:pPr indent="-342900" lvl="0" marL="342900" rtl="0" algn="l">
              <a:spcBef>
                <a:spcPts val="0"/>
              </a:spcBef>
              <a:spcAft>
                <a:spcPts val="0"/>
              </a:spcAft>
              <a:buSzPts val="1800"/>
              <a:buFont typeface="Calibri"/>
              <a:buAutoNum type="arabicPeriod"/>
            </a:pPr>
            <a:r>
              <a:rPr b="1" lang="en-US"/>
              <a:t>Create a Data Table</a:t>
            </a:r>
            <a:r>
              <a:rPr lang="en-US"/>
              <a:t>: Organize your data into columns for Date, Time In, Time Out, Employee ID, etc.</a:t>
            </a:r>
            <a:endParaRPr/>
          </a:p>
          <a:p>
            <a:pPr indent="-342900" lvl="0" marL="342900" rtl="0" algn="l">
              <a:spcBef>
                <a:spcPts val="0"/>
              </a:spcBef>
              <a:spcAft>
                <a:spcPts val="0"/>
              </a:spcAft>
              <a:buSzPts val="1800"/>
              <a:buFont typeface="Calibri"/>
              <a:buAutoNum type="arabicPeriod"/>
            </a:pPr>
            <a:r>
              <a:rPr b="1" lang="en-US"/>
              <a:t>Use Pivot Tables</a:t>
            </a:r>
            <a:r>
              <a:rPr lang="en-US"/>
              <a:t>: Summarize attendance by employee or department.</a:t>
            </a:r>
            <a:endParaRPr/>
          </a:p>
          <a:p>
            <a:pPr indent="-342900" lvl="0" marL="342900" rtl="0" algn="l">
              <a:spcBef>
                <a:spcPts val="0"/>
              </a:spcBef>
              <a:spcAft>
                <a:spcPts val="0"/>
              </a:spcAft>
              <a:buSzPts val="1800"/>
              <a:buFont typeface="Calibri"/>
              <a:buAutoNum type="arabicPeriod"/>
            </a:pPr>
            <a:r>
              <a:rPr b="1" lang="en-US"/>
              <a:t>Visualize Data</a:t>
            </a:r>
            <a:r>
              <a:rPr lang="en-US"/>
              <a:t>: Create charts to visualize trends and patterns.</a:t>
            </a:r>
            <a:endParaRPr/>
          </a:p>
          <a:p>
            <a:pPr indent="-342900" lvl="0" marL="342900" rtl="0" algn="l">
              <a:spcBef>
                <a:spcPts val="0"/>
              </a:spcBef>
              <a:spcAft>
                <a:spcPts val="0"/>
              </a:spcAft>
              <a:buSzPts val="1800"/>
              <a:buFont typeface="Calibri"/>
              <a:buAutoNum type="arabicPeriod"/>
            </a:pPr>
            <a:r>
              <a:rPr b="1" lang="en-US"/>
              <a:t>Apply Formulas</a:t>
            </a:r>
            <a:r>
              <a:rPr lang="en-US"/>
              <a:t>: Calculate hours worked, absenteeism rates, and any anomalies.</a:t>
            </a:r>
            <a:endParaRPr/>
          </a:p>
          <a:p>
            <a:pPr indent="-342900" lvl="0" marL="342900" rtl="0" algn="l">
              <a:spcBef>
                <a:spcPts val="0"/>
              </a:spcBef>
              <a:spcAft>
                <a:spcPts val="0"/>
              </a:spcAft>
              <a:buSzPts val="1800"/>
              <a:buFont typeface="Calibri"/>
              <a:buAutoNum type="arabicPeriod"/>
            </a:pPr>
            <a:r>
              <a:rPr b="1" lang="en-US"/>
              <a:t>Analyze and Interpret</a:t>
            </a:r>
            <a:r>
              <a:rPr lang="en-US"/>
              <a:t>: Use descriptive statistics and trend analysis to derive insights and make recommendations.</a:t>
            </a:r>
            <a:endParaRPr/>
          </a:p>
          <a:p>
            <a:pPr indent="0" lvl="0" marL="0" rtl="0" algn="l">
              <a:spcBef>
                <a:spcPts val="0"/>
              </a:spcBef>
              <a:spcAft>
                <a:spcPts val="0"/>
              </a:spcAft>
              <a:buNone/>
            </a:pPr>
            <a:r>
              <a:rPr lang="en-US"/>
              <a:t>These modeling techniques enable you to perform a comprehensive analysis of attendance data, leading to better management decisions and improved operational efficiency</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9" name="Google Shape;209;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0" name="Google Shape;210;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1" name="Google Shape;211;p18"/>
          <p:cNvPicPr preferRelativeResize="0"/>
          <p:nvPr/>
        </p:nvPicPr>
        <p:blipFill rotWithShape="1">
          <a:blip r:embed="rId4">
            <a:alphaModFix/>
          </a:blip>
          <a:srcRect b="0" l="0" r="0" t="0"/>
          <a:stretch/>
        </p:blipFill>
        <p:spPr>
          <a:xfrm>
            <a:off x="152400" y="1116330"/>
            <a:ext cx="11124818" cy="55289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7" name="Google Shape;217;p19"/>
          <p:cNvSpPr txBox="1"/>
          <p:nvPr/>
        </p:nvSpPr>
        <p:spPr>
          <a:xfrm>
            <a:off x="755332" y="1447800"/>
            <a:ext cx="800766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4" name="Google Shape;74;p8"/>
          <p:cNvGrpSpPr/>
          <p:nvPr/>
        </p:nvGrpSpPr>
        <p:grpSpPr>
          <a:xfrm>
            <a:off x="7448612" y="0"/>
            <a:ext cx="4743796" cy="6858466"/>
            <a:chOff x="7448612" y="0"/>
            <a:chExt cx="4743796" cy="6858466"/>
          </a:xfrm>
        </p:grpSpPr>
        <p:sp>
          <p:nvSpPr>
            <p:cNvPr id="75" name="Google Shape;75;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 name="Google Shape;84;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9" name="Google Shape;89;p8"/>
          <p:cNvGrpSpPr/>
          <p:nvPr/>
        </p:nvGrpSpPr>
        <p:grpSpPr>
          <a:xfrm>
            <a:off x="466725" y="6410325"/>
            <a:ext cx="3705225" cy="295275"/>
            <a:chOff x="466725" y="6410325"/>
            <a:chExt cx="3705225" cy="295275"/>
          </a:xfrm>
        </p:grpSpPr>
        <p:pic>
          <p:nvPicPr>
            <p:cNvPr id="90" name="Google Shape;90;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1" name="Google Shape;91;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2" name="Google Shape;92;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3" name="Google Shape;93;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Attendance Analysis using Excel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47625" y="3819523"/>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8" name="Google Shape;118;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7991475" y="2933700"/>
            <a:ext cx="2762250" cy="3257550"/>
            <a:chOff x="7991475" y="2933700"/>
            <a:chExt cx="2762250"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1398495" y="2514600"/>
            <a:ext cx="632594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chemeClr val="dk1"/>
                </a:solidFill>
                <a:latin typeface="Calibri"/>
                <a:ea typeface="Calibri"/>
                <a:cs typeface="Calibri"/>
                <a:sym typeface="Calibri"/>
              </a:rPr>
              <a:t>When employees give their best at work, they help the organization flourish. Companies therefore implement </a:t>
            </a:r>
            <a:r>
              <a:rPr i="0" lang="en-US" sz="2400" strike="noStrike">
                <a:solidFill>
                  <a:schemeClr val="dk1"/>
                </a:solidFill>
                <a:latin typeface="Calibri"/>
                <a:ea typeface="Calibri"/>
                <a:cs typeface="Calibri"/>
                <a:sym typeface="Calibri"/>
              </a:rPr>
              <a:t>attendance management </a:t>
            </a:r>
            <a:r>
              <a:rPr i="0" lang="en-US" sz="2400" u="none" strike="noStrike">
                <a:solidFill>
                  <a:schemeClr val="dk1"/>
                </a:solidFill>
                <a:latin typeface="Calibri"/>
                <a:ea typeface="Calibri"/>
                <a:cs typeface="Calibri"/>
                <a:sym typeface="Calibri"/>
              </a:rPr>
              <a:t>systems</a:t>
            </a:r>
            <a:r>
              <a:rPr i="0" lang="en-US" sz="2400">
                <a:solidFill>
                  <a:schemeClr val="dk1"/>
                </a:solidFill>
                <a:latin typeface="Calibri"/>
                <a:ea typeface="Calibri"/>
                <a:cs typeface="Calibri"/>
                <a:sym typeface="Calibri"/>
              </a:rPr>
              <a:t> to ensure that employees maximize their potential. It is an excellent way to monitor the punctuality and</a:t>
            </a:r>
            <a:r>
              <a:rPr i="0" lang="en-US" sz="2400" u="none" strike="noStrike">
                <a:solidFill>
                  <a:schemeClr val="dk1"/>
                </a:solidFill>
                <a:latin typeface="Calibri"/>
                <a:ea typeface="Calibri"/>
                <a:cs typeface="Calibri"/>
                <a:sym typeface="Calibri"/>
              </a:rPr>
              <a:t> performance of the employees</a:t>
            </a:r>
            <a:r>
              <a:rPr i="0" lang="en-US" sz="2000">
                <a:solidFill>
                  <a:schemeClr val="dk1"/>
                </a:solidFill>
                <a:latin typeface="Merriweather"/>
                <a:ea typeface="Merriweather"/>
                <a:cs typeface="Merriweather"/>
                <a:sym typeface="Merriweather"/>
              </a:rPr>
              <a:t>. </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1081088" y="2412420"/>
            <a:ext cx="7924800" cy="341632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i="0" lang="en-US" sz="2400">
                <a:solidFill>
                  <a:srgbClr val="0D0D0D"/>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 The attendance analysis project aims to streamline and enhance the tracking of employee or student attendance through advanced data analytics.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By leveraging historical data, the project seeks to identify patterns, trends, and anomalies in attendance records.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The analysis will provide actionable insights to improve punctuality, optimize scheduling, and reduce absenteeism.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Key deliverables include comprehensive reports and visualizations that support decision-making processes.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4" name="Google Shape;154;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6" name="Google Shape;156;p12"/>
          <p:cNvSpPr txBox="1"/>
          <p:nvPr/>
        </p:nvSpPr>
        <p:spPr>
          <a:xfrm>
            <a:off x="1143000" y="2078772"/>
            <a:ext cx="6934200"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Human Resources (HR) Managers</a:t>
            </a:r>
            <a:r>
              <a:rPr lang="en-US" sz="2000">
                <a:solidFill>
                  <a:schemeClr val="dk1"/>
                </a:solidFill>
                <a:latin typeface="Calibri"/>
                <a:ea typeface="Calibri"/>
                <a:cs typeface="Calibri"/>
                <a:sym typeface="Calibri"/>
              </a:rPr>
              <a:t>: They use attendance data to manage employee schedules, address absenteeism, and ensure compliance with company policies.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Department Heads and Supervisors</a:t>
            </a:r>
            <a:r>
              <a:rPr lang="en-US" sz="2000">
                <a:solidFill>
                  <a:schemeClr val="dk1"/>
                </a:solidFill>
                <a:latin typeface="Calibri"/>
                <a:ea typeface="Calibri"/>
                <a:cs typeface="Calibri"/>
                <a:sym typeface="Calibri"/>
              </a:rPr>
              <a:t>: They leverage attendance insights to optimize team scheduling, manage workload distribution, and address performance issues.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Employees</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They may access their own attendance records for personal tracking, understanding patterns, and improving time management.</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Executives and Decision Makers</a:t>
            </a:r>
            <a:r>
              <a:rPr lang="en-US" sz="2000">
                <a:solidFill>
                  <a:schemeClr val="dk1"/>
                </a:solidFill>
                <a:latin typeface="Calibri"/>
                <a:ea typeface="Calibri"/>
                <a:cs typeface="Calibri"/>
                <a:sym typeface="Calibri"/>
              </a:rPr>
              <a:t>: They use aggregated attendance data to make strategic decisions about workforce management, resource allocation, and overall organizational effectiveness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2971800" y="2597169"/>
            <a:ext cx="609600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Conditional Formatting</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:It is used for highlighting the missing values.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Filter</a:t>
            </a:r>
            <a:r>
              <a:rPr lang="en-US" sz="2000">
                <a:solidFill>
                  <a:schemeClr val="dk1"/>
                </a:solidFill>
                <a:latin typeface="Calibri"/>
                <a:ea typeface="Calibri"/>
                <a:cs typeface="Calibri"/>
                <a:sym typeface="Calibri"/>
              </a:rPr>
              <a:t>: It is used for removing or filtering out the missing values.</a:t>
            </a:r>
            <a:r>
              <a:rPr lang="en-US" sz="2000" u="sng">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Formula</a:t>
            </a:r>
            <a:r>
              <a:rPr lang="en-US" sz="2000">
                <a:solidFill>
                  <a:schemeClr val="dk1"/>
                </a:solidFill>
                <a:latin typeface="Calibri"/>
                <a:ea typeface="Calibri"/>
                <a:cs typeface="Calibri"/>
                <a:sym typeface="Calibri"/>
              </a:rPr>
              <a:t>: It is used for to calculate the attendance levels of the employee.</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Pivot</a:t>
            </a:r>
            <a:r>
              <a:rPr lang="en-US" sz="2000">
                <a:solidFill>
                  <a:schemeClr val="dk1"/>
                </a:solidFill>
                <a:latin typeface="Calibri"/>
                <a:ea typeface="Calibri"/>
                <a:cs typeface="Calibri"/>
                <a:sym typeface="Calibri"/>
              </a:rPr>
              <a:t>: It is used for summary of the data.</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Graph</a:t>
            </a:r>
            <a:r>
              <a:rPr b="1"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It </a:t>
            </a:r>
            <a:r>
              <a:rPr i="0" lang="en-US" sz="2000">
                <a:solidFill>
                  <a:schemeClr val="dk1"/>
                </a:solidFill>
                <a:latin typeface="Arial"/>
                <a:ea typeface="Arial"/>
                <a:cs typeface="Arial"/>
                <a:sym typeface="Arial"/>
              </a:rPr>
              <a:t>is a visual element that represents data in a worksheet.</a:t>
            </a:r>
            <a:endParaRPr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4" name="Google Shape;174;p14"/>
          <p:cNvSpPr txBox="1"/>
          <p:nvPr/>
        </p:nvSpPr>
        <p:spPr>
          <a:xfrm>
            <a:off x="838200" y="1295400"/>
            <a:ext cx="7620000"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dataset used for this analysis includes employee records with attributes such as :</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dataset </a:t>
            </a:r>
            <a:r>
              <a:rPr lang="en-US" sz="2000">
                <a:solidFill>
                  <a:schemeClr val="dk1"/>
                </a:solidFill>
                <a:latin typeface="Calibri"/>
                <a:ea typeface="Calibri"/>
                <a:cs typeface="Calibri"/>
                <a:sym typeface="Calibri"/>
              </a:rPr>
              <a:t>– It was downloaded from Kaggle. There were 26 features in that dataset but in those we selected only 8 features there are,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ID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Name </a:t>
            </a:r>
            <a:r>
              <a:rPr lang="en-US" sz="2000">
                <a:solidFill>
                  <a:schemeClr val="dk1"/>
                </a:solidFill>
                <a:latin typeface="Calibri"/>
                <a:ea typeface="Calibri"/>
                <a:cs typeface="Calibri"/>
                <a:sym typeface="Calibri"/>
              </a:rPr>
              <a:t>(Text)</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type </a:t>
            </a:r>
            <a:r>
              <a:rPr lang="en-US" sz="2000">
                <a:solidFill>
                  <a:schemeClr val="dk1"/>
                </a:solidFill>
                <a:latin typeface="Calibri"/>
                <a:ea typeface="Calibri"/>
                <a:cs typeface="Calibri"/>
                <a:sym typeface="Calibri"/>
              </a:rPr>
              <a:t>(Text)</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Performance level</a:t>
            </a:r>
            <a:r>
              <a:rPr lang="en-US" sz="2000">
                <a:solidFill>
                  <a:schemeClr val="dk1"/>
                </a:solidFill>
                <a:latin typeface="Calibri"/>
                <a:ea typeface="Calibri"/>
                <a:cs typeface="Calibri"/>
                <a:sym typeface="Calibri"/>
              </a:rPr>
              <a:t> (Text)</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Gender </a:t>
            </a:r>
            <a:r>
              <a:rPr lang="en-US" sz="2000">
                <a:solidFill>
                  <a:schemeClr val="dk1"/>
                </a:solidFill>
                <a:latin typeface="Calibri"/>
                <a:ea typeface="Calibri"/>
                <a:cs typeface="Calibri"/>
                <a:sym typeface="Calibri"/>
              </a:rPr>
              <a:t>(Male, Female)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Rating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status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Business unit </a:t>
            </a:r>
            <a:r>
              <a:rPr lang="en-US" sz="2000">
                <a:solidFill>
                  <a:schemeClr val="dk1"/>
                </a:solidFill>
                <a:latin typeface="Calibri"/>
                <a:ea typeface="Calibri"/>
                <a:cs typeface="Calibri"/>
                <a:sym typeface="Calibri"/>
              </a:rPr>
              <a:t>(Text)</a:t>
            </a:r>
            <a:endParaRPr b="1"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0" name="Google Shape;18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15"/>
          <p:cNvSpPr/>
          <p:nvPr/>
        </p:nvSpPr>
        <p:spPr>
          <a:xfrm>
            <a:off x="533400" y="1479522"/>
            <a:ext cx="8820150" cy="470898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Method: </a:t>
            </a:r>
            <a:r>
              <a:rPr b="1" i="0" lang="en-US" sz="2000" u="sng" cap="none" strike="noStrike">
                <a:solidFill>
                  <a:schemeClr val="dk1"/>
                </a:solidFill>
                <a:latin typeface="Calibri"/>
                <a:ea typeface="Calibri"/>
                <a:cs typeface="Calibri"/>
                <a:sym typeface="Calibri"/>
              </a:rPr>
              <a:t>Power Query and Dynamic Dashboards</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a:t>
            </a:r>
            <a:r>
              <a:rPr b="1" i="0" lang="en-US" sz="2000" u="sng" cap="none" strike="noStrike">
                <a:solidFill>
                  <a:schemeClr val="dk1"/>
                </a:solidFill>
                <a:latin typeface="Calibri"/>
                <a:ea typeface="Calibri"/>
                <a:cs typeface="Calibri"/>
                <a:sym typeface="Calibri"/>
              </a:rPr>
              <a:t>Data Import and Transformation with Power Query</a:t>
            </a:r>
            <a:r>
              <a:rPr b="1" lang="en-US" sz="2000">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Import Data</a:t>
            </a:r>
            <a:r>
              <a:rPr b="0" i="0" lang="en-US" sz="2000" u="none" cap="none" strike="noStrike">
                <a:solidFill>
                  <a:schemeClr val="dk1"/>
                </a:solidFill>
                <a:latin typeface="Calibri"/>
                <a:ea typeface="Calibri"/>
                <a:cs typeface="Calibri"/>
                <a:sym typeface="Calibri"/>
              </a:rPr>
              <a:t>: Use Power Query to connect to various data sources (e.g., databases, CSV files) and import attendance data into Excel.</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Transform Data</a:t>
            </a:r>
            <a:r>
              <a:rPr b="0" i="0" lang="en-US" sz="2000" u="none" cap="none" strike="noStrike">
                <a:solidFill>
                  <a:schemeClr val="dk1"/>
                </a:solidFill>
                <a:latin typeface="Calibri"/>
                <a:ea typeface="Calibri"/>
                <a:cs typeface="Calibri"/>
                <a:sym typeface="Calibri"/>
              </a:rPr>
              <a:t>: Clean and transform the data directly within Power Query. This includes filtering, merging tables, and handling missing values.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Automate Updates</a:t>
            </a:r>
            <a:r>
              <a:rPr b="0" i="0" lang="en-US" sz="2000" u="none" cap="none" strike="noStrike">
                <a:solidFill>
                  <a:schemeClr val="dk1"/>
                </a:solidFill>
                <a:latin typeface="Calibri"/>
                <a:ea typeface="Calibri"/>
                <a:cs typeface="Calibri"/>
                <a:sym typeface="Calibri"/>
              </a:rPr>
              <a:t>: Set up Power Query to refresh data automatically, ensuring that your analysis is always up-to-date.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lang="en-US" sz="2000" u="sng" cap="none" strike="noStrike">
                <a:solidFill>
                  <a:schemeClr val="dk1"/>
                </a:solidFill>
                <a:latin typeface="Calibri"/>
                <a:ea typeface="Calibri"/>
                <a:cs typeface="Calibri"/>
                <a:sym typeface="Calibri"/>
              </a:rPr>
              <a:t>How to Use</a:t>
            </a:r>
            <a:r>
              <a:rPr b="0" i="0" lang="en-US" sz="2000" u="none" cap="none" strike="noStrike">
                <a:solidFill>
                  <a:schemeClr val="dk1"/>
                </a:solidFill>
                <a:latin typeface="Calibri"/>
                <a:ea typeface="Calibri"/>
                <a:cs typeface="Calibri"/>
                <a:sym typeface="Calibri"/>
              </a:rPr>
              <a:t>: Go to Data &gt; Get &amp; Transform Data &gt; From Table/Range or other data sources to use Power Query</a:t>
            </a:r>
            <a:r>
              <a:rPr b="0" i="0" lang="en-US" sz="9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