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70" r:id="rId2"/>
    <p:sldId id="271" r:id="rId3"/>
    <p:sldId id="274" r:id="rId4"/>
    <p:sldId id="272" r:id="rId5"/>
    <p:sldId id="275" r:id="rId6"/>
    <p:sldId id="273" r:id="rId7"/>
    <p:sldId id="347" r:id="rId8"/>
    <p:sldId id="256" r:id="rId9"/>
    <p:sldId id="259" r:id="rId10"/>
    <p:sldId id="334" r:id="rId11"/>
    <p:sldId id="258" r:id="rId12"/>
    <p:sldId id="339" r:id="rId13"/>
    <p:sldId id="340" r:id="rId14"/>
    <p:sldId id="341" r:id="rId15"/>
    <p:sldId id="260" r:id="rId16"/>
    <p:sldId id="342" r:id="rId17"/>
    <p:sldId id="261" r:id="rId18"/>
    <p:sldId id="343" r:id="rId19"/>
    <p:sldId id="344" r:id="rId20"/>
    <p:sldId id="345" r:id="rId21"/>
    <p:sldId id="262" r:id="rId22"/>
    <p:sldId id="346" r:id="rId23"/>
    <p:sldId id="280" r:id="rId24"/>
    <p:sldId id="279" r:id="rId25"/>
    <p:sldId id="323" r:id="rId26"/>
    <p:sldId id="327" r:id="rId27"/>
    <p:sldId id="348" r:id="rId28"/>
    <p:sldId id="319" r:id="rId29"/>
    <p:sldId id="320" r:id="rId30"/>
    <p:sldId id="283" r:id="rId31"/>
    <p:sldId id="331" r:id="rId32"/>
    <p:sldId id="308" r:id="rId33"/>
    <p:sldId id="266" r:id="rId34"/>
    <p:sldId id="265" r:id="rId35"/>
    <p:sldId id="263" r:id="rId36"/>
    <p:sldId id="322" r:id="rId37"/>
    <p:sldId id="328" r:id="rId38"/>
    <p:sldId id="268" r:id="rId39"/>
    <p:sldId id="277" r:id="rId40"/>
    <p:sldId id="278" r:id="rId41"/>
    <p:sldId id="312" r:id="rId42"/>
    <p:sldId id="313" r:id="rId43"/>
    <p:sldId id="329" r:id="rId44"/>
    <p:sldId id="314" r:id="rId45"/>
    <p:sldId id="310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14.09.2020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14.09.2020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14.09.2020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14.09.2020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532707"/>
            <a:ext cx="5850395" cy="1771139"/>
          </a:xfrm>
        </p:spPr>
        <p:txBody>
          <a:bodyPr/>
          <a:lstStyle/>
          <a:p>
            <a:r>
              <a:rPr lang="ru-RU" dirty="0" smtClean="0"/>
              <a:t>Знакомство с </a:t>
            </a:r>
            <a:r>
              <a:rPr lang="en-US" dirty="0" smtClean="0"/>
              <a:t>Python</a:t>
            </a:r>
            <a:r>
              <a:rPr lang="ru-RU" dirty="0" smtClean="0"/>
              <a:t> 3</a:t>
            </a:r>
            <a:endParaRPr lang="ru-RU" dirty="0"/>
          </a:p>
        </p:txBody>
      </p:sp>
      <p:pic>
        <p:nvPicPr>
          <p:cNvPr id="4" name="Google Shape;134;p30" descr="Python copy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01767" y="2149514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9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Интерпретатор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solidFill>
                  <a:schemeClr val="tx1"/>
                </a:solidFill>
              </a:rPr>
              <a:t>Интерпретатор – программа обеспечивающая последовательный перевод с высокоуровневого языка программирования на машинный код и выполнение каждой строки программы, при чём при каждом запуске программы вся процедура полностью повторяется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3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610"/>
          </a:xfrm>
        </p:spPr>
        <p:txBody>
          <a:bodyPr>
            <a:normAutofit/>
          </a:bodyPr>
          <a:lstStyle/>
          <a:p>
            <a:r>
              <a:rPr lang="ru-RU" dirty="0"/>
              <a:t>Установка интерпретатора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266" y="1642796"/>
            <a:ext cx="8596668" cy="758881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</a:rPr>
              <a:t>Д</a:t>
            </a:r>
            <a:r>
              <a:rPr lang="ru-RU" dirty="0" smtClean="0">
                <a:solidFill>
                  <a:schemeClr val="tx1"/>
                </a:solidFill>
              </a:rPr>
              <a:t>ля Windows - скачать с официального сайта, установить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>
                <a:hlinkClick r:id="rId2"/>
              </a:rPr>
              <a:t>https://www.python.org/downloads/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2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87132" y="2600441"/>
            <a:ext cx="8394230" cy="3238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481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40000" y="1620000"/>
            <a:ext cx="6840000" cy="4320000"/>
          </a:xfrm>
          <a:prstGeom prst="rect">
            <a:avLst/>
          </a:prstGeom>
          <a:ln/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610"/>
          </a:xfrm>
        </p:spPr>
        <p:txBody>
          <a:bodyPr>
            <a:normAutofit/>
          </a:bodyPr>
          <a:lstStyle/>
          <a:p>
            <a:r>
              <a:rPr lang="ru-RU" dirty="0"/>
              <a:t>Установка интерпретатора </a:t>
            </a:r>
            <a:r>
              <a:rPr lang="en-US" dirty="0" smtClean="0"/>
              <a:t>Python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7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40000" y="1620000"/>
            <a:ext cx="6840000" cy="4320000"/>
          </a:xfrm>
          <a:prstGeom prst="rect">
            <a:avLst/>
          </a:prstGeom>
          <a:ln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610"/>
          </a:xfrm>
        </p:spPr>
        <p:txBody>
          <a:bodyPr>
            <a:normAutofit/>
          </a:bodyPr>
          <a:lstStyle/>
          <a:p>
            <a:r>
              <a:rPr lang="ru-RU" dirty="0"/>
              <a:t>Установка интерпретатора </a:t>
            </a:r>
            <a:r>
              <a:rPr lang="en-US" dirty="0" smtClean="0"/>
              <a:t>Python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8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40000" y="1620000"/>
            <a:ext cx="6840000" cy="4320000"/>
          </a:xfrm>
          <a:prstGeom prst="rect">
            <a:avLst/>
          </a:prstGeom>
          <a:ln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610"/>
          </a:xfrm>
        </p:spPr>
        <p:txBody>
          <a:bodyPr>
            <a:normAutofit/>
          </a:bodyPr>
          <a:lstStyle/>
          <a:p>
            <a:r>
              <a:rPr lang="ru-RU" dirty="0"/>
              <a:t>Установка интерпретатора </a:t>
            </a:r>
            <a:r>
              <a:rPr lang="en-US" dirty="0" smtClean="0"/>
              <a:t>Python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версии интерпретатора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249" y="1598729"/>
            <a:ext cx="8596668" cy="8690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cmd </a:t>
            </a:r>
            <a:r>
              <a:rPr lang="en-US" dirty="0"/>
              <a:t>(Windows) или в terminal (Linux</a:t>
            </a:r>
            <a:r>
              <a:rPr lang="en-US" dirty="0" smtClean="0"/>
              <a:t>),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python </a:t>
            </a:r>
            <a:r>
              <a:rPr lang="ru-RU" dirty="0" smtClean="0"/>
              <a:t>-</a:t>
            </a:r>
            <a:r>
              <a:rPr lang="en-US" dirty="0" smtClean="0"/>
              <a:t>–version</a:t>
            </a:r>
            <a:endParaRPr lang="en-US" dirty="0"/>
          </a:p>
        </p:txBody>
      </p:sp>
      <p:pic>
        <p:nvPicPr>
          <p:cNvPr id="4" name="image5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65100" y="2769059"/>
            <a:ext cx="8219602" cy="310293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017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IDLE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IDLE — встроенный редактор.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IDLE (Integrated Development and Learning Environment) — это интегрированная среда разработки и обучения на языке Python, созданная с помощью библиотеки Tkinter. Искажение IDE, но на самом деле названа в честь Эрика Айдла из комик-группы Монти Пайтон.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42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 smtClean="0"/>
              <a:t>PyCharm IDE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283" y="1400425"/>
            <a:ext cx="8596668" cy="780915"/>
          </a:xfrm>
        </p:spPr>
        <p:txBody>
          <a:bodyPr/>
          <a:lstStyle/>
          <a:p>
            <a:r>
              <a:rPr lang="en-US" dirty="0" smtClean="0"/>
              <a:t>PyCharm IDE </a:t>
            </a:r>
            <a:r>
              <a:rPr lang="ru-RU" dirty="0" smtClean="0"/>
              <a:t>– интегрированная среда разработки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https://www.jetbrains.com/pycharm/download/#section=windows</a:t>
            </a:r>
            <a:r>
              <a:rPr lang="en-US" dirty="0" smtClean="0"/>
              <a:t>)</a:t>
            </a:r>
            <a:endParaRPr lang="ru-RU" dirty="0" smtClean="0"/>
          </a:p>
        </p:txBody>
      </p:sp>
      <p:pic>
        <p:nvPicPr>
          <p:cNvPr id="4" name="image3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422571" y="2497987"/>
            <a:ext cx="6661842" cy="341256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871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9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00000" y="1620000"/>
            <a:ext cx="5940000" cy="4680000"/>
          </a:xfrm>
          <a:prstGeom prst="rect">
            <a:avLst/>
          </a:prstGeom>
          <a:ln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42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 smtClean="0"/>
              <a:t>PyCharm IDE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00000" y="1620000"/>
            <a:ext cx="5940000" cy="4680000"/>
          </a:xfrm>
          <a:prstGeom prst="rect">
            <a:avLst/>
          </a:prstGeom>
          <a:ln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42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 smtClean="0"/>
              <a:t>PyCharm IDE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Кем и для чего был создан</a:t>
            </a:r>
          </a:p>
          <a:p>
            <a:r>
              <a:rPr lang="ru-RU" dirty="0"/>
              <a:t>Где и кем используется</a:t>
            </a:r>
            <a:endParaRPr lang="en-US" dirty="0"/>
          </a:p>
          <a:p>
            <a:r>
              <a:rPr lang="ru-RU" dirty="0" smtClean="0"/>
              <a:t>Плюсы и минусы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6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00000" y="1620000"/>
            <a:ext cx="5940000" cy="4680000"/>
          </a:xfrm>
          <a:prstGeom prst="rect">
            <a:avLst/>
          </a:prstGeom>
          <a:ln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424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 smtClean="0"/>
              <a:t>PyCharm IDE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запуск проекта в </a:t>
            </a:r>
            <a:r>
              <a:rPr lang="ru-RU" dirty="0" smtClean="0"/>
              <a:t>PyCharm</a:t>
            </a:r>
            <a:endParaRPr lang="ru-RU" dirty="0"/>
          </a:p>
        </p:txBody>
      </p:sp>
      <p:pic>
        <p:nvPicPr>
          <p:cNvPr id="5" name="image5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00000" y="1620000"/>
            <a:ext cx="6120000" cy="4680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575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Настойка шрифта в </a:t>
            </a:r>
            <a:r>
              <a:rPr lang="en-US" dirty="0" smtClean="0"/>
              <a:t>PyCharm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-&gt; Settings -&gt; Editor -&gt; General -&gt; Mouse control - &gt; Change font size with Ctrl+Mouse Wheel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1949986"/>
            <a:ext cx="6661478" cy="2751164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Комментарии.</a:t>
            </a:r>
            <a:br>
              <a:rPr lang="ru-RU" dirty="0" smtClean="0"/>
            </a:br>
            <a:r>
              <a:rPr lang="ru-RU" dirty="0" smtClean="0"/>
              <a:t>Операторы.</a:t>
            </a:r>
            <a:br>
              <a:rPr lang="ru-RU" dirty="0" smtClean="0"/>
            </a:br>
            <a:r>
              <a:rPr lang="ru-RU" dirty="0" smtClean="0"/>
              <a:t>Основные функции.</a:t>
            </a:r>
            <a:endParaRPr lang="ru-RU" dirty="0"/>
          </a:p>
        </p:txBody>
      </p:sp>
      <p:pic>
        <p:nvPicPr>
          <p:cNvPr id="4" name="Google Shape;134;p30" descr="Python copy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01767" y="2149514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602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писать комментарии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Куда </a:t>
            </a:r>
            <a:r>
              <a:rPr lang="ru-RU" dirty="0"/>
              <a:t>можно выводить информацию.</a:t>
            </a:r>
          </a:p>
          <a:p>
            <a:r>
              <a:rPr lang="ru-RU" dirty="0"/>
              <a:t>Как можно использовать функцию print.</a:t>
            </a:r>
          </a:p>
          <a:p>
            <a:r>
              <a:rPr lang="ru-RU" dirty="0"/>
              <a:t>Как вводить данные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4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1918"/>
            <a:ext cx="8596668" cy="4509444"/>
          </a:xfrm>
        </p:spPr>
        <p:txBody>
          <a:bodyPr>
            <a:normAutofit/>
          </a:bodyPr>
          <a:lstStyle/>
          <a:p>
            <a:r>
              <a:rPr lang="ru-RU" dirty="0" smtClean="0"/>
              <a:t>Нужны для пояснения происходящего в коде</a:t>
            </a:r>
          </a:p>
          <a:p>
            <a:r>
              <a:rPr lang="ru-RU" dirty="0" smtClean="0"/>
              <a:t>Однострочные комментарии пишутся после</a:t>
            </a:r>
            <a:r>
              <a:rPr lang="en-US" dirty="0" smtClean="0"/>
              <a:t> </a:t>
            </a:r>
            <a:r>
              <a:rPr lang="ru-RU" dirty="0" smtClean="0"/>
              <a:t>символа решетки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i="1" dirty="0" smtClean="0"/>
              <a:t>	</a:t>
            </a:r>
            <a:r>
              <a:rPr lang="en-US" i="1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1">
                    <a:lumMod val="75000"/>
                  </a:schemeClr>
                </a:solidFill>
              </a:rPr>
              <a:t>Пример коммента</a:t>
            </a:r>
            <a:endParaRPr lang="en-US" i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Многострочные комментарии – документаци</a:t>
            </a:r>
            <a:r>
              <a:rPr lang="ru-RU" dirty="0"/>
              <a:t>я</a:t>
            </a:r>
            <a:r>
              <a:rPr lang="ru-RU" dirty="0" smtClean="0"/>
              <a:t>, пишется между трехкратными кавычками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‘‘‘</a:t>
            </a: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’’’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“““</a:t>
            </a: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”””</a:t>
            </a:r>
            <a:r>
              <a:rPr lang="en-US" dirty="0" smtClean="0"/>
              <a:t>: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	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‘‘‘ </a:t>
            </a:r>
            <a:r>
              <a:rPr lang="ru-RU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Пример 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r>
              <a:rPr lang="ru-RU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документации 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’’’</a:t>
            </a:r>
          </a:p>
        </p:txBody>
      </p:sp>
    </p:spTree>
    <p:extLst>
      <p:ext uri="{BB962C8B-B14F-4D97-AF65-F5344CB8AC3E}">
        <p14:creationId xmlns:p14="http://schemas.microsoft.com/office/powerpoint/2010/main" val="36554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 комментариев в коде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 sqrt(number):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'''</a:t>
            </a:r>
            <a:r>
              <a:rPr lang="ru-RU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эта функция вычисляет квадратный корень'''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i="1" dirty="0" smtClean="0"/>
              <a:t>    </a:t>
            </a:r>
            <a:r>
              <a:rPr lang="en-US" dirty="0" smtClean="0"/>
              <a:t>return number ** (1 / 2)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 = sqrt(49)  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используем ранее созданную функцию для нахождения</a:t>
            </a:r>
            <a:r>
              <a:rPr lang="ru-RU" dirty="0" smtClean="0"/>
              <a:t>                 </a:t>
            </a:r>
            <a:br>
              <a:rPr lang="ru-RU" dirty="0" smtClean="0"/>
            </a:br>
            <a:r>
              <a:rPr lang="en-US" dirty="0" smtClean="0"/>
              <a:t>				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# квадратного корня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print(result)  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выводим результат на экран</a:t>
            </a:r>
            <a:endParaRPr lang="ru-RU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Наименьшая часть языка программирования выполняющая простейшие действия: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Пример операторов: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+			сложение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-			вычитание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=			присваивание</a:t>
            </a:r>
          </a:p>
          <a:p>
            <a:pPr>
              <a:buNone/>
            </a:pPr>
            <a:r>
              <a:rPr lang="en-US" dirty="0" smtClean="0"/>
              <a:t>&gt;</a:t>
            </a:r>
            <a:r>
              <a:rPr lang="ru-RU" dirty="0" smtClean="0"/>
              <a:t>			сравнение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</a:t>
            </a:r>
            <a:r>
              <a:rPr lang="ru-RU" dirty="0" smtClean="0"/>
              <a:t>			условие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while</a:t>
            </a:r>
            <a:r>
              <a:rPr lang="ru-RU" dirty="0" smtClean="0"/>
              <a:t>	цикл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print()</a:t>
            </a:r>
            <a:r>
              <a:rPr lang="ru-RU" dirty="0"/>
              <a:t> – вывод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/>
              <a:t>– </a:t>
            </a:r>
            <a:r>
              <a:rPr lang="ru-RU" dirty="0"/>
              <a:t>используется для вывода информации на экран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i="1" dirty="0"/>
              <a:t># </a:t>
            </a:r>
            <a:r>
              <a:rPr lang="ru-RU" i="1" dirty="0"/>
              <a:t>Синтаксис</a:t>
            </a:r>
            <a:r>
              <a:rPr lang="ru-RU" i="1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print</a:t>
            </a:r>
            <a:r>
              <a:rPr lang="en-US" dirty="0"/>
              <a:t>(‘Hello world</a:t>
            </a:r>
            <a:r>
              <a:rPr lang="en-US" dirty="0" smtClean="0"/>
              <a:t>!’)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i="1" dirty="0"/>
              <a:t># </a:t>
            </a:r>
            <a:r>
              <a:rPr lang="ru-RU" i="1" dirty="0"/>
              <a:t>Результат</a:t>
            </a:r>
            <a:r>
              <a:rPr lang="ru-RU" i="1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Hello world</a:t>
            </a:r>
            <a:r>
              <a:rPr lang="en-US" dirty="0" smtClean="0"/>
              <a:t>!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8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print: </a:t>
            </a:r>
            <a:r>
              <a:rPr lang="ru-RU" dirty="0"/>
              <a:t>аргумент </a:t>
            </a:r>
            <a:r>
              <a:rPr lang="en-US" dirty="0"/>
              <a:t>sep=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Использование </a:t>
            </a:r>
            <a:r>
              <a:rPr lang="ru-RU" dirty="0"/>
              <a:t>разных разделителей слов (sep=)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# </a:t>
            </a:r>
            <a:r>
              <a:rPr lang="ru-RU" i="1" dirty="0"/>
              <a:t>Синтаксис</a:t>
            </a:r>
            <a:r>
              <a:rPr lang="ru-RU" i="1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print</a:t>
            </a:r>
            <a:r>
              <a:rPr lang="en-US" dirty="0"/>
              <a:t>(‘</a:t>
            </a:r>
            <a:r>
              <a:rPr lang="ru-RU" dirty="0"/>
              <a:t>четыре</a:t>
            </a:r>
            <a:r>
              <a:rPr lang="en-US" dirty="0"/>
              <a:t>’,</a:t>
            </a:r>
            <a:r>
              <a:rPr lang="ru-RU" dirty="0"/>
              <a:t> </a:t>
            </a:r>
            <a:r>
              <a:rPr lang="en-US" dirty="0"/>
              <a:t>‘</a:t>
            </a:r>
            <a:r>
              <a:rPr lang="ru-RU" dirty="0"/>
              <a:t>каких</a:t>
            </a:r>
            <a:r>
              <a:rPr lang="en-US" dirty="0"/>
              <a:t>’,</a:t>
            </a:r>
            <a:r>
              <a:rPr lang="ru-RU" dirty="0"/>
              <a:t> </a:t>
            </a:r>
            <a:r>
              <a:rPr lang="en-US" dirty="0"/>
              <a:t>‘</a:t>
            </a:r>
            <a:r>
              <a:rPr lang="ru-RU" dirty="0"/>
              <a:t>нибудь</a:t>
            </a:r>
            <a:r>
              <a:rPr lang="en-US" dirty="0"/>
              <a:t>’,</a:t>
            </a:r>
            <a:r>
              <a:rPr lang="ru-RU" dirty="0"/>
              <a:t> </a:t>
            </a:r>
            <a:r>
              <a:rPr lang="en-US" dirty="0"/>
              <a:t>‘</a:t>
            </a:r>
            <a:r>
              <a:rPr lang="ru-RU" dirty="0"/>
              <a:t>слова</a:t>
            </a:r>
            <a:r>
              <a:rPr lang="en-US" dirty="0"/>
              <a:t>’</a:t>
            </a:r>
            <a:r>
              <a:rPr lang="ru-RU" dirty="0"/>
              <a:t>, </a:t>
            </a:r>
            <a:r>
              <a:rPr lang="en-US" dirty="0"/>
              <a:t>sep</a:t>
            </a:r>
            <a:r>
              <a:rPr lang="en-US" dirty="0" smtClean="0"/>
              <a:t>=‘|’)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i="1" dirty="0"/>
              <a:t># </a:t>
            </a:r>
            <a:r>
              <a:rPr lang="ru-RU" i="1" dirty="0"/>
              <a:t>Результат</a:t>
            </a:r>
            <a:r>
              <a:rPr lang="ru-RU" i="1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четыре</a:t>
            </a:r>
            <a:r>
              <a:rPr lang="en-US" dirty="0"/>
              <a:t>|</a:t>
            </a:r>
            <a:r>
              <a:rPr lang="ru-RU" dirty="0"/>
              <a:t>каких</a:t>
            </a:r>
            <a:r>
              <a:rPr lang="en-US" dirty="0"/>
              <a:t>|</a:t>
            </a:r>
            <a:r>
              <a:rPr lang="ru-RU" dirty="0"/>
              <a:t>нибудь</a:t>
            </a:r>
            <a:r>
              <a:rPr lang="en-US" dirty="0"/>
              <a:t>|</a:t>
            </a:r>
            <a:r>
              <a:rPr lang="ru-RU" dirty="0"/>
              <a:t>слова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50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Кем и для чего был </a:t>
            </a:r>
            <a:r>
              <a:rPr lang="ru-RU" dirty="0" smtClean="0"/>
              <a:t>создан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614618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Python </a:t>
            </a:r>
            <a:r>
              <a:rPr lang="ru-RU" dirty="0" smtClean="0"/>
              <a:t>был задуман в </a:t>
            </a:r>
            <a:r>
              <a:rPr lang="en-US" dirty="0" smtClean="0"/>
              <a:t>1980</a:t>
            </a:r>
            <a:r>
              <a:rPr lang="ru-RU" dirty="0" smtClean="0"/>
              <a:t> году</a:t>
            </a:r>
            <a:r>
              <a:rPr lang="en-US" dirty="0" smtClean="0"/>
              <a:t> </a:t>
            </a:r>
            <a:r>
              <a:rPr lang="ru-RU" dirty="0" smtClean="0"/>
              <a:t>Гвидо </a:t>
            </a:r>
            <a:r>
              <a:rPr lang="ru-RU" dirty="0"/>
              <a:t>ван </a:t>
            </a:r>
            <a:r>
              <a:rPr lang="ru-RU" dirty="0" smtClean="0"/>
              <a:t>Россум, но к созданию приступили только в 1989 году </a:t>
            </a:r>
            <a:r>
              <a:rPr lang="ru-RU" dirty="0"/>
              <a:t>в центре математики и информатики в Нидерландах</a:t>
            </a:r>
            <a:r>
              <a:rPr lang="ru-RU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Python - </a:t>
            </a:r>
            <a:r>
              <a:rPr lang="ru-RU" dirty="0" smtClean="0"/>
              <a:t>высокоуровневый </a:t>
            </a:r>
            <a:r>
              <a:rPr lang="ru-RU" dirty="0"/>
              <a:t>язык программирования общего назначения, ориентированный на повышение производительности разработчика и читаемости кода</a:t>
            </a:r>
            <a:r>
              <a:rPr lang="ru-RU" dirty="0" smtClean="0"/>
              <a:t>. </a:t>
            </a:r>
            <a:r>
              <a:rPr lang="ru-RU" dirty="0"/>
              <a:t>Синтаксис </a:t>
            </a:r>
            <a:r>
              <a:rPr lang="ru-RU" dirty="0" smtClean="0"/>
              <a:t>Python </a:t>
            </a:r>
            <a:r>
              <a:rPr lang="ru-RU" dirty="0"/>
              <a:t>минималистичен. В то же время стандартная библиотека включает большой объём полезных функций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Из-за своих особенностей разработчики предпочитают применять объектно-ориентированный подход, когда одна программа состоит из множества подпрограмм.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64" y="2539731"/>
            <a:ext cx="1743075" cy="2619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1005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input()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Используется для ввода данных с запущенной программы</a:t>
            </a:r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ru-RU" i="1" dirty="0" smtClean="0"/>
              <a:t>Синтаксис:</a:t>
            </a:r>
          </a:p>
          <a:p>
            <a:pPr marL="0" indent="0">
              <a:buNone/>
            </a:pPr>
            <a:r>
              <a:rPr lang="en-US" dirty="0" smtClean="0"/>
              <a:t>input()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ru-RU" i="1" dirty="0" smtClean="0"/>
              <a:t>Или:</a:t>
            </a:r>
            <a:endParaRPr lang="en-US" i="1" dirty="0"/>
          </a:p>
          <a:p>
            <a:pPr marL="0" indent="0">
              <a:buNone/>
            </a:pPr>
            <a:r>
              <a:rPr lang="ru-RU" dirty="0" smtClean="0"/>
              <a:t>input</a:t>
            </a:r>
            <a:r>
              <a:rPr lang="ru-RU" dirty="0"/>
              <a:t>(‘Как тебя зовут</a:t>
            </a:r>
            <a:r>
              <a:rPr lang="ru-RU" dirty="0" smtClean="0"/>
              <a:t>? ’)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91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99491"/>
            <a:ext cx="8596668" cy="48306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 аргумент </a:t>
            </a:r>
            <a:r>
              <a:rPr lang="en-US" dirty="0" smtClean="0"/>
              <a:t>input </a:t>
            </a:r>
            <a:r>
              <a:rPr lang="ru-RU" dirty="0" smtClean="0"/>
              <a:t>может быть вложена строка на этапе написания программы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Синтаксис</a:t>
            </a:r>
          </a:p>
          <a:p>
            <a:pPr marL="0" indent="0">
              <a:buNone/>
            </a:pPr>
            <a:r>
              <a:rPr lang="en-US" dirty="0" smtClean="0"/>
              <a:t>Input(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Введите что нибудь: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’</a:t>
            </a:r>
            <a:r>
              <a:rPr lang="en-US" dirty="0" smtClean="0"/>
              <a:t>)</a:t>
            </a:r>
            <a:r>
              <a:rPr lang="en-US" dirty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 начало выводит вписанный аргумент, </a:t>
            </a:r>
          </a:p>
          <a:p>
            <a:pPr marL="0" indent="0">
              <a:buNone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			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	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потом принимает данные с консоли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Результат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Введите что нибудь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ru-RU" dirty="0" smtClean="0"/>
              <a:t>_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Функции </a:t>
            </a:r>
            <a:r>
              <a:rPr lang="ru-RU" dirty="0"/>
              <a:t>могут </a:t>
            </a:r>
            <a:r>
              <a:rPr lang="ru-RU" dirty="0" smtClean="0"/>
              <a:t>быть вложены одна в другую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ru-RU" i="1" dirty="0" smtClean="0"/>
              <a:t>Синтаксис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</a:t>
            </a:r>
            <a:r>
              <a:rPr lang="en-US" dirty="0" smtClean="0">
                <a:solidFill>
                  <a:srgbClr val="92D050"/>
                </a:solidFill>
              </a:rPr>
              <a:t>rint( </a:t>
            </a:r>
            <a:r>
              <a:rPr lang="en-US" dirty="0" smtClean="0">
                <a:solidFill>
                  <a:srgbClr val="00B0F0"/>
                </a:solidFill>
              </a:rPr>
              <a:t>input(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) 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  <a:r>
              <a:rPr lang="ru-RU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сначала выполняется внутренняя функция, потом ее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		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 передается во внешнюю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Напишите код запрашивающий имя, и потом приветствующий по имени, а так же напишите комментарий, какую функцию выполняет эта программа</a:t>
            </a:r>
            <a:r>
              <a:rPr lang="en-US" dirty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529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1714500"/>
            <a:ext cx="5906151" cy="3407554"/>
          </a:xfrm>
        </p:spPr>
        <p:txBody>
          <a:bodyPr/>
          <a:lstStyle/>
          <a:p>
            <a:r>
              <a:rPr lang="en-US" dirty="0"/>
              <a:t>PEP 8.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Переменные.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Типы данных. Преобразование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Google Shape;134;p30" descr="Python copy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01767" y="2149514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Зачем нужны переменные.</a:t>
            </a:r>
          </a:p>
          <a:p>
            <a:r>
              <a:rPr lang="ru-RU" dirty="0"/>
              <a:t>Как объявить переменную.</a:t>
            </a:r>
          </a:p>
          <a:p>
            <a:r>
              <a:rPr lang="ru-RU" dirty="0"/>
              <a:t>Как правильно называть переменные.</a:t>
            </a:r>
          </a:p>
          <a:p>
            <a:r>
              <a:rPr lang="ru-RU" dirty="0"/>
              <a:t>Как определить тип переменной.</a:t>
            </a:r>
          </a:p>
          <a:p>
            <a:r>
              <a:rPr lang="ru-RU" dirty="0"/>
              <a:t>Какие бывают типы.</a:t>
            </a:r>
          </a:p>
          <a:p>
            <a:r>
              <a:rPr lang="ru-RU" dirty="0"/>
              <a:t>Как привести один тип к другому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0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переменные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Переменные используются для хранения данных.</a:t>
            </a:r>
          </a:p>
          <a:p>
            <a:r>
              <a:rPr lang="ru-RU" dirty="0" smtClean="0"/>
              <a:t>Одну переменную </a:t>
            </a:r>
            <a:r>
              <a:rPr lang="ru-RU" dirty="0"/>
              <a:t>можно использовать несколько раз.</a:t>
            </a:r>
          </a:p>
          <a:p>
            <a:r>
              <a:rPr lang="ru-RU" dirty="0"/>
              <a:t>Можно менять значение и тип </a:t>
            </a:r>
            <a:r>
              <a:rPr lang="ru-RU" dirty="0" smtClean="0"/>
              <a:t>переменной.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6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объявить переменную?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452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Операторы:</a:t>
            </a:r>
          </a:p>
          <a:p>
            <a:pPr marL="0" indent="0">
              <a:buNone/>
            </a:pPr>
            <a:r>
              <a:rPr lang="ru-RU" dirty="0" smtClean="0"/>
              <a:t>=	</a:t>
            </a:r>
            <a:r>
              <a:rPr lang="en-US" dirty="0" smtClean="0"/>
              <a:t>(</a:t>
            </a:r>
            <a:r>
              <a:rPr lang="ru-RU" dirty="0" smtClean="0"/>
              <a:t>присваивание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ru-RU" i="1" dirty="0" smtClean="0"/>
              <a:t>имя_переменной = значение переменной</a:t>
            </a:r>
            <a:endParaRPr lang="en-US" i="1" dirty="0" smtClean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ru-RU" i="1" dirty="0" smtClean="0"/>
              <a:t>Синтаксис</a:t>
            </a:r>
            <a:endParaRPr lang="ru-RU" i="1" dirty="0"/>
          </a:p>
          <a:p>
            <a:pPr marL="0" indent="0">
              <a:buNone/>
            </a:pPr>
            <a:r>
              <a:rPr lang="en-US" dirty="0" smtClean="0"/>
              <a:t>first_</a:t>
            </a:r>
            <a:r>
              <a:rPr lang="ru-RU" dirty="0"/>
              <a:t>name = 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‘Егор’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age =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1991</a:t>
            </a:r>
            <a:endParaRPr lang="ru-RU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temperature =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36.6</a:t>
            </a:r>
            <a:endParaRPr lang="ru-RU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ru-RU" i="1" dirty="0"/>
              <a:t>стиль имен переменных маленькие буквы и знаки подчеркивания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5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r>
              <a:rPr lang="ru-RU" dirty="0" smtClean="0"/>
              <a:t>Дополнительно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05415"/>
            <a:ext cx="8596668" cy="50961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Переменные можно перезаписывать сами в себя: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number = number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Нескольким переменным можно присвоить одно значение в одну строку: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left = right =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сторон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а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’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Нескольким переменным можно присваивать значения в одну строку: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one, two, tree =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Несколько переменных могут меняться значениями в одну строку: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first, second = second, first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Документацию можно помещать в переменную: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doc =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‘‘‘ 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Здесь можно что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то написать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	      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и это можно увидеть через функци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ю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prin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() ’’’</a:t>
            </a:r>
          </a:p>
        </p:txBody>
      </p:sp>
    </p:spTree>
    <p:extLst>
      <p:ext uri="{BB962C8B-B14F-4D97-AF65-F5344CB8AC3E}">
        <p14:creationId xmlns:p14="http://schemas.microsoft.com/office/powerpoint/2010/main" val="22801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PEP 8</a:t>
            </a:r>
            <a:r>
              <a:rPr lang="ru-RU" dirty="0" smtClean="0"/>
              <a:t>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50020"/>
            <a:ext cx="8596668" cy="4884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Это документ, </a:t>
            </a:r>
            <a:r>
              <a:rPr lang="ru-RU" dirty="0"/>
              <a:t>описывающий общепринятый стиль написания кода на языке Python. Python Enhanced Proposal (</a:t>
            </a:r>
            <a:r>
              <a:rPr lang="ru-RU" b="1" dirty="0"/>
              <a:t>PEP</a:t>
            </a:r>
            <a:r>
              <a:rPr lang="ru-RU" dirty="0"/>
              <a:t>) - переводится, как заявки по улучшению языка Python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PEP 8 создан на основе рекомендаций Гуидо ван </a:t>
            </a:r>
            <a:r>
              <a:rPr lang="ru-RU" dirty="0" smtClean="0"/>
              <a:t>Россума.</a:t>
            </a:r>
          </a:p>
          <a:p>
            <a:pPr marL="0" indent="0">
              <a:buNone/>
            </a:pPr>
            <a:r>
              <a:rPr lang="ru-RU" dirty="0"/>
              <a:t>Ключевая идея Гуидо такова: </a:t>
            </a:r>
            <a:r>
              <a:rPr lang="en-US" dirty="0" smtClean="0"/>
              <a:t>“</a:t>
            </a:r>
            <a:r>
              <a:rPr lang="ru-RU" dirty="0" smtClean="0"/>
              <a:t>код </a:t>
            </a:r>
            <a:r>
              <a:rPr lang="ru-RU" dirty="0"/>
              <a:t>читается намного больше раз, чем </a:t>
            </a:r>
            <a:r>
              <a:rPr lang="ru-RU" dirty="0" smtClean="0"/>
              <a:t>пишется</a:t>
            </a:r>
            <a:r>
              <a:rPr lang="en-US" dirty="0" smtClean="0"/>
              <a:t>”</a:t>
            </a:r>
            <a:r>
              <a:rPr lang="ru-RU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Собственно</a:t>
            </a:r>
            <a:r>
              <a:rPr lang="ru-RU" dirty="0"/>
              <a:t>, рекомендации о стиле написания кода направлены на то, чтобы улучшить читаемость кода и сделать его согласованным между большим числом проектов. В идеале, весь код будет написан в едином стиле, и любой сможет легко его прочесть.</a:t>
            </a:r>
            <a:endParaRPr lang="ru-RU" dirty="0" smtClean="0"/>
          </a:p>
          <a:p>
            <a:r>
              <a:rPr lang="ru-RU" dirty="0" smtClean="0"/>
              <a:t>Переменная </a:t>
            </a:r>
            <a:r>
              <a:rPr lang="ru-RU" dirty="0"/>
              <a:t>должна называться так, чтобы по названию можно было понять её предназначение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Переменные можно объявлять как на русском (не рекомендуется), так и на английском языке.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name, age, height, width -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верно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pt-BR" i="1" dirty="0">
                <a:solidFill>
                  <a:schemeClr val="tx2">
                    <a:lumMod val="75000"/>
                  </a:schemeClr>
                </a:solidFill>
              </a:rPr>
              <a:t>a, b, c,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имя, возраст</a:t>
            </a:r>
            <a:r>
              <a:rPr lang="pt-BR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не верно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2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ru-RU" dirty="0" smtClean="0"/>
              <a:t>переменной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Тип переменной определяет множество значений, которые могут быть ей </a:t>
            </a:r>
            <a:r>
              <a:rPr lang="ru-RU" dirty="0" smtClean="0"/>
              <a:t>присвоены, </a:t>
            </a:r>
            <a:r>
              <a:rPr lang="ru-RU" dirty="0"/>
              <a:t>и операции, которые могут быть с нею произведены.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Он </a:t>
            </a:r>
            <a:r>
              <a:rPr lang="ru-RU" dirty="0"/>
              <a:t>либо фиксирован в момент объявления переменной и соответствует одному из типов данных, предоставляемых языком программирования (статическая типизация), либо в каждый момент соответствует типу тех данных, что содержит переменная (динамическая типизация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1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</a:t>
            </a:r>
            <a:r>
              <a:rPr lang="ru-RU" dirty="0" smtClean="0"/>
              <a:t>используется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33501"/>
            <a:ext cx="8596668" cy="527685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Разработка сайтов</a:t>
            </a:r>
          </a:p>
          <a:p>
            <a:r>
              <a:rPr lang="ru-RU" dirty="0" smtClean="0"/>
              <a:t>Серверные части мобильных приложений, например в </a:t>
            </a:r>
            <a:r>
              <a:rPr lang="en-US" dirty="0" smtClean="0"/>
              <a:t>Instagram</a:t>
            </a:r>
            <a:endParaRPr lang="ru-RU" dirty="0" smtClean="0"/>
          </a:p>
          <a:p>
            <a:r>
              <a:rPr lang="ru-RU" dirty="0" smtClean="0"/>
              <a:t>Десктопные приложения</a:t>
            </a:r>
          </a:p>
          <a:p>
            <a:pPr lvl="1" fontAlgn="base"/>
            <a:r>
              <a:rPr lang="en-US" dirty="0"/>
              <a:t>GIMP — </a:t>
            </a:r>
            <a:r>
              <a:rPr lang="ru-RU" dirty="0"/>
              <a:t>визуальный </a:t>
            </a:r>
            <a:r>
              <a:rPr lang="ru-RU" dirty="0" smtClean="0"/>
              <a:t>редактор</a:t>
            </a:r>
            <a:r>
              <a:rPr lang="en-US" dirty="0" smtClean="0"/>
              <a:t>;</a:t>
            </a:r>
            <a:endParaRPr lang="en-US" dirty="0"/>
          </a:p>
          <a:p>
            <a:pPr lvl="1" fontAlgn="base"/>
            <a:r>
              <a:rPr lang="en-US" dirty="0" smtClean="0"/>
              <a:t>BitTorrent </a:t>
            </a:r>
            <a:r>
              <a:rPr lang="ru-RU" dirty="0"/>
              <a:t>до 6 версии — менеджер </a:t>
            </a:r>
            <a:r>
              <a:rPr lang="ru-RU" dirty="0" smtClean="0"/>
              <a:t>торрент-закачек</a:t>
            </a:r>
            <a:r>
              <a:rPr lang="en-US" i="1" dirty="0" smtClean="0"/>
              <a:t>;</a:t>
            </a:r>
            <a:endParaRPr lang="en-US" dirty="0"/>
          </a:p>
          <a:p>
            <a:pPr lvl="1" fontAlgn="base"/>
            <a:r>
              <a:rPr lang="en-US" dirty="0" smtClean="0"/>
              <a:t>Blender </a:t>
            </a:r>
            <a:r>
              <a:rPr lang="en-US" dirty="0"/>
              <a:t>— </a:t>
            </a:r>
            <a:r>
              <a:rPr lang="ru-RU" dirty="0"/>
              <a:t>программа для создания 3</a:t>
            </a:r>
            <a:r>
              <a:rPr lang="en-US" dirty="0"/>
              <a:t>D-</a:t>
            </a:r>
            <a:r>
              <a:rPr lang="ru-RU" dirty="0"/>
              <a:t>графики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 smtClean="0"/>
              <a:t>Скрипты в играх: </a:t>
            </a:r>
            <a:r>
              <a:rPr lang="en-US" dirty="0" smtClean="0"/>
              <a:t>Battlefield</a:t>
            </a:r>
            <a:r>
              <a:rPr lang="en-US" dirty="0"/>
              <a:t> </a:t>
            </a:r>
            <a:r>
              <a:rPr lang="en-US" dirty="0" smtClean="0"/>
              <a:t>2</a:t>
            </a:r>
            <a:r>
              <a:rPr lang="ru-RU" dirty="0" smtClean="0"/>
              <a:t>, </a:t>
            </a:r>
            <a:r>
              <a:rPr lang="en-US" dirty="0" smtClean="0"/>
              <a:t>World </a:t>
            </a:r>
            <a:r>
              <a:rPr lang="en-US" dirty="0"/>
              <a:t>of </a:t>
            </a:r>
            <a:r>
              <a:rPr lang="en-US" dirty="0" smtClean="0"/>
              <a:t>Tanks</a:t>
            </a:r>
            <a:r>
              <a:rPr lang="ru-RU" dirty="0" smtClean="0"/>
              <a:t>, </a:t>
            </a:r>
            <a:r>
              <a:rPr lang="en-US" dirty="0" smtClean="0"/>
              <a:t>Civilization IV</a:t>
            </a:r>
            <a:r>
              <a:rPr lang="ru-RU" dirty="0" smtClean="0"/>
              <a:t>, </a:t>
            </a:r>
            <a:r>
              <a:rPr lang="en-US" dirty="0" smtClean="0"/>
              <a:t>EVE Online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/>
              <a:t>Встроенные </a:t>
            </a:r>
            <a:r>
              <a:rPr lang="ru-RU" dirty="0" smtClean="0"/>
              <a:t>системы:</a:t>
            </a:r>
            <a:r>
              <a:rPr lang="ru-RU" dirty="0"/>
              <a:t> </a:t>
            </a:r>
            <a:endParaRPr lang="ru-RU" dirty="0" smtClean="0"/>
          </a:p>
          <a:p>
            <a:pPr lvl="1" fontAlgn="base"/>
            <a:r>
              <a:rPr lang="ru-RU" dirty="0" smtClean="0"/>
              <a:t>для </a:t>
            </a:r>
            <a:r>
              <a:rPr lang="ru-RU" dirty="0"/>
              <a:t>управления </a:t>
            </a:r>
            <a:r>
              <a:rPr lang="ru-RU" dirty="0" smtClean="0"/>
              <a:t>банкоматами, </a:t>
            </a:r>
          </a:p>
          <a:p>
            <a:pPr lvl="1" fontAlgn="base"/>
            <a:r>
              <a:rPr lang="ru-RU" dirty="0" smtClean="0"/>
              <a:t>средствами </a:t>
            </a:r>
            <a:r>
              <a:rPr lang="ru-RU" dirty="0"/>
              <a:t>автоматического </a:t>
            </a:r>
            <a:r>
              <a:rPr lang="ru-RU" dirty="0" smtClean="0"/>
              <a:t>регулирования</a:t>
            </a:r>
            <a:r>
              <a:rPr lang="en-US" dirty="0" smtClean="0"/>
              <a:t>: </a:t>
            </a:r>
            <a:r>
              <a:rPr lang="ru-RU" i="1" dirty="0" smtClean="0"/>
              <a:t>температуры</a:t>
            </a:r>
            <a:r>
              <a:rPr lang="ru-RU" i="1" dirty="0"/>
              <a:t>, расхода жидкостей, давления и </a:t>
            </a:r>
            <a:r>
              <a:rPr lang="en-US" i="1" dirty="0" smtClean="0"/>
              <a:t>n</a:t>
            </a:r>
            <a:r>
              <a:rPr lang="ru-RU" i="1" dirty="0" smtClean="0"/>
              <a:t>д.</a:t>
            </a:r>
            <a:r>
              <a:rPr lang="ru-RU" i="1" dirty="0"/>
              <a:t>,</a:t>
            </a:r>
            <a:r>
              <a:rPr lang="ru-RU" dirty="0"/>
              <a:t> </a:t>
            </a:r>
            <a:endParaRPr lang="ru-RU" dirty="0" smtClean="0"/>
          </a:p>
          <a:p>
            <a:pPr lvl="1" fontAlgn="base"/>
            <a:r>
              <a:rPr lang="ru-RU" dirty="0" smtClean="0"/>
              <a:t>в</a:t>
            </a:r>
            <a:r>
              <a:rPr lang="ru-RU" dirty="0"/>
              <a:t> телекоммуникационном </a:t>
            </a:r>
            <a:r>
              <a:rPr lang="ru-RU" dirty="0" smtClean="0"/>
              <a:t>оборудовании.</a:t>
            </a:r>
          </a:p>
          <a:p>
            <a:pPr fontAlgn="base"/>
            <a:r>
              <a:rPr lang="ru-RU" dirty="0"/>
              <a:t>Научные </a:t>
            </a:r>
            <a:r>
              <a:rPr lang="ru-RU" dirty="0" smtClean="0"/>
              <a:t>исследования в разных областях.</a:t>
            </a:r>
          </a:p>
          <a:p>
            <a:pPr fontAlgn="base"/>
            <a:r>
              <a:rPr lang="en-US" dirty="0" smtClean="0"/>
              <a:t>Data science</a:t>
            </a:r>
            <a:r>
              <a:rPr lang="ru-RU" dirty="0" smtClean="0"/>
              <a:t>:</a:t>
            </a:r>
          </a:p>
          <a:p>
            <a:pPr lvl="1" fontAlgn="base"/>
            <a:r>
              <a:rPr lang="ru-RU" dirty="0" smtClean="0"/>
              <a:t>сбор, хранение и анализ данных с сети,</a:t>
            </a:r>
          </a:p>
          <a:p>
            <a:pPr lvl="1" fontAlgn="base"/>
            <a:r>
              <a:rPr lang="ru-RU" dirty="0" smtClean="0"/>
              <a:t>предсказывание событий: цен</a:t>
            </a:r>
            <a:r>
              <a:rPr lang="ru-RU" dirty="0"/>
              <a:t>, надёжности клиентов </a:t>
            </a:r>
            <a:r>
              <a:rPr lang="ru-RU" dirty="0" smtClean="0"/>
              <a:t>банка.</a:t>
            </a:r>
          </a:p>
          <a:p>
            <a:r>
              <a:rPr lang="en-US" dirty="0" smtClean="0"/>
              <a:t>Machine Learning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нейросети и искусственный интеллект:</a:t>
            </a:r>
          </a:p>
          <a:p>
            <a:pPr lvl="2"/>
            <a:r>
              <a:rPr lang="en-US" dirty="0" smtClean="0"/>
              <a:t>Computer </a:t>
            </a:r>
            <a:r>
              <a:rPr lang="en-US" dirty="0"/>
              <a:t>vision</a:t>
            </a:r>
            <a:r>
              <a:rPr lang="ru-RU" dirty="0" smtClean="0"/>
              <a:t>– распознавание картинок</a:t>
            </a:r>
          </a:p>
          <a:p>
            <a:pPr lvl="2"/>
            <a:r>
              <a:rPr lang="en-US" dirty="0" smtClean="0"/>
              <a:t>Neuro Language Programming – </a:t>
            </a:r>
            <a:r>
              <a:rPr lang="ru-RU" dirty="0" smtClean="0"/>
              <a:t>распознавание речи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4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типов: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число к строке str(</a:t>
            </a:r>
            <a:r>
              <a:rPr lang="ru-RU" dirty="0" err="1"/>
              <a:t>number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string = str(51)</a:t>
            </a:r>
            <a:endParaRPr lang="ru-RU" dirty="0"/>
          </a:p>
          <a:p>
            <a:r>
              <a:rPr lang="ru-RU" dirty="0"/>
              <a:t>строка к числу int(</a:t>
            </a:r>
            <a:r>
              <a:rPr lang="ru-RU" dirty="0" err="1"/>
              <a:t>word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umber = int(’51’)</a:t>
            </a:r>
            <a:endParaRPr lang="ru-RU" dirty="0"/>
          </a:p>
          <a:p>
            <a:r>
              <a:rPr lang="ru-RU" dirty="0" smtClean="0"/>
              <a:t>любые другие преобразования аналогично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nother = float(51)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9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типы данных: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	- </a:t>
            </a:r>
            <a:r>
              <a:rPr lang="ru-RU" dirty="0" smtClean="0"/>
              <a:t>целое число</a:t>
            </a:r>
          </a:p>
          <a:p>
            <a:r>
              <a:rPr lang="en-US" dirty="0" smtClean="0"/>
              <a:t>float	- </a:t>
            </a:r>
            <a:r>
              <a:rPr lang="ru-RU" dirty="0" smtClean="0"/>
              <a:t>число с плавающей запятой</a:t>
            </a:r>
          </a:p>
          <a:p>
            <a:r>
              <a:rPr lang="en-US" dirty="0" smtClean="0"/>
              <a:t>str	- </a:t>
            </a:r>
            <a:r>
              <a:rPr lang="ru-RU" dirty="0" smtClean="0"/>
              <a:t>строка</a:t>
            </a:r>
            <a:r>
              <a:rPr lang="en-US" dirty="0" smtClean="0"/>
              <a:t> </a:t>
            </a:r>
            <a:r>
              <a:rPr lang="ru-RU" dirty="0" smtClean="0"/>
              <a:t>или текст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1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типы данных: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	- </a:t>
            </a:r>
            <a:r>
              <a:rPr lang="ru-RU" dirty="0" smtClean="0"/>
              <a:t>логический тип</a:t>
            </a:r>
            <a:endParaRPr lang="en-US" dirty="0" smtClean="0"/>
          </a:p>
          <a:p>
            <a:r>
              <a:rPr lang="en-US" dirty="0" smtClean="0"/>
              <a:t>None		- </a:t>
            </a:r>
            <a:r>
              <a:rPr lang="ru-RU" dirty="0" smtClean="0"/>
              <a:t>неопределенный тип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Есть и другие, которые нам пока не пригодятся</a:t>
            </a:r>
          </a:p>
          <a:p>
            <a:r>
              <a:rPr lang="ru-RU" dirty="0"/>
              <a:t>Н</a:t>
            </a:r>
            <a:r>
              <a:rPr lang="ru-RU" dirty="0" smtClean="0"/>
              <a:t>екоторые типы появляются при подключении дополнительных модулей (библиотек)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7357"/>
            <a:ext cx="8596668" cy="51407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Тип </a:t>
            </a:r>
            <a:r>
              <a:rPr lang="en-US" dirty="0" smtClean="0"/>
              <a:t>boolean </a:t>
            </a:r>
            <a:r>
              <a:rPr lang="ru-RU" dirty="0" smtClean="0"/>
              <a:t>будет иметь значение </a:t>
            </a:r>
            <a:r>
              <a:rPr lang="en-US" dirty="0" smtClean="0"/>
              <a:t>False </a:t>
            </a:r>
            <a:r>
              <a:rPr lang="ru-RU" dirty="0" smtClean="0"/>
              <a:t>если в него записан 0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en-US" dirty="0" smtClean="0"/>
              <a:t>None </a:t>
            </a:r>
            <a:r>
              <a:rPr lang="ru-RU" dirty="0" smtClean="0"/>
              <a:t>или не записано ничего</a:t>
            </a:r>
            <a:r>
              <a:rPr lang="en-US" dirty="0" smtClean="0"/>
              <a:t>, </a:t>
            </a:r>
            <a:r>
              <a:rPr lang="ru-RU" dirty="0" smtClean="0"/>
              <a:t>и </a:t>
            </a:r>
            <a:r>
              <a:rPr lang="en-US" dirty="0" smtClean="0"/>
              <a:t>True </a:t>
            </a:r>
            <a:r>
              <a:rPr lang="ru-RU" dirty="0" smtClean="0"/>
              <a:t>при любом другом значении: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test_0 = bool(</a:t>
            </a:r>
            <a:r>
              <a:rPr lang="ru-RU" dirty="0" smtClean="0"/>
              <a:t>0</a:t>
            </a:r>
            <a:r>
              <a:rPr lang="en-US" dirty="0" smtClean="0"/>
              <a:t>) 	# False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test_int = bool(-</a:t>
            </a:r>
            <a:r>
              <a:rPr lang="ru-RU" dirty="0" smtClean="0"/>
              <a:t>2</a:t>
            </a:r>
            <a:r>
              <a:rPr lang="en-US" dirty="0" smtClean="0"/>
              <a:t>)	# True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test_str = bool(‘</a:t>
            </a:r>
            <a:r>
              <a:rPr lang="ru-RU" dirty="0" smtClean="0"/>
              <a:t>здесь может быть даже пробел</a:t>
            </a:r>
            <a:r>
              <a:rPr lang="en-US" dirty="0" smtClean="0"/>
              <a:t>’)	#</a:t>
            </a:r>
            <a:r>
              <a:rPr lang="ru-RU" dirty="0" smtClean="0"/>
              <a:t> </a:t>
            </a:r>
            <a:r>
              <a:rPr lang="en-US" dirty="0" smtClean="0"/>
              <a:t>True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Значения в переменных полиморфны: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add_int = 2 + 2</a:t>
            </a:r>
            <a:r>
              <a:rPr lang="en-US" dirty="0"/>
              <a:t>	</a:t>
            </a:r>
            <a:r>
              <a:rPr lang="ru-RU" dirty="0" smtClean="0"/>
              <a:t>	</a:t>
            </a:r>
            <a:r>
              <a:rPr lang="en-US" dirty="0" smtClean="0"/>
              <a:t># = 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add_str = ‘2’ + ‘2’	# = 22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Переменные могут перезаписываться, при этом их тип будет меняться автоматически: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test = 2</a:t>
            </a:r>
            <a:r>
              <a:rPr lang="ru-RU" dirty="0" smtClean="0"/>
              <a:t>		</a:t>
            </a:r>
            <a:r>
              <a:rPr lang="en-US" dirty="0" smtClean="0"/>
              <a:t># int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 = ‘</a:t>
            </a:r>
            <a:r>
              <a:rPr lang="ru-RU" dirty="0" smtClean="0"/>
              <a:t>два</a:t>
            </a:r>
            <a:r>
              <a:rPr lang="en-US" dirty="0" smtClean="0"/>
              <a:t>’	# str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input() </a:t>
            </a:r>
            <a:r>
              <a:rPr lang="ru-RU" dirty="0" smtClean="0"/>
              <a:t>по умолчанию преобразовывает любые данные с тип </a:t>
            </a:r>
            <a:r>
              <a:rPr lang="en-US" dirty="0" smtClean="0"/>
              <a:t>str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data = input(</a:t>
            </a:r>
            <a:r>
              <a:rPr lang="ru-RU" dirty="0" smtClean="0"/>
              <a:t>Введите что нибудь: </a:t>
            </a:r>
            <a:r>
              <a:rPr lang="en-US" dirty="0" smtClean="0"/>
              <a:t>)</a:t>
            </a:r>
            <a:r>
              <a:rPr lang="ru-RU" dirty="0"/>
              <a:t>	</a:t>
            </a:r>
            <a:r>
              <a:rPr lang="en-US" i="1" dirty="0" smtClean="0"/>
              <a:t># </a:t>
            </a:r>
            <a:r>
              <a:rPr lang="ru-RU" i="1" dirty="0" smtClean="0"/>
              <a:t>даже если ввести число, оно станет строкой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9085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type() – </a:t>
            </a:r>
            <a:r>
              <a:rPr lang="ru-RU" dirty="0" smtClean="0"/>
              <a:t>показать 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ype() – </a:t>
            </a:r>
            <a:r>
              <a:rPr lang="ru-RU" dirty="0" smtClean="0"/>
              <a:t>используется для узнавания типа данных, во многих </a:t>
            </a:r>
            <a:r>
              <a:rPr lang="en-US" dirty="0" smtClean="0"/>
              <a:t>IDE</a:t>
            </a:r>
            <a:r>
              <a:rPr lang="ru-RU" dirty="0" smtClean="0"/>
              <a:t> для вывода результата на экран, нужно использовать </a:t>
            </a:r>
            <a:r>
              <a:rPr lang="en-US" dirty="0" smtClean="0"/>
              <a:t>print() 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ru-RU" i="1" dirty="0" smtClean="0"/>
              <a:t>Синтаксис: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what_type = type(3.14)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print(what_type)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ru-RU" i="1" dirty="0" smtClean="0"/>
              <a:t>Результат:</a:t>
            </a:r>
          </a:p>
          <a:p>
            <a:pPr marL="0" indent="0">
              <a:buNone/>
            </a:pPr>
            <a:r>
              <a:rPr lang="en-US" dirty="0" smtClean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26356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Создайте переменную </a:t>
            </a:r>
            <a:r>
              <a:rPr lang="en-US" dirty="0" smtClean="0"/>
              <a:t>year</a:t>
            </a:r>
            <a:r>
              <a:rPr lang="ru-RU" dirty="0" smtClean="0"/>
              <a:t> и введите в неё свой год рождения</a:t>
            </a:r>
          </a:p>
          <a:p>
            <a:r>
              <a:rPr lang="ru-RU" dirty="0" smtClean="0"/>
              <a:t>Приведите созданную переменную к типу </a:t>
            </a:r>
            <a:r>
              <a:rPr lang="en-US" dirty="0" smtClean="0"/>
              <a:t>str, </a:t>
            </a:r>
            <a:r>
              <a:rPr lang="ru-RU" dirty="0" smtClean="0"/>
              <a:t>потом к </a:t>
            </a:r>
            <a:r>
              <a:rPr lang="en-US" dirty="0" smtClean="0"/>
              <a:t>int, </a:t>
            </a:r>
            <a:r>
              <a:rPr lang="ru-RU" dirty="0" smtClean="0"/>
              <a:t>потом к </a:t>
            </a:r>
            <a:r>
              <a:rPr lang="en-US" dirty="0" smtClean="0"/>
              <a:t>float</a:t>
            </a:r>
          </a:p>
          <a:p>
            <a:r>
              <a:rPr lang="ru-RU" dirty="0" smtClean="0"/>
              <a:t>Выведите каждый результат</a:t>
            </a:r>
            <a:r>
              <a:rPr lang="en-US" dirty="0" smtClean="0"/>
              <a:t> </a:t>
            </a:r>
            <a:r>
              <a:rPr lang="ru-RU" dirty="0" smtClean="0"/>
              <a:t>и их типы на экран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67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Примеры компаний использующих </a:t>
            </a:r>
            <a:r>
              <a:rPr lang="en-US" b="1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ru-RU" dirty="0" smtClean="0"/>
              <a:t>Стартапы и компаниями, которые разрабатывают крупные проекты;</a:t>
            </a:r>
          </a:p>
          <a:p>
            <a:pPr fontAlgn="base"/>
            <a:r>
              <a:rPr lang="en-US" dirty="0" smtClean="0"/>
              <a:t>Alphabet </a:t>
            </a:r>
            <a:r>
              <a:rPr lang="ru-RU" dirty="0"/>
              <a:t>использует язык для </a:t>
            </a:r>
            <a:r>
              <a:rPr lang="ru-RU" dirty="0" smtClean="0"/>
              <a:t>сбора </a:t>
            </a:r>
            <a:r>
              <a:rPr lang="ru-RU" dirty="0"/>
              <a:t>в поисковике </a:t>
            </a:r>
            <a:r>
              <a:rPr lang="en-US" dirty="0"/>
              <a:t>Google </a:t>
            </a:r>
            <a:r>
              <a:rPr lang="ru-RU" dirty="0"/>
              <a:t>и реализации сервиса </a:t>
            </a:r>
            <a:r>
              <a:rPr lang="en-US" dirty="0"/>
              <a:t>YouTube;</a:t>
            </a:r>
          </a:p>
          <a:p>
            <a:pPr fontAlgn="base"/>
            <a:r>
              <a:rPr lang="en-US" dirty="0" smtClean="0"/>
              <a:t>BitTorrent </a:t>
            </a:r>
            <a:r>
              <a:rPr lang="en-US" dirty="0"/>
              <a:t>— </a:t>
            </a:r>
            <a:r>
              <a:rPr lang="ru-RU" dirty="0"/>
              <a:t>для реализации сетей </a:t>
            </a:r>
            <a:r>
              <a:rPr lang="en-US" dirty="0"/>
              <a:t>peer-to-peer;</a:t>
            </a:r>
          </a:p>
          <a:p>
            <a:pPr fontAlgn="base"/>
            <a:r>
              <a:rPr lang="ru-RU" dirty="0"/>
              <a:t>Агентство национальной безопасности США — для шифрования и анализа разведданных;</a:t>
            </a:r>
          </a:p>
          <a:p>
            <a:pPr fontAlgn="base"/>
            <a:r>
              <a:rPr lang="en-US" dirty="0" smtClean="0"/>
              <a:t>Maya </a:t>
            </a:r>
            <a:r>
              <a:rPr lang="en-US" dirty="0"/>
              <a:t>— </a:t>
            </a:r>
            <a:r>
              <a:rPr lang="ru-RU" dirty="0"/>
              <a:t>для создания мультипликации;</a:t>
            </a:r>
          </a:p>
          <a:p>
            <a:pPr fontAlgn="base"/>
            <a:r>
              <a:rPr lang="en-US" dirty="0"/>
              <a:t>Pixar, Industrial Light &amp; Magic — </a:t>
            </a:r>
            <a:r>
              <a:rPr lang="ru-RU" dirty="0"/>
              <a:t>для создания анимационных фильмов;</a:t>
            </a:r>
          </a:p>
          <a:p>
            <a:pPr fontAlgn="base"/>
            <a:r>
              <a:rPr lang="en-US" dirty="0"/>
              <a:t>Intel, </a:t>
            </a:r>
            <a:r>
              <a:rPr lang="en-US" dirty="0" smtClean="0"/>
              <a:t>HP</a:t>
            </a:r>
            <a:r>
              <a:rPr lang="ru-RU" dirty="0"/>
              <a:t> </a:t>
            </a:r>
            <a:r>
              <a:rPr lang="en-US" dirty="0" smtClean="0"/>
              <a:t>— </a:t>
            </a:r>
            <a:r>
              <a:rPr lang="ru-RU" dirty="0"/>
              <a:t>для тестирования;</a:t>
            </a:r>
          </a:p>
          <a:p>
            <a:pPr fontAlgn="base"/>
            <a:r>
              <a:rPr lang="en-US" dirty="0" smtClean="0"/>
              <a:t>NASA</a:t>
            </a:r>
            <a:r>
              <a:rPr lang="ru-RU" dirty="0" smtClean="0"/>
              <a:t> </a:t>
            </a:r>
            <a:r>
              <a:rPr lang="en-US" dirty="0" smtClean="0"/>
              <a:t>— </a:t>
            </a:r>
            <a:r>
              <a:rPr lang="ru-RU" dirty="0"/>
              <a:t>для научных вычислений;</a:t>
            </a:r>
          </a:p>
          <a:p>
            <a:pPr fontAlgn="base"/>
            <a:r>
              <a:rPr lang="en-US" dirty="0"/>
              <a:t>iRobot — </a:t>
            </a:r>
            <a:r>
              <a:rPr lang="ru-RU" dirty="0"/>
              <a:t>для разработки коммерческих роботизированных устройств;</a:t>
            </a:r>
          </a:p>
          <a:p>
            <a:pPr fontAlgn="base"/>
            <a:r>
              <a:rPr lang="ru-RU" dirty="0" smtClean="0"/>
              <a:t>Кроме </a:t>
            </a:r>
            <a:r>
              <a:rPr lang="ru-RU" dirty="0"/>
              <a:t>того, его используют в </a:t>
            </a:r>
            <a:r>
              <a:rPr lang="en-US" dirty="0"/>
              <a:t>Instagram, Positive Technologies, </a:t>
            </a:r>
            <a:r>
              <a:rPr lang="en-US" dirty="0" smtClean="0"/>
              <a:t>Facebook</a:t>
            </a:r>
            <a:r>
              <a:rPr lang="en-US" dirty="0"/>
              <a:t>, Yahoo, Red Hat, Dropbox, </a:t>
            </a:r>
            <a:r>
              <a:rPr lang="en-US" dirty="0" smtClean="0"/>
              <a:t>Mail.ru</a:t>
            </a:r>
            <a:r>
              <a:rPr lang="ru-RU" dirty="0" smtClean="0"/>
              <a:t>,</a:t>
            </a:r>
            <a:r>
              <a:rPr lang="ru-RU" dirty="0"/>
              <a:t> Яндексе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 smtClean="0"/>
              <a:t>И многие другие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++</a:t>
            </a:r>
          </a:p>
          <a:p>
            <a:r>
              <a:rPr lang="ru-RU" dirty="0" smtClean="0"/>
              <a:t>Программировать </a:t>
            </a:r>
            <a:r>
              <a:rPr lang="ru-RU" dirty="0"/>
              <a:t>можно практически на всех </a:t>
            </a:r>
            <a:r>
              <a:rPr lang="ru-RU" dirty="0" smtClean="0"/>
              <a:t>платформах</a:t>
            </a:r>
          </a:p>
          <a:p>
            <a:r>
              <a:rPr lang="ru-RU" dirty="0"/>
              <a:t>Я</a:t>
            </a:r>
            <a:r>
              <a:rPr lang="ru-RU" dirty="0" smtClean="0"/>
              <a:t>зык прост в освоении</a:t>
            </a:r>
          </a:p>
          <a:p>
            <a:r>
              <a:rPr lang="ru-RU" dirty="0"/>
              <a:t>Разработка </a:t>
            </a:r>
            <a:r>
              <a:rPr lang="ru-RU" dirty="0" smtClean="0"/>
              <a:t>идёт</a:t>
            </a:r>
            <a:r>
              <a:rPr lang="ru-RU" dirty="0"/>
              <a:t> </a:t>
            </a:r>
            <a:r>
              <a:rPr lang="ru-RU" dirty="0" smtClean="0"/>
              <a:t>быстрее чем на других языках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--</a:t>
            </a:r>
            <a:endParaRPr lang="ru-RU" b="1" dirty="0"/>
          </a:p>
          <a:p>
            <a:r>
              <a:rPr lang="ru-RU" dirty="0"/>
              <a:t>Программы на Python считаются одними из самых </a:t>
            </a:r>
            <a:r>
              <a:rPr lang="ru-RU" dirty="0" smtClean="0"/>
              <a:t>медленных</a:t>
            </a:r>
          </a:p>
          <a:p>
            <a:r>
              <a:rPr lang="ru-RU" dirty="0"/>
              <a:t>Сильная зависимость языка от системных </a:t>
            </a:r>
            <a:r>
              <a:rPr lang="ru-RU" dirty="0" smtClean="0"/>
              <a:t>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38102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</a:t>
            </a:r>
            <a:r>
              <a:rPr lang="en-US" dirty="0" smtClean="0"/>
              <a:t>Python </a:t>
            </a:r>
            <a:r>
              <a:rPr lang="ru-RU" dirty="0" smtClean="0"/>
              <a:t>может быть Вам полезен?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Хороший помощник в обучении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На нем можно разработать графический интерфейсы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Можно писать игры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Эти навыки помогут Вам в будущей работе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 </a:t>
            </a:r>
            <a:r>
              <a:rPr lang="en-US" dirty="0" smtClean="0"/>
              <a:t>python </a:t>
            </a:r>
            <a:r>
              <a:rPr lang="ru-RU" dirty="0" smtClean="0"/>
              <a:t>гораздо легче осваивать более сложные языки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532707"/>
            <a:ext cx="5850395" cy="1771139"/>
          </a:xfrm>
        </p:spPr>
        <p:txBody>
          <a:bodyPr/>
          <a:lstStyle/>
          <a:p>
            <a:r>
              <a:rPr lang="ru-RU" dirty="0" smtClean="0"/>
              <a:t>Настройка среды разработки</a:t>
            </a:r>
            <a:endParaRPr lang="ru-RU" dirty="0"/>
          </a:p>
        </p:txBody>
      </p:sp>
      <p:pic>
        <p:nvPicPr>
          <p:cNvPr id="4" name="Google Shape;134;p30" descr="Python copy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01767" y="2149514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интерпретатора </a:t>
            </a:r>
            <a:r>
              <a:rPr lang="en-US" dirty="0"/>
              <a:t>Python.</a:t>
            </a:r>
          </a:p>
          <a:p>
            <a:r>
              <a:rPr lang="ru-RU" dirty="0"/>
              <a:t>Проверка версии интерпретатора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Что такое </a:t>
            </a:r>
            <a:r>
              <a:rPr lang="en-US" dirty="0" smtClean="0"/>
              <a:t>IDLE</a:t>
            </a:r>
            <a:endParaRPr lang="ru-RU" dirty="0"/>
          </a:p>
          <a:p>
            <a:r>
              <a:rPr lang="ru-RU" dirty="0"/>
              <a:t>Установка </a:t>
            </a:r>
            <a:r>
              <a:rPr lang="en-US" dirty="0"/>
              <a:t>PyCharm IDE.</a:t>
            </a:r>
          </a:p>
          <a:p>
            <a:r>
              <a:rPr lang="ru-RU" dirty="0"/>
              <a:t>Создание и запуск проектов в </a:t>
            </a:r>
            <a:r>
              <a:rPr lang="ru-RU" dirty="0" err="1"/>
              <a:t>PyCharm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Настройка шрифта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970</TotalTime>
  <Words>1009</Words>
  <Application>Microsoft Office PowerPoint</Application>
  <PresentationFormat>Широкоэкранный</PresentationFormat>
  <Paragraphs>260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0" baseType="lpstr">
      <vt:lpstr>Arial</vt:lpstr>
      <vt:lpstr>Trebuchet MS</vt:lpstr>
      <vt:lpstr>Wingdings</vt:lpstr>
      <vt:lpstr>Wingdings 3</vt:lpstr>
      <vt:lpstr>Аспект</vt:lpstr>
      <vt:lpstr>Знакомство с Python 3</vt:lpstr>
      <vt:lpstr>План</vt:lpstr>
      <vt:lpstr>Кем и для чего был создан</vt:lpstr>
      <vt:lpstr>Где используется</vt:lpstr>
      <vt:lpstr>Примеры компаний использующих Python</vt:lpstr>
      <vt:lpstr>Плюсы и минусы </vt:lpstr>
      <vt:lpstr>Чем Python может быть Вам полезен?</vt:lpstr>
      <vt:lpstr>Настройка среды разработки</vt:lpstr>
      <vt:lpstr>План </vt:lpstr>
      <vt:lpstr>Интерпретатор</vt:lpstr>
      <vt:lpstr>Установка интерпретатора Python</vt:lpstr>
      <vt:lpstr>Установка интерпретатора Python</vt:lpstr>
      <vt:lpstr>Установка интерпретатора Python</vt:lpstr>
      <vt:lpstr>Установка интерпретатора Python</vt:lpstr>
      <vt:lpstr>Проверка версии интерпретатора</vt:lpstr>
      <vt:lpstr>Что такое IDLE?</vt:lpstr>
      <vt:lpstr>Установка PyCharm IDE</vt:lpstr>
      <vt:lpstr>Установка PyCharm IDE</vt:lpstr>
      <vt:lpstr>Установка PyCharm IDE</vt:lpstr>
      <vt:lpstr>Установка PyCharm IDE</vt:lpstr>
      <vt:lpstr>Создание и запуск проекта в PyCharm</vt:lpstr>
      <vt:lpstr>Настойка шрифта в PyCharm</vt:lpstr>
      <vt:lpstr>  Комментарии. Операторы. Основные функции.</vt:lpstr>
      <vt:lpstr>План</vt:lpstr>
      <vt:lpstr>Комментарии</vt:lpstr>
      <vt:lpstr>Примеры использования комментариев в коде</vt:lpstr>
      <vt:lpstr>Операторы</vt:lpstr>
      <vt:lpstr>Функция print() – вывод данных</vt:lpstr>
      <vt:lpstr>print: аргумент sep=</vt:lpstr>
      <vt:lpstr>Функция input() </vt:lpstr>
      <vt:lpstr>Дополнительно</vt:lpstr>
      <vt:lpstr>Задание:</vt:lpstr>
      <vt:lpstr>PEP 8. Переменные. Типы данных. Преобразование.</vt:lpstr>
      <vt:lpstr>План </vt:lpstr>
      <vt:lpstr>Зачем нужны переменные?</vt:lpstr>
      <vt:lpstr>Как объявить переменную?</vt:lpstr>
      <vt:lpstr>Дополнительно</vt:lpstr>
      <vt:lpstr>Что такое PEP 8? </vt:lpstr>
      <vt:lpstr>Тип переменной</vt:lpstr>
      <vt:lpstr>Приведение типов: </vt:lpstr>
      <vt:lpstr>Основные типы данных:</vt:lpstr>
      <vt:lpstr>Дополнительные типы данных:</vt:lpstr>
      <vt:lpstr>Дополнительно</vt:lpstr>
      <vt:lpstr>Функция type() – показать тип</vt:lpstr>
      <vt:lpstr>Задание: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User</cp:lastModifiedBy>
  <cp:revision>387</cp:revision>
  <dcterms:created xsi:type="dcterms:W3CDTF">2020-07-29T06:37:30Z</dcterms:created>
  <dcterms:modified xsi:type="dcterms:W3CDTF">2020-09-14T06:45:53Z</dcterms:modified>
</cp:coreProperties>
</file>