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6" r:id="rId2"/>
    <p:sldId id="285" r:id="rId3"/>
    <p:sldId id="287" r:id="rId4"/>
    <p:sldId id="343" r:id="rId5"/>
    <p:sldId id="345" r:id="rId6"/>
    <p:sldId id="330" r:id="rId7"/>
    <p:sldId id="288" r:id="rId8"/>
    <p:sldId id="341" r:id="rId9"/>
    <p:sldId id="342" r:id="rId10"/>
    <p:sldId id="289" r:id="rId11"/>
    <p:sldId id="317" r:id="rId12"/>
    <p:sldId id="316" r:id="rId13"/>
    <p:sldId id="335" r:id="rId14"/>
    <p:sldId id="336" r:id="rId15"/>
    <p:sldId id="337" r:id="rId16"/>
    <p:sldId id="338" r:id="rId17"/>
    <p:sldId id="315" r:id="rId18"/>
    <p:sldId id="346" r:id="rId19"/>
    <p:sldId id="347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31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1727256"/>
            <a:ext cx="5906151" cy="3382042"/>
          </a:xfrm>
        </p:spPr>
        <p:txBody>
          <a:bodyPr/>
          <a:lstStyle/>
          <a:p>
            <a:r>
              <a:rPr lang="ru-RU" dirty="0"/>
              <a:t>Арифметические и логические </a:t>
            </a:r>
            <a:r>
              <a:rPr lang="ru-RU" dirty="0" smtClean="0"/>
              <a:t>операции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bool.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0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2993" cy="7173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Простые </a:t>
            </a:r>
            <a:r>
              <a:rPr lang="ru-RU" dirty="0"/>
              <a:t>л</a:t>
            </a:r>
            <a:r>
              <a:rPr lang="ru-RU" dirty="0" smtClean="0"/>
              <a:t>огические операторы</a:t>
            </a:r>
            <a:r>
              <a:rPr lang="en-US" dirty="0" smtClean="0"/>
              <a:t> (</a:t>
            </a:r>
            <a:r>
              <a:rPr lang="ru-RU" dirty="0" smtClean="0"/>
              <a:t>сравнения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665140"/>
            <a:ext cx="8596668" cy="264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Операторы:</a:t>
            </a:r>
          </a:p>
          <a:p>
            <a:r>
              <a:rPr lang="ru-RU" dirty="0" smtClean="0"/>
              <a:t>==		равно</a:t>
            </a:r>
          </a:p>
          <a:p>
            <a:r>
              <a:rPr lang="ru-RU" dirty="0" smtClean="0"/>
              <a:t>!=		не равно</a:t>
            </a:r>
          </a:p>
          <a:p>
            <a:r>
              <a:rPr lang="en-US" dirty="0" smtClean="0"/>
              <a:t>&gt;, &lt;	</a:t>
            </a:r>
            <a:r>
              <a:rPr lang="ru-RU" dirty="0" smtClean="0"/>
              <a:t>	больше, меньше</a:t>
            </a:r>
          </a:p>
          <a:p>
            <a:r>
              <a:rPr lang="en-US" dirty="0" smtClean="0"/>
              <a:t>&gt;=, &lt;=	</a:t>
            </a:r>
            <a:r>
              <a:rPr lang="ru-RU" dirty="0" smtClean="0"/>
              <a:t>больше или равно, меньше или равно</a:t>
            </a: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515525" cy="388077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</a:p>
          <a:p>
            <a:pPr marL="0" indent="0">
              <a:buNone/>
            </a:pPr>
            <a:r>
              <a:rPr lang="en-US" dirty="0" smtClean="0"/>
              <a:t>comparison = </a:t>
            </a:r>
            <a:r>
              <a:rPr lang="ru-RU" dirty="0" smtClean="0"/>
              <a:t>2 + 5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 comparison &gt; 3 )</a:t>
            </a:r>
          </a:p>
          <a:p>
            <a:pPr marL="0" indent="0">
              <a:buNone/>
            </a:pPr>
            <a:r>
              <a:rPr lang="en-US" dirty="0" smtClean="0"/>
              <a:t>print( comparison </a:t>
            </a:r>
            <a:r>
              <a:rPr lang="ru-RU" dirty="0" smtClean="0"/>
              <a:t>!</a:t>
            </a:r>
            <a:r>
              <a:rPr lang="en-US" dirty="0" smtClean="0"/>
              <a:t>= </a:t>
            </a:r>
            <a:r>
              <a:rPr lang="ru-RU" dirty="0" smtClean="0"/>
              <a:t>7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Результат: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логические </a:t>
            </a:r>
            <a:r>
              <a:rPr lang="ru-RU" dirty="0" smtClean="0"/>
              <a:t>операторы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92341"/>
          </a:xfrm>
        </p:spPr>
        <p:txBody>
          <a:bodyPr>
            <a:normAutofit/>
          </a:bodyPr>
          <a:lstStyle/>
          <a:p>
            <a:r>
              <a:rPr lang="en-US" dirty="0"/>
              <a:t>and	– </a:t>
            </a:r>
            <a:r>
              <a:rPr lang="ru-RU" dirty="0"/>
              <a:t>и		(если все ИСТИНА, 	тогда ИСТИНА	–	иначе ЛОЖЬ)</a:t>
            </a:r>
          </a:p>
          <a:p>
            <a:r>
              <a:rPr lang="en-US" dirty="0"/>
              <a:t>or	- </a:t>
            </a:r>
            <a:r>
              <a:rPr lang="ru-RU" dirty="0"/>
              <a:t>или	(если все ЛОЖЬ, 	тогда ЛОЖЬ		-	иначе ИСТИНА)</a:t>
            </a:r>
          </a:p>
          <a:p>
            <a:r>
              <a:rPr lang="en-US" dirty="0"/>
              <a:t>not	- </a:t>
            </a:r>
            <a:r>
              <a:rPr lang="ru-RU" dirty="0"/>
              <a:t>не		(ИСЛИНА если ЛОЖЬ		-	ЛОЖЬ если ИСТИНА)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/>
              <a:t>Синтаксис</a:t>
            </a:r>
            <a:r>
              <a:rPr lang="ru-RU" i="1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print( 5 </a:t>
            </a:r>
            <a:r>
              <a:rPr lang="en-US" dirty="0"/>
              <a:t>&gt; </a:t>
            </a:r>
            <a:r>
              <a:rPr lang="en-US" dirty="0" smtClean="0"/>
              <a:t>3 and 6 </a:t>
            </a:r>
            <a:r>
              <a:rPr lang="en-US" dirty="0"/>
              <a:t>!</a:t>
            </a:r>
            <a:r>
              <a:rPr lang="en-US" dirty="0" smtClean="0"/>
              <a:t>= </a:t>
            </a:r>
            <a:r>
              <a:rPr lang="ru-RU" dirty="0" smtClean="0"/>
              <a:t>7</a:t>
            </a:r>
            <a:r>
              <a:rPr lang="en-US" dirty="0" smtClean="0"/>
              <a:t> )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здесь можно написать так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‘not 6 == 7’ - not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							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отрицает следующее утверждение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Результат: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ренировка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58567"/>
              </p:ext>
            </p:extLst>
          </p:nvPr>
        </p:nvGraphicFramePr>
        <p:xfrm>
          <a:off x="677334" y="2180475"/>
          <a:ext cx="8122473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491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and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3980"/>
              </p:ext>
            </p:extLst>
          </p:nvPr>
        </p:nvGraphicFramePr>
        <p:xfrm>
          <a:off x="677334" y="2180475"/>
          <a:ext cx="8122473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491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and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3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3980"/>
              </p:ext>
            </p:extLst>
          </p:nvPr>
        </p:nvGraphicFramePr>
        <p:xfrm>
          <a:off x="677334" y="2180475"/>
          <a:ext cx="8122473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491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and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60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Тренировка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5045"/>
              </p:ext>
            </p:extLst>
          </p:nvPr>
        </p:nvGraphicFramePr>
        <p:xfrm>
          <a:off x="677334" y="2180475"/>
          <a:ext cx="8122473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491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2707491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and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True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1057370"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r>
                        <a:rPr lang="en-US" sz="4100" dirty="0" smtClean="0"/>
                        <a:t>False</a:t>
                      </a:r>
                      <a:endParaRPr lang="ru-RU" sz="4100" dirty="0"/>
                    </a:p>
                  </a:txBody>
                  <a:tcPr marL="207323" marR="207323" marT="103661" marB="103661"/>
                </a:tc>
                <a:tc>
                  <a:txBody>
                    <a:bodyPr/>
                    <a:lstStyle/>
                    <a:p>
                      <a:endParaRPr lang="ru-RU" sz="4100" dirty="0"/>
                    </a:p>
                  </a:txBody>
                  <a:tcPr marL="207323" marR="207323" marT="103661" marB="103661"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4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82752"/>
            <a:ext cx="8596668" cy="713678"/>
          </a:xfrm>
        </p:spPr>
        <p:txBody>
          <a:bodyPr/>
          <a:lstStyle/>
          <a:p>
            <a:r>
              <a:rPr lang="ru-RU" dirty="0" smtClean="0"/>
              <a:t>Есть таблица истинности для </a:t>
            </a:r>
            <a:r>
              <a:rPr lang="en-US" dirty="0" smtClean="0"/>
              <a:t>and </a:t>
            </a:r>
            <a:r>
              <a:rPr lang="ru-RU" dirty="0" smtClean="0"/>
              <a:t>составьте и заполните такие же таблицы для </a:t>
            </a:r>
            <a:r>
              <a:rPr lang="en-US" dirty="0" smtClean="0"/>
              <a:t>or,</a:t>
            </a:r>
            <a:r>
              <a:rPr lang="ru-RU" dirty="0" smtClean="0"/>
              <a:t> </a:t>
            </a:r>
            <a:r>
              <a:rPr lang="en-US" dirty="0" smtClean="0"/>
              <a:t>and not,</a:t>
            </a:r>
            <a:r>
              <a:rPr lang="ru-RU" dirty="0" smtClean="0"/>
              <a:t> </a:t>
            </a:r>
            <a:r>
              <a:rPr lang="en-US" dirty="0" smtClean="0"/>
              <a:t>or not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60808"/>
              </p:ext>
            </p:extLst>
          </p:nvPr>
        </p:nvGraphicFramePr>
        <p:xfrm>
          <a:off x="677335" y="2180475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69617"/>
              </p:ext>
            </p:extLst>
          </p:nvPr>
        </p:nvGraphicFramePr>
        <p:xfrm>
          <a:off x="5089501" y="2180475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68345"/>
              </p:ext>
            </p:extLst>
          </p:nvPr>
        </p:nvGraphicFramePr>
        <p:xfrm>
          <a:off x="677335" y="3916348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75093"/>
              </p:ext>
            </p:extLst>
          </p:nvPr>
        </p:nvGraphicFramePr>
        <p:xfrm>
          <a:off x="5089501" y="3916348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</a:t>
            </a:r>
            <a:r>
              <a:rPr lang="ru-RU" dirty="0"/>
              <a:t>а</a:t>
            </a:r>
            <a:r>
              <a:rPr lang="ru-RU" dirty="0" smtClean="0"/>
              <a:t>вим что </a:t>
            </a:r>
            <a:r>
              <a:rPr lang="en-US" dirty="0" smtClean="0"/>
              <a:t>True = 1, </a:t>
            </a:r>
            <a:r>
              <a:rPr lang="ru-RU" dirty="0" smtClean="0"/>
              <a:t>а </a:t>
            </a:r>
            <a:r>
              <a:rPr lang="en-US" dirty="0" smtClean="0"/>
              <a:t>False =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and – </a:t>
            </a:r>
            <a:r>
              <a:rPr lang="ru-RU" dirty="0"/>
              <a:t>логическое </a:t>
            </a:r>
            <a:r>
              <a:rPr lang="ru-RU" dirty="0" smtClean="0"/>
              <a:t>умножение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or – </a:t>
            </a:r>
            <a:r>
              <a:rPr lang="ru-RU" dirty="0" smtClean="0"/>
              <a:t>логическое сложение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61606"/>
              </p:ext>
            </p:extLst>
          </p:nvPr>
        </p:nvGraphicFramePr>
        <p:xfrm>
          <a:off x="4396508" y="4469679"/>
          <a:ext cx="1603047" cy="134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49">
                  <a:extLst>
                    <a:ext uri="{9D8B030D-6E8A-4147-A177-3AD203B41FA5}">
                      <a16:colId xmlns:a16="http://schemas.microsoft.com/office/drawing/2014/main" val="4052360346"/>
                    </a:ext>
                  </a:extLst>
                </a:gridCol>
                <a:gridCol w="534349">
                  <a:extLst>
                    <a:ext uri="{9D8B030D-6E8A-4147-A177-3AD203B41FA5}">
                      <a16:colId xmlns:a16="http://schemas.microsoft.com/office/drawing/2014/main" val="2994158977"/>
                    </a:ext>
                  </a:extLst>
                </a:gridCol>
                <a:gridCol w="534349">
                  <a:extLst>
                    <a:ext uri="{9D8B030D-6E8A-4147-A177-3AD203B41FA5}">
                      <a16:colId xmlns:a16="http://schemas.microsoft.com/office/drawing/2014/main" val="1207445880"/>
                    </a:ext>
                  </a:extLst>
                </a:gridCol>
              </a:tblGrid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3247344483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1156949548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378513824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61231"/>
              </p:ext>
            </p:extLst>
          </p:nvPr>
        </p:nvGraphicFramePr>
        <p:xfrm>
          <a:off x="4396508" y="2890261"/>
          <a:ext cx="1603047" cy="134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49">
                  <a:extLst>
                    <a:ext uri="{9D8B030D-6E8A-4147-A177-3AD203B41FA5}">
                      <a16:colId xmlns:a16="http://schemas.microsoft.com/office/drawing/2014/main" val="4052360346"/>
                    </a:ext>
                  </a:extLst>
                </a:gridCol>
                <a:gridCol w="534349">
                  <a:extLst>
                    <a:ext uri="{9D8B030D-6E8A-4147-A177-3AD203B41FA5}">
                      <a16:colId xmlns:a16="http://schemas.microsoft.com/office/drawing/2014/main" val="2994158977"/>
                    </a:ext>
                  </a:extLst>
                </a:gridCol>
                <a:gridCol w="534349">
                  <a:extLst>
                    <a:ext uri="{9D8B030D-6E8A-4147-A177-3AD203B41FA5}">
                      <a16:colId xmlns:a16="http://schemas.microsoft.com/office/drawing/2014/main" val="1207445880"/>
                    </a:ext>
                  </a:extLst>
                </a:gridCol>
              </a:tblGrid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3247344483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1156949548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59844" marR="59844" marT="29922" marB="29922"/>
                </a:tc>
                <a:extLst>
                  <a:ext uri="{0D108BD9-81ED-4DB2-BD59-A6C34878D82A}">
                    <a16:rowId xmlns:a16="http://schemas.microsoft.com/office/drawing/2014/main" val="378513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ru-RU" dirty="0" smtClean="0"/>
              <a:t>и </a:t>
            </a:r>
            <a:r>
              <a:rPr lang="en-US" dirty="0" smtClean="0"/>
              <a:t>or – </a:t>
            </a:r>
            <a:r>
              <a:rPr lang="ru-RU" dirty="0" smtClean="0"/>
              <a:t>ленивые операторы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5 ==</a:t>
            </a:r>
            <a:r>
              <a:rPr lang="ru-RU" dirty="0" smtClean="0"/>
              <a:t> </a:t>
            </a:r>
            <a:r>
              <a:rPr lang="en-US" dirty="0" smtClean="0"/>
              <a:t>7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 smtClean="0"/>
              <a:t> 3 / 0 &gt; 0	#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 &lt;</a:t>
            </a:r>
            <a:r>
              <a:rPr lang="ru-RU" dirty="0" smtClean="0"/>
              <a:t> </a:t>
            </a:r>
            <a:r>
              <a:rPr lang="en-US" dirty="0"/>
              <a:t>7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3 / 0 &gt; </a:t>
            </a:r>
            <a:r>
              <a:rPr lang="en-US" dirty="0" smtClean="0"/>
              <a:t>0		#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по типу </a:t>
            </a:r>
            <a:r>
              <a:rPr lang="en-US" dirty="0" smtClean="0"/>
              <a:t>ZeroDivizionError </a:t>
            </a:r>
            <a:r>
              <a:rPr lang="ru-RU" dirty="0" smtClean="0"/>
              <a:t>не появится, так как левый операнд удовлетворяет условию необходимому для принятия 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Арифметические операции.</a:t>
            </a:r>
          </a:p>
          <a:p>
            <a:r>
              <a:rPr lang="ru-RU" dirty="0"/>
              <a:t>Приоритет арифметических операций.</a:t>
            </a:r>
          </a:p>
          <a:p>
            <a:r>
              <a:rPr lang="ru-RU" dirty="0"/>
              <a:t>Логические операции.</a:t>
            </a:r>
          </a:p>
          <a:p>
            <a:r>
              <a:rPr lang="ru-RU" dirty="0"/>
              <a:t>Сложные логические выражения.</a:t>
            </a:r>
          </a:p>
          <a:p>
            <a:r>
              <a:rPr lang="ru-RU" dirty="0"/>
              <a:t>Приоритет логических операций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54057"/>
            <a:ext cx="5906151" cy="1728439"/>
          </a:xfrm>
        </p:spPr>
        <p:txBody>
          <a:bodyPr/>
          <a:lstStyle/>
          <a:p>
            <a:r>
              <a:rPr lang="ru-RU" dirty="0"/>
              <a:t>Условные операторы</a:t>
            </a:r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9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условные операторы.</a:t>
            </a:r>
          </a:p>
          <a:p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в </a:t>
            </a:r>
            <a:r>
              <a:rPr lang="en-US" dirty="0"/>
              <a:t>Python.</a:t>
            </a:r>
          </a:p>
          <a:p>
            <a:r>
              <a:rPr lang="ru-RU" dirty="0"/>
              <a:t>Зачем нужны блоки и отступы в коде.</a:t>
            </a:r>
          </a:p>
          <a:p>
            <a:r>
              <a:rPr lang="ru-RU" dirty="0"/>
              <a:t>Какие разновидности условных операторов есть в Python.</a:t>
            </a:r>
          </a:p>
          <a:p>
            <a:r>
              <a:rPr lang="ru-RU" dirty="0"/>
              <a:t>Как применять условные операторы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условные операторы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Условные</a:t>
            </a:r>
            <a:r>
              <a:rPr lang="ru-RU" dirty="0" smtClean="0"/>
              <a:t> операторы содержат в себе какое то </a:t>
            </a:r>
            <a:r>
              <a:rPr lang="ru-RU" b="1" dirty="0" smtClean="0"/>
              <a:t>условие</a:t>
            </a:r>
            <a:r>
              <a:rPr lang="ru-RU" dirty="0" smtClean="0"/>
              <a:t>, при выполнении которого происходить выполнение последующего кода.</a:t>
            </a:r>
            <a:endParaRPr lang="ru-RU" dirty="0"/>
          </a:p>
        </p:txBody>
      </p:sp>
      <p:sp>
        <p:nvSpPr>
          <p:cNvPr id="5" name="Блок-схема: решение 4"/>
          <p:cNvSpPr/>
          <p:nvPr/>
        </p:nvSpPr>
        <p:spPr>
          <a:xfrm>
            <a:off x="3665399" y="2886464"/>
            <a:ext cx="2222445" cy="8603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9008" y="3869473"/>
            <a:ext cx="1516565" cy="90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4130" y="3869473"/>
            <a:ext cx="1516565" cy="90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78" y="2945774"/>
            <a:ext cx="75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887844" y="2939357"/>
            <a:ext cx="83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ru-RU" dirty="0"/>
          </a:p>
        </p:txBody>
      </p:sp>
      <p:cxnSp>
        <p:nvCxnSpPr>
          <p:cNvPr id="7" name="Соединительная линия уступом 6"/>
          <p:cNvCxnSpPr>
            <a:stCxn id="5" idx="1"/>
            <a:endCxn id="6" idx="0"/>
          </p:cNvCxnSpPr>
          <p:nvPr/>
        </p:nvCxnSpPr>
        <p:spPr>
          <a:xfrm rot="10800000" flipV="1">
            <a:off x="2877291" y="3316637"/>
            <a:ext cx="788108" cy="55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5" idx="3"/>
            <a:endCxn id="8" idx="0"/>
          </p:cNvCxnSpPr>
          <p:nvPr/>
        </p:nvCxnSpPr>
        <p:spPr>
          <a:xfrm>
            <a:off x="5887844" y="3316638"/>
            <a:ext cx="834569" cy="55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smtClean="0"/>
              <a:t>if - </a:t>
            </a:r>
            <a:r>
              <a:rPr lang="ru-RU" dirty="0" smtClean="0"/>
              <a:t>если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ove = </a:t>
            </a:r>
            <a:r>
              <a:rPr lang="en-US" dirty="0"/>
              <a:t>‘</a:t>
            </a:r>
            <a:r>
              <a:rPr lang="ru-RU" dirty="0"/>
              <a:t>Налево пойдешь</a:t>
            </a:r>
            <a:r>
              <a:rPr lang="en-US" dirty="0"/>
              <a:t>’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move == ‘</a:t>
            </a:r>
            <a:r>
              <a:rPr lang="ru-RU" dirty="0" smtClean="0"/>
              <a:t>Налево пойдешь</a:t>
            </a:r>
            <a:r>
              <a:rPr lang="en-US" dirty="0" smtClean="0"/>
              <a:t>’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print(‘</a:t>
            </a:r>
            <a:r>
              <a:rPr lang="ru-RU" dirty="0" smtClean="0"/>
              <a:t>коня потеряешь</a:t>
            </a:r>
            <a:r>
              <a:rPr lang="en-US" dirty="0" smtClean="0"/>
              <a:t>’)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Результат: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коня </a:t>
            </a:r>
            <a:r>
              <a:rPr lang="ru-RU" dirty="0" smtClean="0"/>
              <a:t>потеряешь</a:t>
            </a:r>
          </a:p>
        </p:txBody>
      </p:sp>
    </p:spTree>
    <p:extLst>
      <p:ext uri="{BB962C8B-B14F-4D97-AF65-F5344CB8AC3E}">
        <p14:creationId xmlns:p14="http://schemas.microsoft.com/office/powerpoint/2010/main" val="3411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 и отступы в коде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 кода — логически сгруппированный набор команд.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нет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} – разделяющих </a:t>
            </a:r>
            <a:r>
              <a:rPr lang="ru-RU" dirty="0"/>
              <a:t>блоки кода.</a:t>
            </a:r>
          </a:p>
          <a:p>
            <a:r>
              <a:rPr lang="ru-RU" dirty="0"/>
              <a:t>Поэтому обязательно делать отступы для каждого блока кода.</a:t>
            </a:r>
          </a:p>
          <a:p>
            <a:r>
              <a:rPr lang="ru-RU" dirty="0"/>
              <a:t>Отступ — 4 пробела </a:t>
            </a:r>
            <a:r>
              <a:rPr lang="ru-RU" dirty="0" smtClean="0"/>
              <a:t>или tab.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1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Операторы </a:t>
            </a:r>
            <a:r>
              <a:rPr lang="en-US" dirty="0" smtClean="0"/>
              <a:t>elif</a:t>
            </a:r>
            <a:r>
              <a:rPr lang="ru-RU" dirty="0"/>
              <a:t>,</a:t>
            </a:r>
            <a:r>
              <a:rPr lang="en-US" dirty="0" smtClean="0"/>
              <a:t> 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Синтаксис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ru-RU" dirty="0"/>
              <a:t>условие</a:t>
            </a:r>
            <a:r>
              <a:rPr lang="ru-RU" dirty="0" smtClean="0"/>
              <a:t>: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первое условие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код1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elif </a:t>
            </a:r>
            <a:r>
              <a:rPr lang="ru-RU" dirty="0" smtClean="0"/>
              <a:t>условие: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альтернативное условие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код2</a:t>
            </a:r>
            <a:endParaRPr lang="en-US" dirty="0" smtClean="0"/>
          </a:p>
          <a:p>
            <a:pPr marL="0" indent="0">
              <a:buNone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lse</a:t>
            </a:r>
            <a:r>
              <a:rPr lang="en-US" dirty="0" smtClean="0"/>
              <a:t>:</a:t>
            </a:r>
            <a:r>
              <a:rPr lang="ru-RU" dirty="0"/>
              <a:t>	</a:t>
            </a:r>
            <a:r>
              <a:rPr lang="en-US" dirty="0" smtClean="0"/>
              <a:t>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все остальное – не указанные условия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код3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Вложенный </a:t>
            </a:r>
            <a:r>
              <a:rPr lang="en-US" dirty="0"/>
              <a:t>if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if-elif-</a:t>
            </a:r>
            <a:r>
              <a:rPr lang="ru-RU" dirty="0" err="1"/>
              <a:t>else</a:t>
            </a:r>
            <a:r>
              <a:rPr lang="ru-RU" dirty="0"/>
              <a:t> может быть другой </a:t>
            </a:r>
            <a:r>
              <a:rPr lang="ru-RU" dirty="0" err="1" smtClean="0"/>
              <a:t>if</a:t>
            </a:r>
            <a:r>
              <a:rPr lang="ru-RU" dirty="0" smtClean="0"/>
              <a:t>-</a:t>
            </a:r>
            <a:r>
              <a:rPr lang="en-US" dirty="0" smtClean="0"/>
              <a:t>elif-else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Таких вложений может быть сколько угодно много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ru-RU" dirty="0" smtClean="0"/>
              <a:t>условие: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if </a:t>
            </a:r>
            <a:r>
              <a:rPr lang="ru-RU" dirty="0" smtClean="0"/>
              <a:t>условие: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34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122448" cy="3880773"/>
          </a:xfrm>
        </p:spPr>
        <p:txBody>
          <a:bodyPr/>
          <a:lstStyle/>
          <a:p>
            <a:r>
              <a:rPr lang="ru-RU" dirty="0" smtClean="0"/>
              <a:t>Напишите скрипт для приведённого </a:t>
            </a:r>
            <a:r>
              <a:rPr lang="ru-RU" dirty="0" smtClean="0"/>
              <a:t>отрывка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Вывести на экран отрывок</a:t>
            </a:r>
          </a:p>
          <a:p>
            <a:pPr lvl="1"/>
            <a:r>
              <a:rPr lang="ru-RU" dirty="0" smtClean="0"/>
              <a:t>Предложить выбор</a:t>
            </a:r>
          </a:p>
          <a:p>
            <a:pPr lvl="1"/>
            <a:r>
              <a:rPr lang="ru-RU" dirty="0" smtClean="0"/>
              <a:t>Вывести результат выбора на экран</a:t>
            </a:r>
          </a:p>
          <a:p>
            <a:pPr marL="400050" lvl="1" indent="0">
              <a:buNone/>
            </a:pPr>
            <a:endParaRPr lang="ru-RU" dirty="0"/>
          </a:p>
          <a:p>
            <a:pPr marL="400050" lvl="1" indent="0">
              <a:buNone/>
            </a:pPr>
            <a:r>
              <a:rPr lang="en-US" dirty="0" smtClean="0"/>
              <a:t>Text = </a:t>
            </a:r>
            <a:r>
              <a:rPr lang="en-US" dirty="0" smtClean="0"/>
              <a:t>‘‘‘</a:t>
            </a:r>
            <a:r>
              <a:rPr lang="en-US" dirty="0"/>
              <a:t>	</a:t>
            </a:r>
            <a:r>
              <a:rPr lang="ru-RU" i="1" dirty="0" smtClean="0"/>
              <a:t>На развилине лежит </a:t>
            </a:r>
            <a:r>
              <a:rPr lang="ru-RU" i="1" dirty="0"/>
              <a:t>Вещий камень, а на нём </a:t>
            </a:r>
            <a:r>
              <a:rPr lang="ru-RU" i="1" dirty="0" smtClean="0"/>
              <a:t>надпись: 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 smtClean="0"/>
              <a:t>		</a:t>
            </a:r>
            <a:r>
              <a:rPr lang="en-US" i="1" dirty="0" smtClean="0"/>
              <a:t>	- </a:t>
            </a:r>
            <a:r>
              <a:rPr lang="ru-RU" i="1" dirty="0" smtClean="0"/>
              <a:t>Направо пойдёшь – </a:t>
            </a:r>
            <a:r>
              <a:rPr lang="ru-RU" i="1" dirty="0" smtClean="0"/>
              <a:t>коня </a:t>
            </a:r>
            <a:r>
              <a:rPr lang="ru-RU" i="1" dirty="0" smtClean="0"/>
              <a:t>потеряешь; 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 smtClean="0"/>
              <a:t>		</a:t>
            </a:r>
            <a:r>
              <a:rPr lang="en-US" i="1" dirty="0" smtClean="0"/>
              <a:t>	- </a:t>
            </a:r>
            <a:r>
              <a:rPr lang="ru-RU" i="1" dirty="0" smtClean="0"/>
              <a:t>Налево </a:t>
            </a:r>
            <a:r>
              <a:rPr lang="ru-RU" i="1" dirty="0"/>
              <a:t>пойдёшь – себя </a:t>
            </a:r>
            <a:r>
              <a:rPr lang="ru-RU" i="1" dirty="0" smtClean="0"/>
              <a:t>потеряешь; </a:t>
            </a:r>
            <a:endParaRPr lang="en-US" i="1" dirty="0" smtClean="0"/>
          </a:p>
          <a:p>
            <a:pPr marL="400050" lvl="1" indent="0">
              <a:buNone/>
            </a:pPr>
            <a:r>
              <a:rPr lang="ru-RU" i="1" dirty="0" smtClean="0"/>
              <a:t>		</a:t>
            </a:r>
            <a:r>
              <a:rPr lang="en-US" i="1" dirty="0" smtClean="0"/>
              <a:t>	- </a:t>
            </a:r>
            <a:r>
              <a:rPr lang="ru-RU" i="1" dirty="0" smtClean="0"/>
              <a:t>Прямо </a:t>
            </a:r>
            <a:r>
              <a:rPr lang="ru-RU" i="1" dirty="0"/>
              <a:t>пойдёшь – и себя и коня </a:t>
            </a:r>
            <a:r>
              <a:rPr lang="ru-RU" i="1" dirty="0" smtClean="0"/>
              <a:t>потеряешь.</a:t>
            </a:r>
            <a:r>
              <a:rPr lang="en-US" i="1" dirty="0"/>
              <a:t> </a:t>
            </a:r>
            <a:r>
              <a:rPr lang="en-US" i="1" dirty="0" smtClean="0"/>
              <a:t>’’’</a:t>
            </a:r>
          </a:p>
        </p:txBody>
      </p:sp>
    </p:spTree>
    <p:extLst>
      <p:ext uri="{BB962C8B-B14F-4D97-AF65-F5344CB8AC3E}">
        <p14:creationId xmlns:p14="http://schemas.microsoft.com/office/powerpoint/2010/main" val="2292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Стандартные математические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2319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Операторы:</a:t>
            </a:r>
          </a:p>
          <a:p>
            <a:r>
              <a:rPr lang="ru-RU" dirty="0" smtClean="0"/>
              <a:t>+</a:t>
            </a:r>
            <a:r>
              <a:rPr lang="ru-RU" dirty="0"/>
              <a:t>	</a:t>
            </a:r>
            <a:r>
              <a:rPr lang="ru-RU" dirty="0" smtClean="0"/>
              <a:t>сложение	</a:t>
            </a:r>
            <a:r>
              <a:rPr lang="en-US" dirty="0" smtClean="0"/>
              <a:t>	</a:t>
            </a:r>
            <a:r>
              <a:rPr lang="en-US" i="1" dirty="0" smtClean="0"/>
              <a:t># 4 + 2 = 6</a:t>
            </a:r>
            <a:endParaRPr lang="ru-RU" i="1" dirty="0" smtClean="0"/>
          </a:p>
          <a:p>
            <a:r>
              <a:rPr lang="ru-RU" dirty="0" smtClean="0"/>
              <a:t>-		вычитание</a:t>
            </a:r>
            <a:r>
              <a:rPr lang="en-US" dirty="0" smtClean="0"/>
              <a:t>		</a:t>
            </a:r>
            <a:r>
              <a:rPr lang="en-US" i="1" dirty="0" smtClean="0"/>
              <a:t># 4 – 2 = 2</a:t>
            </a:r>
            <a:endParaRPr lang="ru-RU" i="1" dirty="0" smtClean="0"/>
          </a:p>
          <a:p>
            <a:r>
              <a:rPr lang="ru-RU" dirty="0" smtClean="0"/>
              <a:t>*		умножение</a:t>
            </a:r>
            <a:r>
              <a:rPr lang="en-US" dirty="0" smtClean="0"/>
              <a:t>		#</a:t>
            </a:r>
            <a:r>
              <a:rPr lang="en-US" i="1" dirty="0" smtClean="0"/>
              <a:t> 4 * 2 = 8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ru-RU" dirty="0"/>
              <a:t>	</a:t>
            </a:r>
            <a:r>
              <a:rPr lang="ru-RU" dirty="0" smtClean="0"/>
              <a:t>деление</a:t>
            </a:r>
            <a:r>
              <a:rPr lang="en-US" dirty="0" smtClean="0"/>
              <a:t>			</a:t>
            </a:r>
            <a:r>
              <a:rPr lang="en-US" i="1" dirty="0" smtClean="0"/>
              <a:t># 4 / 2 = 2.0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3646449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Дополнительные математические операции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4363844"/>
            <a:ext cx="8596668" cy="210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Операторы:</a:t>
            </a:r>
          </a:p>
          <a:p>
            <a:r>
              <a:rPr lang="ru-RU" dirty="0" smtClean="0"/>
              <a:t>**	возведение в степень</a:t>
            </a:r>
            <a:r>
              <a:rPr lang="en-US" dirty="0" smtClean="0"/>
              <a:t>	# </a:t>
            </a:r>
            <a:r>
              <a:rPr lang="en-US" i="1" dirty="0" smtClean="0"/>
              <a:t>4 ** 2 = 16</a:t>
            </a:r>
          </a:p>
          <a:p>
            <a:r>
              <a:rPr lang="en-US" dirty="0"/>
              <a:t>//</a:t>
            </a:r>
            <a:r>
              <a:rPr lang="ru-RU" dirty="0"/>
              <a:t>	деление без остатка</a:t>
            </a:r>
            <a:r>
              <a:rPr lang="en-US" dirty="0"/>
              <a:t>		# </a:t>
            </a:r>
            <a:r>
              <a:rPr lang="en-US" i="1" dirty="0"/>
              <a:t>5 // 2 = </a:t>
            </a:r>
            <a:r>
              <a:rPr lang="en-US" i="1" dirty="0" smtClean="0"/>
              <a:t>2</a:t>
            </a:r>
          </a:p>
          <a:p>
            <a:r>
              <a:rPr lang="en-US" dirty="0" smtClean="0"/>
              <a:t>%</a:t>
            </a:r>
            <a:r>
              <a:rPr lang="ru-RU" dirty="0" smtClean="0"/>
              <a:t>	остаток от деления</a:t>
            </a:r>
            <a:r>
              <a:rPr lang="en-US" dirty="0" smtClean="0"/>
              <a:t>		# </a:t>
            </a:r>
            <a:r>
              <a:rPr lang="en-US" i="1" dirty="0" smtClean="0"/>
              <a:t>5 % 2 = 1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3120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11 // 3 = ?,</a:t>
            </a:r>
            <a:r>
              <a:rPr lang="en-US" dirty="0" smtClean="0"/>
              <a:t>	11 % 3 = ?</a:t>
            </a:r>
          </a:p>
          <a:p>
            <a:r>
              <a:rPr lang="en-US" dirty="0" smtClean="0"/>
              <a:t>27 // 7 = ?, 	27 % 7 </a:t>
            </a:r>
            <a:r>
              <a:rPr lang="ru-RU" dirty="0" smtClean="0"/>
              <a:t>= ?</a:t>
            </a:r>
          </a:p>
          <a:p>
            <a:r>
              <a:rPr lang="ru-RU" dirty="0" smtClean="0"/>
              <a:t>6 // 2 = ?,	6 % 2 =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0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11 // 3 = 3,</a:t>
            </a:r>
            <a:r>
              <a:rPr lang="en-US" dirty="0" smtClean="0"/>
              <a:t>	11 % 3 = </a:t>
            </a:r>
            <a:r>
              <a:rPr lang="ru-RU" dirty="0" smtClean="0"/>
              <a:t>2</a:t>
            </a:r>
            <a:endParaRPr lang="en-US" dirty="0" smtClean="0"/>
          </a:p>
          <a:p>
            <a:r>
              <a:rPr lang="en-US" dirty="0" smtClean="0"/>
              <a:t>27 // 7 = </a:t>
            </a:r>
            <a:r>
              <a:rPr lang="ru-RU" dirty="0" smtClean="0"/>
              <a:t>3</a:t>
            </a:r>
            <a:r>
              <a:rPr lang="en-US" dirty="0" smtClean="0"/>
              <a:t>, 	27 % 7 </a:t>
            </a:r>
            <a:r>
              <a:rPr lang="ru-RU" dirty="0" smtClean="0"/>
              <a:t>= 6</a:t>
            </a:r>
          </a:p>
          <a:p>
            <a:r>
              <a:rPr lang="ru-RU" dirty="0" smtClean="0"/>
              <a:t>6 // 2 = 3,	6 % 2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0945"/>
            <a:ext cx="8596668" cy="44804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еременную можно перезаписать саму в себя после проведения математической операции: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number = 5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number = number * 2		# = 10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number *= 2 			# </a:t>
            </a:r>
            <a:r>
              <a:rPr lang="ru-RU" dirty="0" smtClean="0"/>
              <a:t>тоже самое но боле коротко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деления числа любого типа результат будет иметь формат </a:t>
            </a:r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= 2		#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= 1</a:t>
            </a:r>
            <a:r>
              <a:rPr lang="en-US" dirty="0"/>
              <a:t>	</a:t>
            </a:r>
            <a:r>
              <a:rPr lang="en-US" dirty="0" smtClean="0"/>
              <a:t>	#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/ one		# = 2.0 (integer / integer = float)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Некоторые математические операторы могут работать с типом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ru-RU" dirty="0" smtClean="0"/>
              <a:t>конка</a:t>
            </a:r>
            <a:r>
              <a:rPr lang="en-US" dirty="0" smtClean="0"/>
              <a:t>’</a:t>
            </a:r>
            <a:r>
              <a:rPr lang="ru-RU" dirty="0" smtClean="0"/>
              <a:t> + </a:t>
            </a:r>
            <a:r>
              <a:rPr lang="en-US" dirty="0" smtClean="0"/>
              <a:t>‘</a:t>
            </a:r>
            <a:r>
              <a:rPr lang="ru-RU" dirty="0" smtClean="0"/>
              <a:t>тенация</a:t>
            </a:r>
            <a:r>
              <a:rPr lang="en-US" dirty="0" smtClean="0"/>
              <a:t>’</a:t>
            </a: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ru-RU" dirty="0" smtClean="0"/>
              <a:t>конкатенация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‘a’ * 4 			# aaaa</a:t>
            </a:r>
          </a:p>
        </p:txBody>
      </p:sp>
    </p:spTree>
    <p:extLst>
      <p:ext uri="{BB962C8B-B14F-4D97-AF65-F5344CB8AC3E}">
        <p14:creationId xmlns:p14="http://schemas.microsoft.com/office/powerpoint/2010/main" val="37184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математических операции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работает как в математике (умножение </a:t>
            </a:r>
            <a:r>
              <a:rPr lang="ru-RU" dirty="0" smtClean="0"/>
              <a:t>раньше сложения)</a:t>
            </a:r>
            <a:endParaRPr lang="ru-RU" dirty="0"/>
          </a:p>
          <a:p>
            <a:r>
              <a:rPr lang="ru-RU" dirty="0"/>
              <a:t>круглые скобки () помогают управлять </a:t>
            </a:r>
            <a:r>
              <a:rPr lang="ru-RU" dirty="0" smtClean="0"/>
              <a:t>приоритетами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bool()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проверяющий значение на </a:t>
            </a:r>
            <a:r>
              <a:rPr lang="ru-RU" dirty="0"/>
              <a:t>– </a:t>
            </a:r>
            <a:r>
              <a:rPr lang="en-US" dirty="0"/>
              <a:t>True / False</a:t>
            </a:r>
            <a:endParaRPr lang="ru-RU" dirty="0" smtClean="0"/>
          </a:p>
          <a:p>
            <a:r>
              <a:rPr lang="en-US" dirty="0" smtClean="0"/>
              <a:t>True </a:t>
            </a:r>
            <a:r>
              <a:rPr lang="en-US" dirty="0"/>
              <a:t>/ </a:t>
            </a:r>
            <a:r>
              <a:rPr lang="en-US" dirty="0" smtClean="0"/>
              <a:t>False</a:t>
            </a:r>
            <a:r>
              <a:rPr lang="ru-RU" dirty="0" smtClean="0"/>
              <a:t> – данные типа </a:t>
            </a:r>
            <a:r>
              <a:rPr lang="en-US" dirty="0" smtClean="0"/>
              <a:t>boolean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 marL="0" indent="0">
              <a:buNone/>
            </a:pPr>
            <a:r>
              <a:rPr lang="en-US" dirty="0" smtClean="0"/>
              <a:t>bool(‘</a:t>
            </a:r>
            <a:r>
              <a:rPr lang="ru-RU" dirty="0" smtClean="0"/>
              <a:t>аргумент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результат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4073"/>
            <a:ext cx="8596668" cy="470130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Положительные, отрицательные </a:t>
            </a:r>
            <a:r>
              <a:rPr lang="ru-RU" dirty="0"/>
              <a:t>числа или строковые типы выводятся как </a:t>
            </a: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 smtClean="0"/>
              <a:t>bool(</a:t>
            </a:r>
            <a:r>
              <a:rPr lang="ru-RU" dirty="0" smtClean="0"/>
              <a:t>2.72</a:t>
            </a:r>
            <a:r>
              <a:rPr lang="en-US" dirty="0" smtClean="0"/>
              <a:t>)</a:t>
            </a:r>
            <a:r>
              <a:rPr lang="ru-RU" dirty="0" smtClean="0"/>
              <a:t>		</a:t>
            </a:r>
            <a:r>
              <a:rPr lang="en-US" dirty="0"/>
              <a:t># </a:t>
            </a:r>
            <a:r>
              <a:rPr lang="en-US" dirty="0" smtClean="0"/>
              <a:t>True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bool</a:t>
            </a:r>
            <a:r>
              <a:rPr lang="en-US" dirty="0"/>
              <a:t>(-34)</a:t>
            </a:r>
            <a:r>
              <a:rPr lang="ru-RU" dirty="0"/>
              <a:t>		</a:t>
            </a:r>
            <a:r>
              <a:rPr lang="en-US" dirty="0" smtClean="0"/>
              <a:t>	# </a:t>
            </a: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Bool(‘</a:t>
            </a:r>
            <a:r>
              <a:rPr lang="ru-RU" dirty="0"/>
              <a:t>строка</a:t>
            </a:r>
            <a:r>
              <a:rPr lang="en-US" dirty="0" smtClean="0"/>
              <a:t>’)	# </a:t>
            </a:r>
            <a:r>
              <a:rPr lang="en-US" dirty="0"/>
              <a:t>True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0</a:t>
            </a:r>
            <a:r>
              <a:rPr lang="ru-RU" dirty="0"/>
              <a:t>,</a:t>
            </a:r>
            <a:r>
              <a:rPr lang="en-US" dirty="0" smtClean="0"/>
              <a:t> None</a:t>
            </a:r>
            <a:r>
              <a:rPr lang="ru-RU" dirty="0"/>
              <a:t> </a:t>
            </a:r>
            <a:r>
              <a:rPr lang="ru-RU" dirty="0" smtClean="0"/>
              <a:t>выводятся как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bool(0)			# False</a:t>
            </a:r>
          </a:p>
          <a:p>
            <a:pPr marL="0" indent="0">
              <a:buNone/>
            </a:pPr>
            <a:r>
              <a:rPr lang="en-US" dirty="0" smtClean="0"/>
              <a:t>bool(None)	</a:t>
            </a:r>
            <a:r>
              <a:rPr lang="ru-RU" dirty="0" smtClean="0"/>
              <a:t>	</a:t>
            </a:r>
            <a:r>
              <a:rPr lang="en-US" dirty="0" smtClean="0"/>
              <a:t># False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Если в метод </a:t>
            </a:r>
            <a:r>
              <a:rPr lang="en-US" dirty="0" smtClean="0"/>
              <a:t>bool() </a:t>
            </a:r>
            <a:r>
              <a:rPr lang="ru-RU" dirty="0" smtClean="0"/>
              <a:t>не вводить никакого аргумента</a:t>
            </a:r>
            <a:r>
              <a:rPr lang="en-US" dirty="0" smtClean="0"/>
              <a:t> </a:t>
            </a:r>
            <a:r>
              <a:rPr lang="ru-RU" dirty="0" smtClean="0"/>
              <a:t>или ввести пустую строку, так же выйдет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/>
              <a:t>bool</a:t>
            </a:r>
            <a:r>
              <a:rPr lang="en-US" dirty="0" smtClean="0"/>
              <a:t>()			# False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bool</a:t>
            </a:r>
            <a:r>
              <a:rPr lang="en-US" dirty="0" smtClean="0"/>
              <a:t>(‘’)</a:t>
            </a:r>
            <a:r>
              <a:rPr lang="en-US" dirty="0"/>
              <a:t>	</a:t>
            </a:r>
            <a:r>
              <a:rPr lang="en-US" dirty="0" smtClean="0"/>
              <a:t>		#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49175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</TotalTime>
  <Words>482</Words>
  <Application>Microsoft Office PowerPoint</Application>
  <PresentationFormat>Широкоэкранный</PresentationFormat>
  <Paragraphs>237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Аспект</vt:lpstr>
      <vt:lpstr>Арифметические и логические операции. bool. </vt:lpstr>
      <vt:lpstr>План </vt:lpstr>
      <vt:lpstr>Стандартные математические операции</vt:lpstr>
      <vt:lpstr>Задание</vt:lpstr>
      <vt:lpstr>Задание</vt:lpstr>
      <vt:lpstr>Свойства</vt:lpstr>
      <vt:lpstr>Приоритет математических операции </vt:lpstr>
      <vt:lpstr>bool() </vt:lpstr>
      <vt:lpstr>Свойства</vt:lpstr>
      <vt:lpstr>Простые логические операторы (сравнения)</vt:lpstr>
      <vt:lpstr>Примеры:</vt:lpstr>
      <vt:lpstr>Сложные логические операторы </vt:lpstr>
      <vt:lpstr>Тренировка</vt:lpstr>
      <vt:lpstr>Тренировка</vt:lpstr>
      <vt:lpstr>Тренировка</vt:lpstr>
      <vt:lpstr>Тренировка</vt:lpstr>
      <vt:lpstr>Задание:</vt:lpstr>
      <vt:lpstr>Свойства</vt:lpstr>
      <vt:lpstr>Свойства</vt:lpstr>
      <vt:lpstr>Условные операторы</vt:lpstr>
      <vt:lpstr>План </vt:lpstr>
      <vt:lpstr>Зачем нужны условные операторы </vt:lpstr>
      <vt:lpstr>Оператор if - если </vt:lpstr>
      <vt:lpstr>Блоки и отступы в коде </vt:lpstr>
      <vt:lpstr>Операторы elif, else</vt:lpstr>
      <vt:lpstr>Вложенный if </vt:lpstr>
      <vt:lpstr>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449</cp:revision>
  <dcterms:created xsi:type="dcterms:W3CDTF">2020-07-29T06:37:30Z</dcterms:created>
  <dcterms:modified xsi:type="dcterms:W3CDTF">2020-09-28T06:40:59Z</dcterms:modified>
</cp:coreProperties>
</file>