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98" r:id="rId2"/>
    <p:sldId id="303" r:id="rId3"/>
    <p:sldId id="299" r:id="rId4"/>
    <p:sldId id="304" r:id="rId5"/>
    <p:sldId id="319" r:id="rId6"/>
    <p:sldId id="300" r:id="rId7"/>
    <p:sldId id="306" r:id="rId8"/>
    <p:sldId id="305" r:id="rId9"/>
    <p:sldId id="301" r:id="rId10"/>
    <p:sldId id="308" r:id="rId11"/>
    <p:sldId id="307" r:id="rId12"/>
    <p:sldId id="309" r:id="rId13"/>
    <p:sldId id="302" r:id="rId14"/>
    <p:sldId id="310" r:id="rId15"/>
    <p:sldId id="312" r:id="rId16"/>
    <p:sldId id="314" r:id="rId17"/>
    <p:sldId id="313" r:id="rId18"/>
    <p:sldId id="311" r:id="rId19"/>
    <p:sldId id="316" r:id="rId20"/>
    <p:sldId id="315" r:id="rId21"/>
    <p:sldId id="318" r:id="rId22"/>
    <p:sldId id="317" r:id="rId23"/>
    <p:sldId id="321" r:id="rId24"/>
    <p:sldId id="320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16.10.2020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868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16.10.2020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957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16.10.2020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3784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16.10.2020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628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16.10.2020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6467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16.10.2020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0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16.10.2020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4326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16.10.2020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952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16.10.2020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480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16.10.2020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235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16.10.2020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546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16.10.2020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494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16.10.2020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967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16.10.2020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16.10.2020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550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16.10.2020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568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56C0-5008-4DB4-8698-E16469066013}" type="datetimeFigureOut">
              <a:rPr lang="ru-RU" smtClean="0"/>
              <a:pPr/>
              <a:t>16.10.2020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3392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39293" y="2072518"/>
            <a:ext cx="6160489" cy="2691517"/>
          </a:xfrm>
        </p:spPr>
        <p:txBody>
          <a:bodyPr/>
          <a:lstStyle/>
          <a:p>
            <a:r>
              <a:rPr lang="ru-RU" dirty="0" smtClean="0"/>
              <a:t>Программа – регистрационный лист</a:t>
            </a:r>
            <a:endParaRPr lang="en-US" dirty="0"/>
          </a:p>
        </p:txBody>
      </p:sp>
      <p:pic>
        <p:nvPicPr>
          <p:cNvPr id="4" name="Google Shape;134;p30" descr="Python copy.png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101767" y="2149514"/>
            <a:ext cx="2537526" cy="2537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41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Проектирование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удобства разработки, читаемости и тестирования будем разбивать программу на функции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397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Front </a:t>
            </a:r>
            <a:r>
              <a:rPr lang="en-US" sz="3200" dirty="0" smtClean="0"/>
              <a:t>end</a:t>
            </a:r>
            <a:r>
              <a:rPr lang="ru-RU" sz="3200" dirty="0" smtClean="0"/>
              <a:t> </a:t>
            </a:r>
            <a:r>
              <a:rPr lang="ru-RU" sz="3200" dirty="0" smtClean="0"/>
              <a:t>/</a:t>
            </a:r>
            <a:r>
              <a:rPr lang="en-US" sz="3200" dirty="0" smtClean="0"/>
              <a:t> </a:t>
            </a:r>
            <a:r>
              <a:rPr lang="ru-RU" sz="3200" dirty="0" smtClean="0"/>
              <a:t>функции </a:t>
            </a:r>
            <a:r>
              <a:rPr lang="ru-RU" sz="3200" dirty="0"/>
              <a:t>развертывания</a:t>
            </a:r>
            <a:r>
              <a:rPr lang="ru-RU" sz="3200" dirty="0" smtClean="0"/>
              <a:t> </a:t>
            </a:r>
            <a:r>
              <a:rPr lang="en-US" sz="3200" dirty="0" smtClean="0"/>
              <a:t>/ 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текстовые виджеты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930401"/>
            <a:ext cx="9224048" cy="4636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def</a:t>
            </a:r>
            <a:r>
              <a:rPr lang="en-US" dirty="0"/>
              <a:t> </a:t>
            </a:r>
            <a:r>
              <a:rPr lang="en-US" dirty="0" smtClean="0"/>
              <a:t>text_open():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text_frame.pack(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side</a:t>
            </a:r>
            <a:r>
              <a:rPr lang="en-US" dirty="0" smtClean="0"/>
              <a:t>=TOP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anchor</a:t>
            </a:r>
            <a:r>
              <a:rPr lang="en-US" dirty="0"/>
              <a:t>=W,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pady</a:t>
            </a:r>
            <a:r>
              <a:rPr lang="en-US" dirty="0"/>
              <a:t>=10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side –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сторона размещения виджета в окне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(TOP, BOTTOM, LEFT, RIGHT)</a:t>
            </a:r>
            <a:endParaRPr lang="ru-RU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anchor –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сторона привязывания содержимого в виджете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(N, S, W, E)</a:t>
            </a:r>
            <a:endParaRPr lang="ru-RU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pady, padx –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отступ, по оси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x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или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y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, в пикселях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ru-RU" dirty="0" smtClean="0"/>
              <a:t>	</a:t>
            </a:r>
            <a:r>
              <a:rPr lang="en-US" dirty="0" smtClean="0"/>
              <a:t>lbl_name.grid(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row</a:t>
            </a:r>
            <a:r>
              <a:rPr lang="en-US" dirty="0" smtClean="0"/>
              <a:t>=0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column</a:t>
            </a:r>
            <a:r>
              <a:rPr lang="en-US" dirty="0"/>
              <a:t>=0,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sticky</a:t>
            </a:r>
            <a:r>
              <a:rPr lang="en-US" dirty="0"/>
              <a:t>=E</a:t>
            </a:r>
            <a:r>
              <a:rPr lang="en-US" dirty="0" smtClean="0"/>
              <a:t>)</a:t>
            </a:r>
            <a:r>
              <a:rPr lang="ru-RU" dirty="0"/>
              <a:t>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sticky –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анало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г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anchor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для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grid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ru-RU" dirty="0" smtClean="0"/>
              <a:t>	</a:t>
            </a:r>
            <a:r>
              <a:rPr lang="en-US" dirty="0" smtClean="0"/>
              <a:t>ent_name.grid(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row</a:t>
            </a:r>
            <a:r>
              <a:rPr lang="en-US" dirty="0" smtClean="0"/>
              <a:t>=0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column</a:t>
            </a:r>
            <a:r>
              <a:rPr lang="en-US" dirty="0"/>
              <a:t>=1,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sticky</a:t>
            </a:r>
            <a:r>
              <a:rPr lang="en-US" dirty="0"/>
              <a:t>=W,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padx</a:t>
            </a:r>
            <a:r>
              <a:rPr lang="en-US" dirty="0"/>
              <a:t>=10)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ru-RU" dirty="0" smtClean="0"/>
              <a:t>	</a:t>
            </a:r>
            <a:r>
              <a:rPr lang="en-US" dirty="0" smtClean="0"/>
              <a:t>lbl_bdate.grid(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row</a:t>
            </a:r>
            <a:r>
              <a:rPr lang="en-US" dirty="0" smtClean="0"/>
              <a:t>=1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column</a:t>
            </a:r>
            <a:r>
              <a:rPr lang="en-US" dirty="0"/>
              <a:t>=0,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sticky</a:t>
            </a:r>
            <a:r>
              <a:rPr lang="en-US" dirty="0"/>
              <a:t>=E)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ru-RU" dirty="0" smtClean="0"/>
              <a:t>	</a:t>
            </a:r>
            <a:r>
              <a:rPr lang="en-US" dirty="0" smtClean="0"/>
              <a:t>ent_bdate.grid(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row</a:t>
            </a:r>
            <a:r>
              <a:rPr lang="en-US" dirty="0" smtClean="0"/>
              <a:t>=1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column</a:t>
            </a:r>
            <a:r>
              <a:rPr lang="en-US" dirty="0"/>
              <a:t>=1,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sticky</a:t>
            </a:r>
            <a:r>
              <a:rPr lang="en-US" dirty="0"/>
              <a:t>=W,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padx</a:t>
            </a:r>
            <a:r>
              <a:rPr lang="en-US" dirty="0"/>
              <a:t>=10)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790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436"/>
          </a:xfrm>
        </p:spPr>
        <p:txBody>
          <a:bodyPr/>
          <a:lstStyle/>
          <a:p>
            <a:r>
              <a:rPr lang="en-US" dirty="0" smtClean="0"/>
              <a:t>Radiobutton</a:t>
            </a:r>
            <a:r>
              <a:rPr lang="ru-RU" dirty="0" smtClean="0"/>
              <a:t>(), </a:t>
            </a:r>
            <a:r>
              <a:rPr lang="en-US" dirty="0" smtClean="0"/>
              <a:t>In</a:t>
            </a:r>
            <a:r>
              <a:rPr lang="en-US" dirty="0"/>
              <a:t>t</a:t>
            </a:r>
            <a:r>
              <a:rPr lang="en-US" dirty="0" smtClean="0"/>
              <a:t>Var(), set()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50109"/>
            <a:ext cx="8596668" cy="5153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Radiobutton() – </a:t>
            </a:r>
            <a:r>
              <a:rPr lang="ru-RU" dirty="0" smtClean="0"/>
              <a:t>класс для создавать радиокнопок, позволяющие пользователю выбрать только одного значение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IntVar() – </a:t>
            </a:r>
            <a:r>
              <a:rPr lang="ru-RU" dirty="0" smtClean="0"/>
              <a:t>класс координирующий значения радиокнопок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et() – </a:t>
            </a:r>
            <a:r>
              <a:rPr lang="ru-RU" dirty="0" smtClean="0"/>
              <a:t>функция передающая значение по умолчанию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синтаксис</a:t>
            </a:r>
          </a:p>
          <a:p>
            <a:pPr marL="0" indent="0">
              <a:buNone/>
            </a:pPr>
            <a:r>
              <a:rPr lang="en-US" dirty="0"/>
              <a:t>var = IntVar()</a:t>
            </a:r>
          </a:p>
          <a:p>
            <a:pPr marL="0" indent="0">
              <a:buNone/>
            </a:pPr>
            <a:r>
              <a:rPr lang="en-US" dirty="0"/>
              <a:t>var.set(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0</a:t>
            </a:r>
            <a:r>
              <a:rPr lang="en-US" dirty="0"/>
              <a:t>)</a:t>
            </a:r>
            <a:r>
              <a:rPr lang="ru-RU" dirty="0"/>
              <a:t>	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по умолчанию передаем значение 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rb1 </a:t>
            </a:r>
            <a:r>
              <a:rPr lang="en-US" dirty="0"/>
              <a:t>= </a:t>
            </a:r>
            <a:r>
              <a:rPr lang="en-US" dirty="0" smtClean="0"/>
              <a:t>Radiobutton(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text</a:t>
            </a:r>
            <a:r>
              <a:rPr lang="en-US" dirty="0" smtClean="0"/>
              <a:t>=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‘rb1</a:t>
            </a:r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'</a:t>
            </a:r>
            <a:r>
              <a:rPr lang="ru-RU" dirty="0" smtClean="0"/>
              <a:t>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variable</a:t>
            </a:r>
            <a:r>
              <a:rPr lang="en-US" dirty="0"/>
              <a:t>=var,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value</a:t>
            </a:r>
            <a:r>
              <a:rPr lang="en-US" dirty="0"/>
              <a:t>=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0</a:t>
            </a:r>
            <a:r>
              <a:rPr lang="en-US" dirty="0" smtClean="0"/>
              <a:t>).pack()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# variable –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связывает радиокнопку с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IntVar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# value –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фиксирует значение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кнопки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rb2 </a:t>
            </a:r>
            <a:r>
              <a:rPr lang="en-US" dirty="0"/>
              <a:t>= Radiobutton(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text</a:t>
            </a:r>
            <a:r>
              <a:rPr lang="en-US" dirty="0" smtClean="0"/>
              <a:t>=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‘rb2</a:t>
            </a:r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'</a:t>
            </a:r>
            <a:r>
              <a:rPr lang="ru-RU" dirty="0" smtClean="0"/>
              <a:t>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variable</a:t>
            </a:r>
            <a:r>
              <a:rPr lang="en-US" dirty="0"/>
              <a:t>=var,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value</a:t>
            </a:r>
            <a:r>
              <a:rPr lang="en-US" dirty="0" smtClean="0"/>
              <a:t>=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1</a:t>
            </a:r>
            <a:r>
              <a:rPr lang="en-US" dirty="0" smtClean="0"/>
              <a:t>).pack()</a:t>
            </a:r>
          </a:p>
        </p:txBody>
      </p:sp>
    </p:spTree>
    <p:extLst>
      <p:ext uri="{BB962C8B-B14F-4D97-AF65-F5344CB8AC3E}">
        <p14:creationId xmlns:p14="http://schemas.microsoft.com/office/powerpoint/2010/main" val="235722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3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Front </a:t>
            </a:r>
            <a:r>
              <a:rPr lang="en-US" sz="3200" dirty="0" smtClean="0"/>
              <a:t>end </a:t>
            </a:r>
            <a:r>
              <a:rPr lang="en-US" sz="3200" dirty="0" smtClean="0"/>
              <a:t>/ </a:t>
            </a:r>
            <a:r>
              <a:rPr lang="ru-RU" sz="3200" dirty="0" smtClean="0"/>
              <a:t>Проектирование радио кнопок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88655"/>
            <a:ext cx="8743757" cy="4922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Подокно для радиокнопок выбора пола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radio_frame = Frame(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master</a:t>
            </a:r>
            <a:r>
              <a:rPr lang="en-US" dirty="0"/>
              <a:t>=root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lbl_sex = Label(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master</a:t>
            </a:r>
            <a:r>
              <a:rPr lang="en-US" dirty="0"/>
              <a:t>=radio_frame,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text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Выберите пол:'</a:t>
            </a:r>
            <a:r>
              <a:rPr lang="ru-RU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Проектирование радиокнопок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var = IntVar()</a:t>
            </a:r>
          </a:p>
          <a:p>
            <a:pPr marL="0" indent="0">
              <a:buNone/>
            </a:pPr>
            <a:r>
              <a:rPr lang="en-US" dirty="0"/>
              <a:t>var.set(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0</a:t>
            </a:r>
            <a:r>
              <a:rPr lang="en-US" dirty="0" smtClean="0"/>
              <a:t>)</a:t>
            </a:r>
            <a:r>
              <a:rPr lang="ru-RU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male </a:t>
            </a:r>
            <a:r>
              <a:rPr lang="en-US" dirty="0"/>
              <a:t>= Radiobutton(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master</a:t>
            </a:r>
            <a:r>
              <a:rPr lang="en-US" dirty="0"/>
              <a:t>=radio_frame,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text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Мужской'</a:t>
            </a:r>
            <a:r>
              <a:rPr lang="ru-RU" dirty="0"/>
              <a:t>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variable</a:t>
            </a:r>
            <a:r>
              <a:rPr lang="en-US" dirty="0"/>
              <a:t>=var,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value</a:t>
            </a:r>
            <a:r>
              <a:rPr lang="en-US" dirty="0"/>
              <a:t>=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0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female </a:t>
            </a:r>
            <a:r>
              <a:rPr lang="en-US" dirty="0"/>
              <a:t>= Radiobutton(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master</a:t>
            </a:r>
            <a:r>
              <a:rPr lang="en-US" dirty="0"/>
              <a:t>=radio_frame,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text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Женский'</a:t>
            </a:r>
            <a:r>
              <a:rPr lang="ru-RU" dirty="0"/>
              <a:t>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variable</a:t>
            </a:r>
            <a:r>
              <a:rPr lang="en-US" dirty="0"/>
              <a:t>=var,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value</a:t>
            </a:r>
            <a:r>
              <a:rPr lang="en-US" dirty="0"/>
              <a:t>=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1</a:t>
            </a:r>
            <a:r>
              <a:rPr lang="en-US" dirty="0" smtClean="0"/>
              <a:t>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4303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Front </a:t>
            </a:r>
            <a:r>
              <a:rPr lang="en-US" sz="3200" dirty="0" smtClean="0"/>
              <a:t>end</a:t>
            </a:r>
            <a:r>
              <a:rPr lang="ru-RU" sz="3200" dirty="0" smtClean="0"/>
              <a:t> </a:t>
            </a:r>
            <a:r>
              <a:rPr lang="ru-RU" sz="3200" dirty="0"/>
              <a:t>/</a:t>
            </a:r>
            <a:r>
              <a:rPr lang="en-US" sz="3200" dirty="0"/>
              <a:t> </a:t>
            </a:r>
            <a:r>
              <a:rPr lang="ru-RU" sz="3200" dirty="0"/>
              <a:t>функции </a:t>
            </a:r>
            <a:r>
              <a:rPr lang="ru-RU" sz="3200" dirty="0" smtClean="0"/>
              <a:t>развертывания </a:t>
            </a:r>
            <a:r>
              <a:rPr lang="en-US" sz="3200" dirty="0"/>
              <a:t>/ 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 smtClean="0"/>
              <a:t>радио кнопки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def</a:t>
            </a:r>
            <a:r>
              <a:rPr lang="en-US" dirty="0"/>
              <a:t> radio_open</a:t>
            </a:r>
            <a:r>
              <a:rPr lang="en-US" dirty="0" smtClean="0"/>
              <a:t>():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radio_frame.pack(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side</a:t>
            </a:r>
            <a:r>
              <a:rPr lang="en-US" dirty="0" smtClean="0"/>
              <a:t>=TOP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anchor</a:t>
            </a:r>
            <a:r>
              <a:rPr lang="en-US" dirty="0"/>
              <a:t>=W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ru-RU" dirty="0" smtClean="0"/>
              <a:t>	</a:t>
            </a:r>
            <a:r>
              <a:rPr lang="en-US" dirty="0" smtClean="0"/>
              <a:t>lbl_sex.pack(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side</a:t>
            </a:r>
            <a:r>
              <a:rPr lang="en-US" dirty="0" smtClean="0"/>
              <a:t>=TOP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anchor</a:t>
            </a:r>
            <a:r>
              <a:rPr lang="en-US" dirty="0"/>
              <a:t>=W)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ru-RU" dirty="0" smtClean="0"/>
              <a:t>	</a:t>
            </a:r>
            <a:r>
              <a:rPr lang="en-US" dirty="0" smtClean="0"/>
              <a:t>male.pack(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side</a:t>
            </a:r>
            <a:r>
              <a:rPr lang="en-US" dirty="0" smtClean="0"/>
              <a:t>=LEFT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anchor</a:t>
            </a:r>
            <a:r>
              <a:rPr lang="en-US" dirty="0"/>
              <a:t>=W)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ru-RU" dirty="0" smtClean="0"/>
              <a:t>	</a:t>
            </a:r>
            <a:r>
              <a:rPr lang="en-US" dirty="0" smtClean="0"/>
              <a:t>female.pack(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side</a:t>
            </a:r>
            <a:r>
              <a:rPr lang="en-US" dirty="0" smtClean="0"/>
              <a:t>=LEFT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anchor</a:t>
            </a:r>
            <a:r>
              <a:rPr lang="en-US" dirty="0"/>
              <a:t>=W)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762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5091"/>
          </a:xfrm>
        </p:spPr>
        <p:txBody>
          <a:bodyPr/>
          <a:lstStyle/>
          <a:p>
            <a:r>
              <a:rPr lang="en-US" dirty="0" smtClean="0"/>
              <a:t>Checkbutton</a:t>
            </a:r>
            <a:r>
              <a:rPr lang="en-US" dirty="0" smtClean="0"/>
              <a:t>(), BooleanVar()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27200"/>
            <a:ext cx="8596668" cy="4747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Checkbutton</a:t>
            </a:r>
            <a:r>
              <a:rPr lang="ru-RU" dirty="0" smtClean="0"/>
              <a:t>()</a:t>
            </a:r>
            <a:r>
              <a:rPr lang="en-US" dirty="0" smtClean="0"/>
              <a:t> – </a:t>
            </a:r>
            <a:r>
              <a:rPr lang="ru-RU" dirty="0" smtClean="0"/>
              <a:t>класс для создания кнопок-флагов</a:t>
            </a:r>
          </a:p>
          <a:p>
            <a:pPr marL="0" indent="0">
              <a:buNone/>
            </a:pPr>
            <a:r>
              <a:rPr lang="en-US" dirty="0" smtClean="0"/>
              <a:t>BooleanVar</a:t>
            </a:r>
            <a:r>
              <a:rPr lang="ru-RU" dirty="0" smtClean="0"/>
              <a:t>()</a:t>
            </a:r>
            <a:r>
              <a:rPr lang="en-US" dirty="0" smtClean="0"/>
              <a:t> – </a:t>
            </a:r>
            <a:r>
              <a:rPr lang="ru-RU" dirty="0" smtClean="0"/>
              <a:t>класс координирующий значения флагов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синтаксис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bool1 </a:t>
            </a:r>
            <a:r>
              <a:rPr lang="en-US" dirty="0"/>
              <a:t>= BooleanVar()</a:t>
            </a:r>
          </a:p>
          <a:p>
            <a:pPr marL="0" indent="0">
              <a:buNone/>
            </a:pPr>
            <a:r>
              <a:rPr lang="en-US" dirty="0" smtClean="0"/>
              <a:t>bool1.set(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0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flag1 </a:t>
            </a:r>
            <a:r>
              <a:rPr lang="en-US" dirty="0"/>
              <a:t>= </a:t>
            </a:r>
            <a:r>
              <a:rPr lang="en-US" dirty="0" smtClean="0"/>
              <a:t>Checkbutton(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text</a:t>
            </a:r>
            <a:r>
              <a:rPr lang="en-US" dirty="0" smtClean="0"/>
              <a:t>=‘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flag1</a:t>
            </a:r>
            <a:r>
              <a:rPr lang="en-US" dirty="0" smtClean="0"/>
              <a:t>’,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variable</a:t>
            </a:r>
            <a:r>
              <a:rPr lang="en-US" dirty="0" smtClean="0"/>
              <a:t>=bool1,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onvalue</a:t>
            </a:r>
            <a:r>
              <a:rPr lang="en-US" dirty="0" smtClean="0"/>
              <a:t>=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1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offvalue</a:t>
            </a:r>
            <a:r>
              <a:rPr lang="en-US" dirty="0" smtClean="0"/>
              <a:t>=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0</a:t>
            </a:r>
            <a:r>
              <a:rPr lang="en-US" dirty="0" smtClean="0"/>
              <a:t>).pack()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onvalue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offvalue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–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условие включения и выключения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bool2 </a:t>
            </a:r>
            <a:r>
              <a:rPr lang="en-US" dirty="0"/>
              <a:t>= BooleanVar()</a:t>
            </a:r>
          </a:p>
          <a:p>
            <a:pPr marL="0" indent="0">
              <a:buNone/>
            </a:pPr>
            <a:r>
              <a:rPr lang="en-US" dirty="0" smtClean="0"/>
              <a:t>bool2.set(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0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flag2 </a:t>
            </a:r>
            <a:r>
              <a:rPr lang="en-US" dirty="0"/>
              <a:t>= Checkbutton(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text</a:t>
            </a:r>
            <a:r>
              <a:rPr lang="en-US" dirty="0"/>
              <a:t>=‘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flag2</a:t>
            </a:r>
            <a:r>
              <a:rPr lang="en-US" dirty="0" smtClean="0"/>
              <a:t>’,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variable</a:t>
            </a:r>
            <a:r>
              <a:rPr lang="en-US" dirty="0" smtClean="0"/>
              <a:t>=bool2,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onvalue</a:t>
            </a:r>
            <a:r>
              <a:rPr lang="en-US" dirty="0"/>
              <a:t>=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offvalue</a:t>
            </a:r>
            <a:r>
              <a:rPr lang="en-US" dirty="0"/>
              <a:t>=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0</a:t>
            </a:r>
            <a:r>
              <a:rPr lang="en-US" dirty="0" smtClean="0"/>
              <a:t>).pack()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7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618"/>
          </a:xfrm>
        </p:spPr>
        <p:txBody>
          <a:bodyPr>
            <a:normAutofit/>
          </a:bodyPr>
          <a:lstStyle/>
          <a:p>
            <a:r>
              <a:rPr lang="en-US" sz="3200" dirty="0"/>
              <a:t>Front </a:t>
            </a:r>
            <a:r>
              <a:rPr lang="en-US" sz="3200" dirty="0"/>
              <a:t>e</a:t>
            </a:r>
            <a:r>
              <a:rPr lang="en-US" sz="3200" dirty="0" smtClean="0"/>
              <a:t>nd </a:t>
            </a:r>
            <a:r>
              <a:rPr lang="en-US" sz="3200" dirty="0"/>
              <a:t>/ </a:t>
            </a:r>
            <a:r>
              <a:rPr lang="ru-RU" sz="3200" dirty="0"/>
              <a:t>Проектирование </a:t>
            </a:r>
            <a:r>
              <a:rPr lang="ru-RU" sz="3200" dirty="0" smtClean="0"/>
              <a:t>флагов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76219"/>
            <a:ext cx="8596668" cy="50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Подокно для флагов выбора интересов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interest_frame = Frame(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master</a:t>
            </a:r>
            <a:r>
              <a:rPr lang="en-US" dirty="0"/>
              <a:t>=root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Н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азвание окна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interest_lbl = Label(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master</a:t>
            </a:r>
            <a:r>
              <a:rPr lang="en-US" dirty="0"/>
              <a:t>=</a:t>
            </a:r>
            <a:r>
              <a:rPr lang="en-US" dirty="0" err="1"/>
              <a:t>interest_frame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text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Выберите интересы</a:t>
            </a:r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:'</a:t>
            </a:r>
            <a:r>
              <a:rPr lang="ru-RU" dirty="0" smtClean="0"/>
              <a:t>)</a:t>
            </a: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Список интересов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interest_names = '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Наука</a:t>
            </a:r>
            <a:r>
              <a:rPr lang="ru-RU" dirty="0"/>
              <a:t>', 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'Техника</a:t>
            </a:r>
            <a:r>
              <a:rPr lang="ru-RU" dirty="0"/>
              <a:t>', 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</a:t>
            </a:r>
            <a:r>
              <a:rPr lang="ru-RU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Икусство</a:t>
            </a:r>
            <a:r>
              <a:rPr lang="ru-RU" dirty="0"/>
              <a:t>', 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'Путешествие</a:t>
            </a:r>
            <a:r>
              <a:rPr lang="ru-RU" dirty="0"/>
              <a:t>', 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'Спорт</a:t>
            </a:r>
            <a:r>
              <a:rPr lang="ru-RU" dirty="0"/>
              <a:t>', 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'Другое</a:t>
            </a:r>
            <a:r>
              <a:rPr lang="ru-RU" dirty="0" smtClean="0"/>
              <a:t>'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964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Front </a:t>
            </a:r>
            <a:r>
              <a:rPr lang="en-US" sz="3200" dirty="0" smtClean="0"/>
              <a:t>end</a:t>
            </a:r>
            <a:r>
              <a:rPr lang="ru-RU" sz="3200" dirty="0" smtClean="0"/>
              <a:t> </a:t>
            </a:r>
            <a:r>
              <a:rPr lang="ru-RU" sz="3200" dirty="0"/>
              <a:t>/</a:t>
            </a:r>
            <a:r>
              <a:rPr lang="en-US" sz="3200" dirty="0"/>
              <a:t> </a:t>
            </a:r>
            <a:r>
              <a:rPr lang="ru-RU" sz="3200" dirty="0"/>
              <a:t>функции </a:t>
            </a:r>
            <a:r>
              <a:rPr lang="ru-RU" sz="3200" dirty="0" smtClean="0"/>
              <a:t>создания </a:t>
            </a:r>
            <a:r>
              <a:rPr lang="en-US" sz="3200" dirty="0"/>
              <a:t>/ 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 smtClean="0"/>
              <a:t>флаги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def</a:t>
            </a:r>
            <a:r>
              <a:rPr lang="en-US" dirty="0"/>
              <a:t> </a:t>
            </a:r>
            <a:r>
              <a:rPr lang="en-US" dirty="0" smtClean="0"/>
              <a:t>create_flag(name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boolean = BooleanVar()</a:t>
            </a:r>
          </a:p>
          <a:p>
            <a:pPr marL="0" indent="0">
              <a:buNone/>
            </a:pPr>
            <a:r>
              <a:rPr lang="en-US" dirty="0"/>
              <a:t>    boolean.set(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0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flag = </a:t>
            </a:r>
            <a:r>
              <a:rPr lang="en-US" dirty="0" smtClean="0"/>
              <a:t>Checkbutton(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master</a:t>
            </a:r>
            <a:r>
              <a:rPr lang="en-US" dirty="0" smtClean="0"/>
              <a:t>=</a:t>
            </a:r>
            <a:r>
              <a:rPr lang="en-US" dirty="0"/>
              <a:t>interest_frame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text</a:t>
            </a:r>
            <a:r>
              <a:rPr lang="en-US" dirty="0"/>
              <a:t>=name,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variable</a:t>
            </a:r>
            <a:r>
              <a:rPr lang="en-US" dirty="0"/>
              <a:t>=boolean,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			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onvalue</a:t>
            </a:r>
            <a:r>
              <a:rPr lang="en-US" dirty="0" smtClean="0"/>
              <a:t>=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1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offvalue</a:t>
            </a:r>
            <a:r>
              <a:rPr lang="en-US" dirty="0" smtClean="0"/>
              <a:t>=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0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dirty="0"/>
              <a:t> flag, boolean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942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618"/>
          </a:xfrm>
        </p:spPr>
        <p:txBody>
          <a:bodyPr>
            <a:normAutofit/>
          </a:bodyPr>
          <a:lstStyle/>
          <a:p>
            <a:r>
              <a:rPr lang="en-US" sz="3200" dirty="0"/>
              <a:t>Front </a:t>
            </a:r>
            <a:r>
              <a:rPr lang="en-US" sz="3200" dirty="0" smtClean="0"/>
              <a:t>end </a:t>
            </a:r>
            <a:r>
              <a:rPr lang="en-US" sz="3200" dirty="0"/>
              <a:t>/ </a:t>
            </a:r>
            <a:r>
              <a:rPr lang="ru-RU" sz="3200" dirty="0"/>
              <a:t>Проектирование </a:t>
            </a:r>
            <a:r>
              <a:rPr lang="ru-RU" sz="3200" dirty="0" smtClean="0"/>
              <a:t>флагов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76219"/>
            <a:ext cx="9473430" cy="50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# Создание лагов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flag_sc</a:t>
            </a:r>
            <a:r>
              <a:rPr lang="en-US" dirty="0"/>
              <a:t>, bool_sc = </a:t>
            </a:r>
            <a:r>
              <a:rPr lang="en-US" dirty="0" smtClean="0"/>
              <a:t>create_flag(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name</a:t>
            </a:r>
            <a:r>
              <a:rPr lang="en-US" dirty="0" smtClean="0"/>
              <a:t>=interest_names[0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flag_tech, bool_tech = </a:t>
            </a:r>
            <a:r>
              <a:rPr lang="en-US" dirty="0" smtClean="0"/>
              <a:t>create_flag(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name</a:t>
            </a:r>
            <a:r>
              <a:rPr lang="en-US" dirty="0" smtClean="0"/>
              <a:t>=interest_names[1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flag_art, bool_art = </a:t>
            </a:r>
            <a:r>
              <a:rPr lang="en-US" dirty="0" smtClean="0"/>
              <a:t>create_flag(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name</a:t>
            </a:r>
            <a:r>
              <a:rPr lang="en-US" dirty="0" smtClean="0"/>
              <a:t>=interest_names[2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flag_tr, bool_tr = </a:t>
            </a:r>
            <a:r>
              <a:rPr lang="en-US" dirty="0" smtClean="0"/>
              <a:t>create_flag(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name</a:t>
            </a:r>
            <a:r>
              <a:rPr lang="en-US" dirty="0" smtClean="0"/>
              <a:t>=interest_names[3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flag_sp, bool_sp = </a:t>
            </a:r>
            <a:r>
              <a:rPr lang="en-US" dirty="0" smtClean="0"/>
              <a:t>create_flag(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name</a:t>
            </a:r>
            <a:r>
              <a:rPr lang="en-US" dirty="0" smtClean="0"/>
              <a:t>=interest_names[4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flag_an, bool_an = </a:t>
            </a:r>
            <a:r>
              <a:rPr lang="en-US" dirty="0" smtClean="0"/>
              <a:t>create_flag(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name</a:t>
            </a:r>
            <a:r>
              <a:rPr lang="en-US" dirty="0" smtClean="0"/>
              <a:t>=interest_names[5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Списки флагов и их булевых значений</a:t>
            </a:r>
          </a:p>
          <a:p>
            <a:pPr marL="0" indent="0">
              <a:buNone/>
            </a:pPr>
            <a:r>
              <a:rPr lang="en-US" dirty="0" smtClean="0"/>
              <a:t>flags </a:t>
            </a:r>
            <a:r>
              <a:rPr lang="en-US" dirty="0"/>
              <a:t>= flag_sc, flag_tech, flag_art, flag_tr, flag_sp, flag_an</a:t>
            </a:r>
          </a:p>
          <a:p>
            <a:pPr marL="0" indent="0">
              <a:buNone/>
            </a:pPr>
            <a:r>
              <a:rPr lang="en-US" dirty="0"/>
              <a:t>booleans_interest = bool_sc, bool_tech, bool_art, bool_tr, bool_sp, bool_an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649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smtClean="0"/>
              <a:t>len()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Считает количество объектов в списке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синтаксис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ome_list = 76, 23, 45, 87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len</a:t>
            </a:r>
            <a:r>
              <a:rPr lang="en-US" dirty="0" smtClean="0"/>
              <a:t>(some_list)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результат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4</a:t>
            </a:r>
            <a:endParaRPr lang="ru-RU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9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Описание проекта</a:t>
            </a:r>
          </a:p>
          <a:p>
            <a:r>
              <a:rPr lang="ru-RU" dirty="0" smtClean="0"/>
              <a:t>Построение каркаса программы</a:t>
            </a:r>
            <a:endParaRPr lang="en-US" dirty="0" smtClean="0"/>
          </a:p>
          <a:p>
            <a:r>
              <a:rPr lang="ru-RU" dirty="0" smtClean="0"/>
              <a:t>Проекти</a:t>
            </a:r>
            <a:r>
              <a:rPr lang="ru-RU" dirty="0"/>
              <a:t>р</a:t>
            </a:r>
            <a:r>
              <a:rPr lang="ru-RU" dirty="0" smtClean="0"/>
              <a:t>ование </a:t>
            </a:r>
            <a:r>
              <a:rPr lang="en-US" dirty="0" smtClean="0"/>
              <a:t>frond </a:t>
            </a:r>
            <a:r>
              <a:rPr lang="en-US" dirty="0"/>
              <a:t>e</a:t>
            </a:r>
            <a:r>
              <a:rPr lang="en-US" dirty="0" smtClean="0"/>
              <a:t>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1041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Front </a:t>
            </a:r>
            <a:r>
              <a:rPr lang="en-US" sz="3200" dirty="0" smtClean="0"/>
              <a:t>end</a:t>
            </a:r>
            <a:r>
              <a:rPr lang="ru-RU" sz="3200" dirty="0" smtClean="0"/>
              <a:t> </a:t>
            </a:r>
            <a:r>
              <a:rPr lang="ru-RU" sz="3200" dirty="0"/>
              <a:t>/</a:t>
            </a:r>
            <a:r>
              <a:rPr lang="en-US" sz="3200" dirty="0"/>
              <a:t> </a:t>
            </a:r>
            <a:r>
              <a:rPr lang="ru-RU" sz="3200" dirty="0"/>
              <a:t>функции развертывания </a:t>
            </a:r>
            <a:r>
              <a:rPr lang="en-US" sz="3200" dirty="0"/>
              <a:t>/ 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 smtClean="0"/>
              <a:t>флаги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def</a:t>
            </a:r>
            <a:r>
              <a:rPr lang="en-US" dirty="0"/>
              <a:t> flags_open():</a:t>
            </a:r>
          </a:p>
          <a:p>
            <a:pPr marL="0" indent="0">
              <a:buNone/>
            </a:pPr>
            <a:r>
              <a:rPr lang="en-US" dirty="0"/>
              <a:t>    interest_frame.pack(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side</a:t>
            </a:r>
            <a:r>
              <a:rPr lang="en-US" dirty="0"/>
              <a:t>=TOP,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anchor</a:t>
            </a:r>
            <a:r>
              <a:rPr lang="en-US" dirty="0"/>
              <a:t>=W,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pady</a:t>
            </a:r>
            <a:r>
              <a:rPr lang="en-US" dirty="0"/>
              <a:t>=10)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interest_lbl.pack(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side</a:t>
            </a:r>
            <a:r>
              <a:rPr lang="en-US" dirty="0"/>
              <a:t>=TOP,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anchor</a:t>
            </a:r>
            <a:r>
              <a:rPr lang="en-US" dirty="0"/>
              <a:t>=W)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i = 0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while</a:t>
            </a:r>
            <a:r>
              <a:rPr lang="en-US" dirty="0"/>
              <a:t> i &lt;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len</a:t>
            </a:r>
            <a:r>
              <a:rPr lang="en-US" dirty="0"/>
              <a:t>(flags):</a:t>
            </a:r>
          </a:p>
          <a:p>
            <a:pPr marL="0" indent="0">
              <a:buNone/>
            </a:pPr>
            <a:r>
              <a:rPr lang="en-US" dirty="0"/>
              <a:t>        flags[i].pack(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side</a:t>
            </a:r>
            <a:r>
              <a:rPr lang="en-US" dirty="0"/>
              <a:t>=TOP,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anchor</a:t>
            </a:r>
            <a:r>
              <a:rPr lang="en-US" dirty="0"/>
              <a:t>=W)</a:t>
            </a:r>
          </a:p>
          <a:p>
            <a:pPr marL="0" indent="0">
              <a:buNone/>
            </a:pPr>
            <a:r>
              <a:rPr lang="en-US" dirty="0"/>
              <a:t>        i +=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829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destroy()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Функция закрытия окна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синтаксис</a:t>
            </a:r>
          </a:p>
          <a:p>
            <a:pPr marL="0" indent="0">
              <a:buNone/>
            </a:pPr>
            <a:r>
              <a:rPr lang="en-US" dirty="0" smtClean="0"/>
              <a:t>Tk().destroy()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261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Front end / </a:t>
            </a:r>
            <a:r>
              <a:rPr lang="ru-RU" sz="3200" dirty="0" smtClean="0"/>
              <a:t>кнопки действий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9187102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Подокно для кнопок действий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but_frame = Frame(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master</a:t>
            </a:r>
            <a:r>
              <a:rPr lang="en-US" dirty="0"/>
              <a:t>=root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Кнопки действий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but_data </a:t>
            </a:r>
            <a:r>
              <a:rPr lang="en-US" dirty="0"/>
              <a:t>= Button(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master</a:t>
            </a:r>
            <a:r>
              <a:rPr lang="en-US" dirty="0"/>
              <a:t>=but_frame,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text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'Enter</a:t>
            </a:r>
            <a:r>
              <a:rPr lang="en-US" dirty="0"/>
              <a:t>',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dirty="0" smtClean="0"/>
              <a:t>=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10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command</a:t>
            </a:r>
            <a:r>
              <a:rPr lang="en-US" dirty="0" smtClean="0"/>
              <a:t>=</a:t>
            </a:r>
            <a:r>
              <a:rPr lang="en-US" dirty="0" err="1" smtClean="0"/>
              <a:t>collect_data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but_close = Button(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master</a:t>
            </a:r>
            <a:r>
              <a:rPr lang="en-US" dirty="0"/>
              <a:t>=but_frame,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text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'Close</a:t>
            </a:r>
            <a:r>
              <a:rPr lang="en-US" dirty="0"/>
              <a:t>',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dirty="0"/>
              <a:t>=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10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command</a:t>
            </a:r>
            <a:r>
              <a:rPr lang="en-US" dirty="0"/>
              <a:t>=</a:t>
            </a:r>
            <a:r>
              <a:rPr lang="en-US" dirty="0" err="1"/>
              <a:t>root.destroy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535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Front end</a:t>
            </a:r>
            <a:r>
              <a:rPr lang="ru-RU" sz="3200" dirty="0"/>
              <a:t> /</a:t>
            </a:r>
            <a:r>
              <a:rPr lang="en-US" sz="3200" dirty="0"/>
              <a:t> </a:t>
            </a:r>
            <a:r>
              <a:rPr lang="ru-RU" sz="3200" dirty="0"/>
              <a:t>функции развертывания </a:t>
            </a:r>
            <a:r>
              <a:rPr lang="en-US" sz="3200" dirty="0"/>
              <a:t>/ 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 smtClean="0"/>
              <a:t>кнопки действий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def</a:t>
            </a:r>
            <a:r>
              <a:rPr lang="en-US" dirty="0"/>
              <a:t> buttons_open():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but_frame.pack</a:t>
            </a:r>
            <a:r>
              <a:rPr lang="en-US" dirty="0"/>
              <a:t>(side=TOP, anchor=E)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but_data.pack</a:t>
            </a:r>
            <a:r>
              <a:rPr lang="en-US" dirty="0"/>
              <a:t>(side=LEFT, pady=10)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but_close.pack</a:t>
            </a:r>
            <a:r>
              <a:rPr lang="en-US" dirty="0"/>
              <a:t>(side=LEFT, padx=10, pady=10)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41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Back_end </a:t>
            </a:r>
            <a:r>
              <a:rPr lang="ru-RU" sz="3200" dirty="0" smtClean="0"/>
              <a:t>/</a:t>
            </a:r>
            <a:r>
              <a:rPr lang="en-US" sz="3200" dirty="0" smtClean="0"/>
              <a:t> </a:t>
            </a:r>
            <a:r>
              <a:rPr lang="ru-RU" sz="3200" dirty="0"/>
              <a:t>функции </a:t>
            </a:r>
            <a:r>
              <a:rPr lang="ru-RU" sz="3200" dirty="0" smtClean="0"/>
              <a:t>обработки данных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def</a:t>
            </a:r>
            <a:r>
              <a:rPr lang="en-US" dirty="0" smtClean="0"/>
              <a:t> collect_data():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pass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оператор - заглушка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37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013527"/>
            <a:ext cx="8383539" cy="4433454"/>
          </a:xfrm>
        </p:spPr>
        <p:txBody>
          <a:bodyPr>
            <a:normAutofit/>
          </a:bodyPr>
          <a:lstStyle/>
          <a:p>
            <a:r>
              <a:rPr lang="ru-RU" dirty="0" smtClean="0"/>
              <a:t>Программа для регистрации клиентов – собирает данные с пользователей и сохраняет их в базу данных</a:t>
            </a:r>
            <a:endParaRPr lang="en-US" dirty="0" smtClean="0"/>
          </a:p>
          <a:p>
            <a:r>
              <a:rPr lang="ru-RU" dirty="0" smtClean="0"/>
              <a:t>Пользователь с </a:t>
            </a:r>
            <a:r>
              <a:rPr lang="en-US" dirty="0" smtClean="0"/>
              <a:t>GUI </a:t>
            </a:r>
            <a:r>
              <a:rPr lang="ru-RU" dirty="0" smtClean="0"/>
              <a:t>вводит свои данные (ФИО, пол, дату рождения, интересы)</a:t>
            </a:r>
          </a:p>
          <a:p>
            <a:r>
              <a:rPr lang="ru-RU" dirty="0" smtClean="0"/>
              <a:t>Программа автоматически обрабатывает данные (меняет формат, считает возраст, сортирует, присваивает идентификационный номер, заносит в базу данных, обновляет информацию в базе данных)</a:t>
            </a:r>
          </a:p>
          <a:p>
            <a:r>
              <a:rPr lang="ru-RU" dirty="0" smtClean="0"/>
              <a:t>Данные сохраняются  в файл в формате </a:t>
            </a:r>
            <a:r>
              <a:rPr lang="en-US" dirty="0" smtClean="0"/>
              <a:t>.csv</a:t>
            </a:r>
            <a:r>
              <a:rPr lang="ru-RU" dirty="0" smtClean="0"/>
              <a:t>, для последующей обработки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849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327"/>
          </a:xfrm>
        </p:spPr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5434174" cy="3492065"/>
          </a:xfrm>
        </p:spPr>
        <p:txBody>
          <a:bodyPr/>
          <a:lstStyle/>
          <a:p>
            <a:r>
              <a:rPr lang="ru-RU" dirty="0"/>
              <a:t>Подобные программы мы часто встречаем на сайтах или на десктопных приложениях при регистрации. Из архитектура может варьироваться (внешний вид, внутренняя логика, база </a:t>
            </a:r>
            <a:r>
              <a:rPr lang="ru-RU" dirty="0" smtClean="0"/>
              <a:t>данных и тд.).</a:t>
            </a:r>
            <a:endParaRPr lang="ru-RU" dirty="0"/>
          </a:p>
          <a:p>
            <a:r>
              <a:rPr lang="ru-RU" dirty="0"/>
              <a:t>Эти программы очень важны так как они помогают собирать данные о пользователях в соцсетях, мобильных у</a:t>
            </a:r>
            <a:r>
              <a:rPr lang="ru-RU" dirty="0" smtClean="0"/>
              <a:t>стройств, </a:t>
            </a:r>
            <a:r>
              <a:rPr lang="ru-RU" dirty="0"/>
              <a:t>онлайн </a:t>
            </a:r>
            <a:r>
              <a:rPr lang="ru-RU" dirty="0" smtClean="0"/>
              <a:t>игр, </a:t>
            </a:r>
            <a:r>
              <a:rPr lang="ru-RU" dirty="0"/>
              <a:t>операционных </a:t>
            </a:r>
            <a:r>
              <a:rPr lang="ru-RU" dirty="0" smtClean="0"/>
              <a:t>систем, </a:t>
            </a:r>
            <a:r>
              <a:rPr lang="ru-RU" dirty="0"/>
              <a:t>драйверов и </a:t>
            </a:r>
            <a:r>
              <a:rPr lang="ru-RU" dirty="0" smtClean="0"/>
              <a:t>тд</a:t>
            </a:r>
            <a:r>
              <a:rPr lang="ru-RU" dirty="0"/>
              <a:t>., с целью их дальнейшего </a:t>
            </a:r>
            <a:r>
              <a:rPr lang="ru-RU" dirty="0" smtClean="0"/>
              <a:t>использования.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0660" y="2160589"/>
            <a:ext cx="4093666" cy="3839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751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reg_list / main.py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</a:t>
            </a:r>
            <a:r>
              <a:rPr lang="ru-RU" dirty="0" smtClean="0"/>
              <a:t>оздадим проек</a:t>
            </a:r>
            <a:r>
              <a:rPr lang="ru-RU" dirty="0"/>
              <a:t>т</a:t>
            </a:r>
            <a:r>
              <a:rPr lang="ru-RU" dirty="0" smtClean="0"/>
              <a:t> под название </a:t>
            </a:r>
            <a:r>
              <a:rPr lang="en-US" dirty="0" smtClean="0"/>
              <a:t>reg_list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В нем создадим файл </a:t>
            </a:r>
            <a:r>
              <a:rPr lang="en-US" dirty="0" smtClean="0"/>
              <a:t>main.py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172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82303" cy="628073"/>
          </a:xfrm>
        </p:spPr>
        <p:txBody>
          <a:bodyPr>
            <a:normAutofit fontScale="90000"/>
          </a:bodyPr>
          <a:lstStyle/>
          <a:p>
            <a:r>
              <a:rPr lang="en-US" dirty="0"/>
              <a:t>Front </a:t>
            </a:r>
            <a:r>
              <a:rPr lang="en-US" dirty="0" smtClean="0"/>
              <a:t>end</a:t>
            </a:r>
            <a:r>
              <a:rPr lang="ru-RU" dirty="0" smtClean="0"/>
              <a:t> </a:t>
            </a:r>
            <a:r>
              <a:rPr lang="ru-RU" dirty="0" smtClean="0"/>
              <a:t>/ Развертывание основного окна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17965"/>
            <a:ext cx="8596668" cy="4895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Импортируем библиотеки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dirty="0"/>
              <a:t>tkinter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import</a:t>
            </a:r>
            <a:r>
              <a:rPr lang="en-US" dirty="0" smtClean="0"/>
              <a:t> *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Инициализируем основное окно и переименовываем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root = Tk</a:t>
            </a:r>
            <a:r>
              <a:rPr lang="en-US" dirty="0" smtClean="0"/>
              <a:t>()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root.title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‘</a:t>
            </a:r>
            <a:r>
              <a:rPr lang="ru-RU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Регистрация клиентов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’</a:t>
            </a:r>
            <a:r>
              <a:rPr lang="ru-RU" dirty="0" smtClean="0"/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Запускаем окно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root.mainloop()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421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</a:t>
            </a:r>
            <a:r>
              <a:rPr lang="en-US" dirty="0" smtClean="0"/>
              <a:t> </a:t>
            </a:r>
            <a:r>
              <a:rPr lang="ru-RU" dirty="0" smtClean="0"/>
              <a:t>объектов </a:t>
            </a:r>
            <a:r>
              <a:rPr lang="en-US" dirty="0" smtClean="0"/>
              <a:t>tkinter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Многие опции у разных классов и функций пересекаются ввиду специфики библиотеки, например такие аргументы как </a:t>
            </a:r>
            <a:r>
              <a:rPr lang="en-US" dirty="0" smtClean="0"/>
              <a:t>master</a:t>
            </a:r>
            <a:r>
              <a:rPr lang="ru-RU" dirty="0" smtClean="0"/>
              <a:t>, </a:t>
            </a:r>
            <a:r>
              <a:rPr lang="en-US" dirty="0" smtClean="0"/>
              <a:t>width</a:t>
            </a:r>
            <a:r>
              <a:rPr lang="ru-RU" dirty="0" smtClean="0"/>
              <a:t> или функции </a:t>
            </a:r>
            <a:r>
              <a:rPr lang="en-US" dirty="0" smtClean="0"/>
              <a:t>grid, pack.</a:t>
            </a:r>
            <a:endParaRPr lang="ru-RU" dirty="0" smtClean="0"/>
          </a:p>
          <a:p>
            <a:r>
              <a:rPr lang="ru-RU" dirty="0" smtClean="0"/>
              <a:t>Все опции можно просмотреть в официальной документации в сети интернет или при нажатии </a:t>
            </a:r>
            <a:r>
              <a:rPr lang="en-US" dirty="0" smtClean="0"/>
              <a:t>ctrl + mouse1 </a:t>
            </a:r>
            <a:r>
              <a:rPr lang="ru-RU" dirty="0" smtClean="0"/>
              <a:t>по интересуемому классу, функции или модулю.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4041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Frame()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Позволяет создать невидимое окно внутри другого окна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Принимает такие аргументы как: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master – </a:t>
            </a:r>
            <a:r>
              <a:rPr lang="ru-RU" dirty="0" smtClean="0"/>
              <a:t>окно хозяин, которому присваивается соз</a:t>
            </a:r>
            <a:r>
              <a:rPr lang="ru-RU" dirty="0"/>
              <a:t>д</a:t>
            </a:r>
            <a:r>
              <a:rPr lang="ru-RU" dirty="0" smtClean="0"/>
              <a:t>анный </a:t>
            </a:r>
            <a:r>
              <a:rPr lang="en-US" dirty="0" smtClean="0"/>
              <a:t>Frame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88746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067030" cy="146858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Front </a:t>
            </a:r>
            <a:r>
              <a:rPr lang="en-US" sz="3200" dirty="0" smtClean="0"/>
              <a:t>end</a:t>
            </a:r>
            <a:r>
              <a:rPr lang="ru-RU" sz="3200" dirty="0" smtClean="0"/>
              <a:t> </a:t>
            </a:r>
            <a:r>
              <a:rPr lang="ru-RU" sz="3200" dirty="0" smtClean="0"/>
              <a:t>/ Проектирование</a:t>
            </a:r>
            <a:r>
              <a:rPr lang="en-US" sz="3200" dirty="0"/>
              <a:t> </a:t>
            </a:r>
            <a:r>
              <a:rPr lang="ru-RU" sz="3200" dirty="0" smtClean="0"/>
              <a:t>текстового окна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1533235"/>
            <a:ext cx="8891539" cy="49876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Так как наша программа имеет сложную конструкцию нам придется разбивать основное окно на невидимые подокна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П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од окно для текстовых виджетов</a:t>
            </a:r>
          </a:p>
          <a:p>
            <a:pPr marL="0" indent="0">
              <a:buNone/>
            </a:pPr>
            <a:r>
              <a:rPr lang="en-US" dirty="0" smtClean="0"/>
              <a:t>text_frame </a:t>
            </a:r>
            <a:r>
              <a:rPr lang="en-US" dirty="0"/>
              <a:t>= Frame(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master</a:t>
            </a:r>
            <a:r>
              <a:rPr lang="en-US" dirty="0"/>
              <a:t>=root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В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text_frame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создаем объекты для сбора текстовых данных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lbl_name </a:t>
            </a:r>
            <a:r>
              <a:rPr lang="en-US" dirty="0"/>
              <a:t>= Label(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master</a:t>
            </a:r>
            <a:r>
              <a:rPr lang="en-US" dirty="0"/>
              <a:t>=base_frame,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text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'</a:t>
            </a:r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Введите ФИО</a:t>
            </a:r>
            <a:r>
              <a:rPr lang="ru-RU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:‘</a:t>
            </a:r>
            <a:r>
              <a:rPr lang="ru-RU" dirty="0" smtClean="0">
                <a:solidFill>
                  <a:schemeClr val="tx1"/>
                </a:solidFill>
              </a:rPr>
              <a:t>)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bl_bdatel </a:t>
            </a:r>
            <a:r>
              <a:rPr lang="en-US" dirty="0">
                <a:solidFill>
                  <a:schemeClr val="tx1"/>
                </a:solidFill>
              </a:rPr>
              <a:t>= Label(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master</a:t>
            </a:r>
            <a:r>
              <a:rPr lang="en-US" dirty="0">
                <a:solidFill>
                  <a:schemeClr val="tx1"/>
                </a:solidFill>
              </a:rPr>
              <a:t>=base_frame,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text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'</a:t>
            </a:r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Введите дату рождения:'</a:t>
            </a:r>
            <a:r>
              <a:rPr lang="ru-RU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endParaRPr lang="en-US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ent_name </a:t>
            </a:r>
            <a:r>
              <a:rPr lang="en-US" dirty="0"/>
              <a:t>= Entry(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master</a:t>
            </a:r>
            <a:r>
              <a:rPr lang="en-US" dirty="0"/>
              <a:t>=base_frame,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dirty="0"/>
              <a:t>=40</a:t>
            </a:r>
            <a:r>
              <a:rPr lang="en-US" dirty="0" smtClean="0"/>
              <a:t>)</a:t>
            </a:r>
            <a:r>
              <a:rPr lang="ru-RU" dirty="0"/>
              <a:t>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width –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ширина виджета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nt_bdate </a:t>
            </a:r>
            <a:r>
              <a:rPr lang="en-US" dirty="0">
                <a:solidFill>
                  <a:schemeClr val="tx1"/>
                </a:solidFill>
              </a:rPr>
              <a:t>= Entry(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master</a:t>
            </a:r>
            <a:r>
              <a:rPr lang="en-US" dirty="0">
                <a:solidFill>
                  <a:schemeClr val="tx1"/>
                </a:solidFill>
              </a:rPr>
              <a:t>=base_frame,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dirty="0">
                <a:solidFill>
                  <a:schemeClr val="tx1"/>
                </a:solidFill>
              </a:rPr>
              <a:t>=40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ru-RU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030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1621</TotalTime>
  <Words>820</Words>
  <Application>Microsoft Office PowerPoint</Application>
  <PresentationFormat>Широкоэкранный</PresentationFormat>
  <Paragraphs>166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Trebuchet MS</vt:lpstr>
      <vt:lpstr>Wingdings</vt:lpstr>
      <vt:lpstr>Wingdings 3</vt:lpstr>
      <vt:lpstr>Аспект</vt:lpstr>
      <vt:lpstr>Программа – регистрационный лист</vt:lpstr>
      <vt:lpstr>План</vt:lpstr>
      <vt:lpstr>Описание проекта</vt:lpstr>
      <vt:lpstr>Описание проекта</vt:lpstr>
      <vt:lpstr>reg_list / main.py</vt:lpstr>
      <vt:lpstr>Front end / Развертывание основного окна</vt:lpstr>
      <vt:lpstr>Особенности объектов tkinter</vt:lpstr>
      <vt:lpstr>Класс Frame()</vt:lpstr>
      <vt:lpstr>Front end / Проектирование текстового окна</vt:lpstr>
      <vt:lpstr>Проектирование программы</vt:lpstr>
      <vt:lpstr>Front end / функции развертывания /  текстовые виджеты</vt:lpstr>
      <vt:lpstr>Radiobutton(), IntVar(), set()</vt:lpstr>
      <vt:lpstr>Front end / Проектирование радио кнопок</vt:lpstr>
      <vt:lpstr>Front end / функции развертывания /  радио кнопки</vt:lpstr>
      <vt:lpstr>Checkbutton(), BooleanVar()</vt:lpstr>
      <vt:lpstr>Front end / Проектирование флагов</vt:lpstr>
      <vt:lpstr>Front end / функции создания /  флаги</vt:lpstr>
      <vt:lpstr>Front end / Проектирование флагов</vt:lpstr>
      <vt:lpstr>Функция len()</vt:lpstr>
      <vt:lpstr>Front end / функции развертывания /  флаги</vt:lpstr>
      <vt:lpstr>destroy()</vt:lpstr>
      <vt:lpstr>Front end / кнопки действий</vt:lpstr>
      <vt:lpstr>Front end / функции развертывания /  кнопки действий</vt:lpstr>
      <vt:lpstr>Back_end / функции обработки данных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Настройка среды разработки</dc:title>
  <dc:creator>Психолог</dc:creator>
  <cp:lastModifiedBy>User</cp:lastModifiedBy>
  <cp:revision>561</cp:revision>
  <dcterms:created xsi:type="dcterms:W3CDTF">2020-07-29T06:37:30Z</dcterms:created>
  <dcterms:modified xsi:type="dcterms:W3CDTF">2020-10-16T10:06:29Z</dcterms:modified>
</cp:coreProperties>
</file>