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27"/>
  </p:notesMasterIdLst>
  <p:sldIdLst>
    <p:sldId id="270" r:id="rId2"/>
    <p:sldId id="271" r:id="rId3"/>
    <p:sldId id="274" r:id="rId4"/>
    <p:sldId id="369" r:id="rId5"/>
    <p:sldId id="360" r:id="rId6"/>
    <p:sldId id="361" r:id="rId7"/>
    <p:sldId id="362" r:id="rId8"/>
    <p:sldId id="363" r:id="rId9"/>
    <p:sldId id="272" r:id="rId10"/>
    <p:sldId id="364" r:id="rId11"/>
    <p:sldId id="365" r:id="rId12"/>
    <p:sldId id="370" r:id="rId13"/>
    <p:sldId id="273" r:id="rId14"/>
    <p:sldId id="347" r:id="rId15"/>
    <p:sldId id="280" r:id="rId16"/>
    <p:sldId id="349" r:id="rId17"/>
    <p:sldId id="371" r:id="rId18"/>
    <p:sldId id="372" r:id="rId19"/>
    <p:sldId id="373" r:id="rId20"/>
    <p:sldId id="374" r:id="rId21"/>
    <p:sldId id="350" r:id="rId22"/>
    <p:sldId id="351" r:id="rId23"/>
    <p:sldId id="375" r:id="rId24"/>
    <p:sldId id="376" r:id="rId25"/>
    <p:sldId id="377" r:id="rId2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0"/>
      </p:ext>
    </p:extLst>
  </p:showPr>
  <p:clrMru>
    <a:srgbClr val="CC00FF"/>
    <a:srgbClr val="CC00CC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-558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CD0833-98DE-4306-AB9A-4B1B3717CDD5}" type="datetimeFigureOut">
              <a:rPr lang="ru-RU" smtClean="0"/>
              <a:pPr/>
              <a:t>14.12.2020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204BF5-36EB-4FDC-8157-924C53C9EE3B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14.12.2020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4238684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14.12.2020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3509571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14.12.2020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9137845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14.12.2020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2376289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14.12.2020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40764679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14.12.2020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0106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14.12.2020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1843268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14.12.2020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529529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14.12.2020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794803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14.12.2020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622354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14.12.2020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665461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14.12.2020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514946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14.12.2020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009674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14.12.2020</a:t>
            </a:fld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37853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14.12.2020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485505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dirty="0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14.12.2020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525686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F56C0-5008-4DB4-8698-E16469066013}" type="datetimeFigureOut">
              <a:rPr lang="ru-RU" smtClean="0"/>
              <a:pPr/>
              <a:t>14.12.2020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5233924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810435" y="3121431"/>
            <a:ext cx="5244353" cy="931266"/>
          </a:xfrm>
        </p:spPr>
        <p:txBody>
          <a:bodyPr/>
          <a:lstStyle/>
          <a:p>
            <a:r>
              <a:rPr lang="en-US" dirty="0" smtClean="0"/>
              <a:t>“Hello,         ”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2050" name="Picture 2" descr="C:\Users\Егор\Desktop\1200px-Java_logo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90287" y="1369187"/>
            <a:ext cx="1419042" cy="260157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233979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6618"/>
          </a:xfrm>
        </p:spPr>
        <p:txBody>
          <a:bodyPr/>
          <a:lstStyle/>
          <a:p>
            <a:r>
              <a:rPr lang="ru-RU" dirty="0"/>
              <a:t>С</a:t>
            </a:r>
            <a:r>
              <a:rPr lang="ru-RU" dirty="0" smtClean="0"/>
              <a:t>айты на </a:t>
            </a:r>
            <a:r>
              <a:rPr lang="en-US" dirty="0" smtClean="0"/>
              <a:t>Java</a:t>
            </a:r>
            <a:endParaRPr lang="ru-RU" dirty="0"/>
          </a:p>
        </p:txBody>
      </p:sp>
      <p:pic>
        <p:nvPicPr>
          <p:cNvPr id="3074" name="Picture 2" descr="C:\Users\Егор\Desktop\internet-magazin-na-ebay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8794" y="1803681"/>
            <a:ext cx="2524620" cy="1646885"/>
          </a:xfrm>
          <a:prstGeom prst="rect">
            <a:avLst/>
          </a:prstGeom>
          <a:noFill/>
          <a:ln w="19050">
            <a:solidFill>
              <a:srgbClr val="92D050"/>
            </a:solidFill>
          </a:ln>
        </p:spPr>
      </p:pic>
      <p:pic>
        <p:nvPicPr>
          <p:cNvPr id="3075" name="Picture 3" descr="C:\Users\Егор\Desktop\88eb985bb99c98b1543878f23eb05de8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67477" y="1786277"/>
            <a:ext cx="3202935" cy="1681541"/>
          </a:xfrm>
          <a:prstGeom prst="rect">
            <a:avLst/>
          </a:prstGeom>
          <a:noFill/>
          <a:ln w="19050">
            <a:solidFill>
              <a:srgbClr val="92D050"/>
            </a:solidFill>
          </a:ln>
        </p:spPr>
      </p:pic>
      <p:pic>
        <p:nvPicPr>
          <p:cNvPr id="3076" name="Picture 4" descr="C:\Users\Егор\Desktop\google-logo-6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92699" y="1781126"/>
            <a:ext cx="3262044" cy="1712573"/>
          </a:xfrm>
          <a:prstGeom prst="rect">
            <a:avLst/>
          </a:prstGeom>
          <a:noFill/>
          <a:ln w="19050">
            <a:solidFill>
              <a:srgbClr val="92D050"/>
            </a:solidFill>
          </a:ln>
        </p:spPr>
      </p:pic>
      <p:pic>
        <p:nvPicPr>
          <p:cNvPr id="3077" name="Picture 5" descr="C:\Users\Егор\Desktop\twitter-logo_large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982970" y="3901537"/>
            <a:ext cx="2929500" cy="1533105"/>
          </a:xfrm>
          <a:prstGeom prst="rect">
            <a:avLst/>
          </a:prstGeom>
          <a:noFill/>
          <a:ln w="19050">
            <a:solidFill>
              <a:srgbClr val="92D050"/>
            </a:solidFill>
          </a:ln>
        </p:spPr>
      </p:pic>
      <p:pic>
        <p:nvPicPr>
          <p:cNvPr id="3078" name="Picture 6" descr="C:\Users\Егор\Desktop\926754-908460-facebook-new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395433" y="3901119"/>
            <a:ext cx="2773782" cy="1562694"/>
          </a:xfrm>
          <a:prstGeom prst="rect">
            <a:avLst/>
          </a:prstGeom>
          <a:noFill/>
          <a:ln w="19050">
            <a:solidFill>
              <a:srgbClr val="92D050"/>
            </a:solidFill>
          </a:ln>
        </p:spPr>
      </p:pic>
    </p:spTree>
    <p:extLst>
      <p:ext uri="{BB962C8B-B14F-4D97-AF65-F5344CB8AC3E}">
        <p14:creationId xmlns="" xmlns:p14="http://schemas.microsoft.com/office/powerpoint/2010/main" val="37665681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Приложения на </a:t>
            </a:r>
            <a:r>
              <a:rPr lang="en-US" dirty="0" smtClean="0"/>
              <a:t>java</a:t>
            </a:r>
            <a:endParaRPr lang="ru-RU" dirty="0"/>
          </a:p>
        </p:txBody>
      </p:sp>
      <p:pic>
        <p:nvPicPr>
          <p:cNvPr id="4099" name="Picture 3" descr="C:\Users\Егор\Desktop\logo-800x188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18242" y="1943689"/>
            <a:ext cx="4980630" cy="1170448"/>
          </a:xfrm>
          <a:prstGeom prst="rect">
            <a:avLst/>
          </a:prstGeom>
          <a:noFill/>
        </p:spPr>
      </p:pic>
      <p:pic>
        <p:nvPicPr>
          <p:cNvPr id="4100" name="Picture 4" descr="C:\Users\Егор\Desktop\1024px-PyCharm_Logo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87526" y="1613647"/>
            <a:ext cx="2124635" cy="2124636"/>
          </a:xfrm>
          <a:prstGeom prst="rect">
            <a:avLst/>
          </a:prstGeom>
          <a:noFill/>
        </p:spPr>
      </p:pic>
      <p:pic>
        <p:nvPicPr>
          <p:cNvPr id="4101" name="Picture 5" descr="C:\Users\Егор\Desktop\Minecraft-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05118" y="3581700"/>
            <a:ext cx="5250424" cy="295336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6761939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</a:t>
            </a:r>
            <a:r>
              <a:rPr lang="ru-RU" dirty="0" smtClean="0"/>
              <a:t>остоинства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Безопасность</a:t>
            </a:r>
          </a:p>
          <a:p>
            <a:r>
              <a:rPr lang="ru-RU" dirty="0" smtClean="0"/>
              <a:t>Кросплатформанность</a:t>
            </a:r>
          </a:p>
          <a:p>
            <a:r>
              <a:rPr lang="ru-RU" dirty="0" smtClean="0"/>
              <a:t>Активно поддерживается</a:t>
            </a:r>
            <a:endParaRPr lang="ru-RU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Недостатки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3" y="2160589"/>
            <a:ext cx="8554801" cy="2047854"/>
          </a:xfrm>
        </p:spPr>
        <p:txBody>
          <a:bodyPr>
            <a:normAutofit/>
          </a:bodyPr>
          <a:lstStyle/>
          <a:p>
            <a:pPr marL="0" indent="342000">
              <a:buFont typeface="Wingdings"/>
              <a:buChar char="Ø"/>
            </a:pPr>
            <a:r>
              <a:rPr lang="ru-RU" b="1" dirty="0" smtClean="0"/>
              <a:t>Низкое быстродействие</a:t>
            </a:r>
            <a:endParaRPr lang="en-US" b="1" dirty="0" smtClean="0"/>
          </a:p>
          <a:p>
            <a:pPr marL="0" indent="342000">
              <a:buFont typeface="Wingdings"/>
              <a:buChar char="Ø"/>
            </a:pPr>
            <a:r>
              <a:rPr lang="ru-RU" b="1" dirty="0" smtClean="0"/>
              <a:t>Многословный код</a:t>
            </a:r>
            <a:endParaRPr lang="en-US" b="1" dirty="0" smtClean="0"/>
          </a:p>
          <a:p>
            <a:pPr marL="0" indent="0">
              <a:buNone/>
            </a:pPr>
            <a:endParaRPr lang="ru-RU" b="1" dirty="0"/>
          </a:p>
        </p:txBody>
      </p:sp>
    </p:spTree>
    <p:extLst>
      <p:ext uri="{BB962C8B-B14F-4D97-AF65-F5344CB8AC3E}">
        <p14:creationId xmlns="" xmlns:p14="http://schemas.microsoft.com/office/powerpoint/2010/main" val="3810257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Чем </a:t>
            </a:r>
            <a:r>
              <a:rPr lang="en-US" dirty="0" smtClean="0"/>
              <a:t>Java </a:t>
            </a:r>
            <a:r>
              <a:rPr lang="ru-RU" dirty="0" smtClean="0"/>
              <a:t>может </a:t>
            </a:r>
            <a:r>
              <a:rPr lang="ru-RU" dirty="0" smtClean="0"/>
              <a:t>быть Вам полезен?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/>
              <a:buChar char="Ø"/>
            </a:pPr>
            <a:r>
              <a:rPr lang="ru-RU" dirty="0" smtClean="0"/>
              <a:t>Хороший помощник в обучении</a:t>
            </a:r>
          </a:p>
          <a:p>
            <a:pPr>
              <a:buFont typeface="Wingdings"/>
              <a:buChar char="Ø"/>
            </a:pPr>
            <a:r>
              <a:rPr lang="ru-RU" dirty="0" smtClean="0"/>
              <a:t>На нем можно разработать приложения с графическим </a:t>
            </a:r>
            <a:r>
              <a:rPr lang="ru-RU" dirty="0" smtClean="0"/>
              <a:t>интерфейсом</a:t>
            </a:r>
            <a:endParaRPr lang="en-US" dirty="0" smtClean="0"/>
          </a:p>
          <a:p>
            <a:pPr>
              <a:buFont typeface="Wingdings"/>
              <a:buChar char="Ø"/>
            </a:pPr>
            <a:r>
              <a:rPr lang="ru-RU" dirty="0" smtClean="0"/>
              <a:t>Можно разрабатывать приложения на </a:t>
            </a:r>
            <a:r>
              <a:rPr lang="en-US" dirty="0" smtClean="0"/>
              <a:t>Android</a:t>
            </a:r>
            <a:endParaRPr lang="ru-RU" dirty="0" smtClean="0"/>
          </a:p>
          <a:p>
            <a:pPr>
              <a:buFont typeface="Wingdings"/>
              <a:buChar char="Ø"/>
            </a:pPr>
            <a:r>
              <a:rPr lang="ru-RU" dirty="0" smtClean="0"/>
              <a:t>Можно писать 2</a:t>
            </a:r>
            <a:r>
              <a:rPr lang="en-US" dirty="0" smtClean="0"/>
              <a:t>D </a:t>
            </a:r>
            <a:r>
              <a:rPr lang="ru-RU" dirty="0" smtClean="0"/>
              <a:t>и 3</a:t>
            </a:r>
            <a:r>
              <a:rPr lang="en-US" dirty="0" smtClean="0"/>
              <a:t>D</a:t>
            </a:r>
            <a:r>
              <a:rPr lang="ru-RU" dirty="0" smtClean="0"/>
              <a:t> </a:t>
            </a:r>
            <a:r>
              <a:rPr lang="ru-RU" dirty="0" smtClean="0"/>
              <a:t>игры</a:t>
            </a:r>
            <a:endParaRPr lang="en-US" dirty="0" smtClean="0"/>
          </a:p>
          <a:p>
            <a:pPr>
              <a:buFont typeface="Wingdings"/>
              <a:buChar char="Ø"/>
            </a:pPr>
            <a:r>
              <a:rPr lang="ru-RU" dirty="0" smtClean="0"/>
              <a:t>Пригодиться Вам в будущей </a:t>
            </a:r>
            <a:r>
              <a:rPr lang="ru-RU" dirty="0" smtClean="0"/>
              <a:t>профессии</a:t>
            </a:r>
            <a:endParaRPr lang="ru-RU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617259" y="2963538"/>
            <a:ext cx="5350471" cy="848299"/>
          </a:xfrm>
        </p:spPr>
        <p:txBody>
          <a:bodyPr/>
          <a:lstStyle/>
          <a:p>
            <a:r>
              <a:rPr lang="en-US" dirty="0" smtClean="0"/>
              <a:t>Hello program</a:t>
            </a:r>
            <a:endParaRPr lang="ru-RU" dirty="0"/>
          </a:p>
        </p:txBody>
      </p:sp>
      <p:pic>
        <p:nvPicPr>
          <p:cNvPr id="5122" name="Picture 2" descr="C:\Users\Егор\Desktop\1200px-Java_logo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21682" y="1169894"/>
            <a:ext cx="2092617" cy="383646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4136021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0488"/>
          </a:xfrm>
        </p:spPr>
        <p:txBody>
          <a:bodyPr/>
          <a:lstStyle/>
          <a:p>
            <a:r>
              <a:rPr lang="ru-RU" dirty="0"/>
              <a:t>Первая программа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761031"/>
          </a:xfrm>
        </p:spPr>
        <p:txBody>
          <a:bodyPr/>
          <a:lstStyle/>
          <a:p>
            <a:r>
              <a:rPr lang="ru-RU" dirty="0" smtClean="0"/>
              <a:t>Мы напишем нашу первую программу на </a:t>
            </a:r>
            <a:r>
              <a:rPr lang="en-US" dirty="0" smtClean="0"/>
              <a:t>Java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которая принимает имя пользователя и потом приветствует его по имени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4390893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проекта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Eclipse -&gt;</a:t>
            </a:r>
          </a:p>
          <a:p>
            <a:pPr>
              <a:buNone/>
            </a:pPr>
            <a:r>
              <a:rPr lang="en-US" dirty="0" smtClean="0"/>
              <a:t>File -&gt; </a:t>
            </a:r>
          </a:p>
          <a:p>
            <a:pPr>
              <a:buNone/>
            </a:pPr>
            <a:r>
              <a:rPr lang="en-US" dirty="0" smtClean="0"/>
              <a:t>New -&gt; </a:t>
            </a:r>
          </a:p>
          <a:p>
            <a:pPr>
              <a:buNone/>
            </a:pPr>
            <a:r>
              <a:rPr lang="en-US" dirty="0" smtClean="0"/>
              <a:t>Java Project -&gt; </a:t>
            </a:r>
          </a:p>
          <a:p>
            <a:pPr>
              <a:buNone/>
            </a:pPr>
            <a:r>
              <a:rPr lang="en-US" dirty="0" smtClean="0"/>
              <a:t>Project name -&gt; </a:t>
            </a:r>
          </a:p>
          <a:p>
            <a:pPr>
              <a:buNone/>
            </a:pPr>
            <a:r>
              <a:rPr lang="en-US" dirty="0" smtClean="0"/>
              <a:t>Finish</a:t>
            </a:r>
            <a:endParaRPr lang="ru-RU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класса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77334" y="1664899"/>
            <a:ext cx="8596668" cy="477903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dirty="0" smtClean="0"/>
              <a:t>Маус 2 на созданный проект –</a:t>
            </a:r>
            <a:r>
              <a:rPr lang="en-US" dirty="0" smtClean="0"/>
              <a:t>&gt; </a:t>
            </a:r>
          </a:p>
          <a:p>
            <a:pPr>
              <a:buNone/>
            </a:pPr>
            <a:r>
              <a:rPr lang="en-US" dirty="0" smtClean="0"/>
              <a:t>New -&gt; </a:t>
            </a:r>
          </a:p>
          <a:p>
            <a:pPr>
              <a:buNone/>
            </a:pPr>
            <a:r>
              <a:rPr lang="en-US" dirty="0" smtClean="0"/>
              <a:t>Class -&gt;</a:t>
            </a:r>
          </a:p>
          <a:p>
            <a:pPr>
              <a:buNone/>
            </a:pPr>
            <a:r>
              <a:rPr lang="en-US" dirty="0" smtClean="0"/>
              <a:t>Name -&gt;</a:t>
            </a:r>
          </a:p>
          <a:p>
            <a:pPr>
              <a:buNone/>
            </a:pPr>
            <a:r>
              <a:rPr lang="ru-RU" dirty="0" smtClean="0"/>
              <a:t>	Если главный класс -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	Name -&gt;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	</a:t>
            </a:r>
            <a:r>
              <a:rPr lang="ru-RU" dirty="0" smtClean="0"/>
              <a:t>		</a:t>
            </a:r>
            <a:r>
              <a:rPr lang="en-US" dirty="0" smtClean="0"/>
              <a:t>public static void main(String[] args) -&gt;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	Finish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ru-RU" dirty="0" smtClean="0"/>
              <a:t>Если не главный</a:t>
            </a:r>
            <a:r>
              <a:rPr lang="en-US" dirty="0" smtClean="0"/>
              <a:t> -&gt;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	</a:t>
            </a:r>
            <a:r>
              <a:rPr lang="en-US" dirty="0" smtClean="0"/>
              <a:t>Name </a:t>
            </a:r>
            <a:r>
              <a:rPr lang="en-US" dirty="0" smtClean="0"/>
              <a:t>-&gt;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	</a:t>
            </a:r>
            <a:r>
              <a:rPr lang="en-US" dirty="0" smtClean="0"/>
              <a:t>Finish</a:t>
            </a:r>
            <a:endParaRPr lang="en-US" dirty="0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Методы / функции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public class </a:t>
            </a:r>
            <a:r>
              <a:rPr lang="en-US" b="1" dirty="0" smtClean="0"/>
              <a:t>Main {</a:t>
            </a:r>
          </a:p>
          <a:p>
            <a:pPr>
              <a:buNone/>
            </a:pPr>
            <a:r>
              <a:rPr lang="en-US" b="1" dirty="0" smtClean="0"/>
              <a:t>	</a:t>
            </a:r>
            <a:r>
              <a:rPr lang="en-US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public </a:t>
            </a:r>
            <a:r>
              <a:rPr lang="en-US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static void </a:t>
            </a:r>
            <a:r>
              <a:rPr lang="en-US" b="1" dirty="0" smtClean="0"/>
              <a:t>main(String[] args) </a:t>
            </a:r>
            <a:r>
              <a:rPr lang="en-US" b="1" dirty="0" smtClean="0"/>
              <a:t>{</a:t>
            </a:r>
          </a:p>
          <a:p>
            <a:pPr>
              <a:buNone/>
            </a:pPr>
            <a:r>
              <a:rPr lang="ru-RU" b="1" dirty="0" smtClean="0"/>
              <a:t>			</a:t>
            </a:r>
          </a:p>
          <a:p>
            <a:pPr>
              <a:buNone/>
            </a:pPr>
            <a:r>
              <a:rPr lang="ru-RU" b="1" dirty="0" smtClean="0"/>
              <a:t>	</a:t>
            </a:r>
            <a:r>
              <a:rPr lang="ru-RU" b="1" dirty="0" smtClean="0"/>
              <a:t>		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// </a:t>
            </a:r>
            <a:r>
              <a:rPr lang="ru-RU" dirty="0" smtClean="0">
                <a:solidFill>
                  <a:schemeClr val="tx1">
                    <a:lumMod val="75000"/>
                  </a:schemeClr>
                </a:solidFill>
              </a:rPr>
              <a:t>Маленькие подпрограммы выполняющие конкретные действия </a:t>
            </a:r>
            <a:endParaRPr lang="en-US" dirty="0" smtClean="0">
              <a:solidFill>
                <a:schemeClr val="tx1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b="1" dirty="0" smtClean="0"/>
              <a:t>			System.out.println( </a:t>
            </a:r>
            <a:r>
              <a:rPr lang="en-US" b="1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“Hello World!” </a:t>
            </a:r>
            <a:r>
              <a:rPr lang="en-US" b="1" dirty="0" smtClean="0"/>
              <a:t>)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	</a:t>
            </a:r>
            <a:r>
              <a:rPr lang="en-US" b="1" dirty="0" smtClean="0"/>
              <a:t>}</a:t>
            </a:r>
            <a:endParaRPr lang="ru-RU" b="1" dirty="0" smtClean="0"/>
          </a:p>
          <a:p>
            <a:pPr>
              <a:buNone/>
            </a:pPr>
            <a:r>
              <a:rPr lang="ru-RU" b="1" dirty="0" smtClean="0"/>
              <a:t>}</a:t>
            </a:r>
            <a:endParaRPr lang="ru-RU" b="1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1502448" cy="822036"/>
          </a:xfrm>
        </p:spPr>
        <p:txBody>
          <a:bodyPr/>
          <a:lstStyle/>
          <a:p>
            <a:r>
              <a:rPr lang="ru-RU" dirty="0" smtClean="0"/>
              <a:t>План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&gt;&gt;&gt;		</a:t>
            </a:r>
            <a:r>
              <a:rPr lang="ru-RU" dirty="0" smtClean="0"/>
              <a:t>История </a:t>
            </a:r>
            <a:r>
              <a:rPr lang="en-US" dirty="0" smtClean="0"/>
              <a:t>Java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&gt;&gt;&gt;		</a:t>
            </a:r>
            <a:r>
              <a:rPr lang="ru-RU" dirty="0" smtClean="0"/>
              <a:t>Где </a:t>
            </a:r>
            <a:r>
              <a:rPr lang="ru-RU" dirty="0"/>
              <a:t>и кем используется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&gt;&gt;&gt;		</a:t>
            </a:r>
            <a:r>
              <a:rPr lang="ru-RU" dirty="0" smtClean="0"/>
              <a:t>Плюсы и минусы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3502665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переменной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77334" y="2160588"/>
            <a:ext cx="8596668" cy="456801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public </a:t>
            </a:r>
            <a:r>
              <a:rPr lang="en-US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class </a:t>
            </a:r>
            <a:r>
              <a:rPr lang="en-US" b="1" dirty="0" smtClean="0"/>
              <a:t>Main {</a:t>
            </a:r>
          </a:p>
          <a:p>
            <a:pPr>
              <a:buNone/>
            </a:pPr>
            <a:r>
              <a:rPr lang="en-US" b="1" dirty="0" smtClean="0"/>
              <a:t>	</a:t>
            </a:r>
            <a:r>
              <a:rPr lang="en-US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public static void </a:t>
            </a:r>
            <a:r>
              <a:rPr lang="en-US" b="1" dirty="0" smtClean="0"/>
              <a:t>main(String[] args) {</a:t>
            </a:r>
          </a:p>
          <a:p>
            <a:pPr>
              <a:buNone/>
            </a:pPr>
            <a:r>
              <a:rPr lang="en-US" b="1" dirty="0" smtClean="0"/>
              <a:t>			</a:t>
            </a:r>
          </a:p>
          <a:p>
            <a:pPr>
              <a:buNone/>
            </a:pPr>
            <a:r>
              <a:rPr lang="en-US" b="1" dirty="0" smtClean="0"/>
              <a:t>	</a:t>
            </a:r>
            <a:r>
              <a:rPr lang="en-US" b="1" dirty="0" smtClean="0"/>
              <a:t>		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// </a:t>
            </a:r>
            <a:r>
              <a:rPr lang="ru-RU" dirty="0" smtClean="0">
                <a:solidFill>
                  <a:schemeClr val="tx1">
                    <a:lumMod val="75000"/>
                  </a:schemeClr>
                </a:solidFill>
              </a:rPr>
              <a:t>Переменные </a:t>
            </a:r>
            <a:r>
              <a:rPr lang="ru-RU" dirty="0" smtClean="0">
                <a:solidFill>
                  <a:schemeClr val="tx1">
                    <a:lumMod val="75000"/>
                  </a:schemeClr>
                </a:solidFill>
              </a:rPr>
              <a:t>используются для хранения информации и позволяют 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		// </a:t>
            </a:r>
            <a:r>
              <a:rPr lang="ru-RU" dirty="0" smtClean="0">
                <a:solidFill>
                  <a:schemeClr val="tx1">
                    <a:lumMod val="75000"/>
                  </a:schemeClr>
                </a:solidFill>
              </a:rPr>
              <a:t>удобно организовать код.</a:t>
            </a:r>
            <a:endParaRPr lang="en-US" dirty="0" smtClean="0">
              <a:solidFill>
                <a:schemeClr val="tx1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b="1" dirty="0" smtClean="0"/>
              <a:t>			</a:t>
            </a:r>
            <a:r>
              <a:rPr lang="en-US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String</a:t>
            </a:r>
            <a:r>
              <a:rPr lang="en-US" b="1" dirty="0" smtClean="0"/>
              <a:t> hw = </a:t>
            </a:r>
            <a:r>
              <a:rPr lang="en-US" b="1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“Hello World!”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			</a:t>
            </a:r>
            <a:r>
              <a:rPr lang="en-US" b="1" dirty="0" smtClean="0"/>
              <a:t> </a:t>
            </a:r>
            <a:r>
              <a:rPr lang="en-US" b="1" dirty="0" smtClean="0"/>
              <a:t>System.out.println( hw )</a:t>
            </a:r>
            <a:endParaRPr lang="en-US" b="1" dirty="0" smtClean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	}</a:t>
            </a:r>
            <a:endParaRPr lang="ru-RU" b="1" dirty="0" smtClean="0"/>
          </a:p>
          <a:p>
            <a:pPr>
              <a:buNone/>
            </a:pPr>
            <a:r>
              <a:rPr lang="ru-RU" b="1" dirty="0" smtClean="0"/>
              <a:t>}</a:t>
            </a:r>
            <a:endParaRPr lang="ru-RU" b="1" dirty="0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9698"/>
          </a:xfrm>
        </p:spPr>
        <p:txBody>
          <a:bodyPr/>
          <a:lstStyle/>
          <a:p>
            <a:r>
              <a:rPr lang="ru-RU" dirty="0" smtClean="0"/>
              <a:t>Подключение библиотек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ru-RU" dirty="0" smtClean="0"/>
              <a:t>Библиотеки – это </a:t>
            </a:r>
            <a:r>
              <a:rPr lang="ru-RU" u="sng" dirty="0" smtClean="0"/>
              <a:t>модули</a:t>
            </a:r>
            <a:r>
              <a:rPr lang="ru-RU" dirty="0" smtClean="0"/>
              <a:t> расширяющие возможности языка, они могут содержать в себе методы для создания интерфейсов, сайтов, баз данных и много другого.</a:t>
            </a:r>
          </a:p>
          <a:p>
            <a:endParaRPr lang="ru-RU" dirty="0"/>
          </a:p>
          <a:p>
            <a:pPr marL="0" indent="0">
              <a:buNone/>
            </a:pPr>
            <a:r>
              <a:rPr lang="en-US" dirty="0" smtClean="0"/>
              <a:t>javax.swing </a:t>
            </a:r>
            <a:r>
              <a:rPr lang="ru-RU" dirty="0" smtClean="0"/>
              <a:t>– </a:t>
            </a:r>
            <a:r>
              <a:rPr lang="ru-RU" dirty="0" smtClean="0"/>
              <a:t>модуль позволяющий создавать графические интерфейсы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//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импортируем 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библиотеки</a:t>
            </a:r>
            <a:endParaRPr lang="ru-RU" dirty="0"/>
          </a:p>
          <a:p>
            <a:pPr marL="0" indent="0">
              <a:buNone/>
            </a:pPr>
            <a:r>
              <a:rPr lang="en-US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import</a:t>
            </a:r>
            <a:r>
              <a:rPr lang="en-US" b="1" dirty="0" smtClean="0"/>
              <a:t> javax.swing</a:t>
            </a:r>
            <a:r>
              <a:rPr lang="en-US" b="1" dirty="0" smtClean="0"/>
              <a:t>.*;</a:t>
            </a:r>
          </a:p>
          <a:p>
            <a:pPr marL="0" indent="0">
              <a:buNone/>
            </a:pP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…</a:t>
            </a:r>
            <a:endParaRPr lang="ru-RU" dirty="0" smtClean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65943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</a:t>
            </a:r>
            <a:r>
              <a:rPr lang="ru-RU" dirty="0" smtClean="0"/>
              <a:t>запроса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public class </a:t>
            </a:r>
            <a:r>
              <a:rPr lang="en-US" b="1" dirty="0" smtClean="0"/>
              <a:t>Main {</a:t>
            </a:r>
          </a:p>
          <a:p>
            <a:pPr>
              <a:buNone/>
            </a:pPr>
            <a:r>
              <a:rPr lang="en-US" b="1" dirty="0" smtClean="0"/>
              <a:t>	</a:t>
            </a:r>
            <a:r>
              <a:rPr lang="en-US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public static void </a:t>
            </a:r>
            <a:r>
              <a:rPr lang="en-US" b="1" dirty="0" smtClean="0"/>
              <a:t>main(String[] args) {</a:t>
            </a:r>
          </a:p>
          <a:p>
            <a:pPr>
              <a:buNone/>
            </a:pPr>
            <a:r>
              <a:rPr lang="en-US" b="1" dirty="0" smtClean="0"/>
              <a:t>			</a:t>
            </a:r>
            <a:endParaRPr lang="ru-RU" b="1" dirty="0" smtClean="0"/>
          </a:p>
          <a:p>
            <a:pPr>
              <a:buNone/>
            </a:pPr>
            <a:r>
              <a:rPr lang="ru-RU" b="1" dirty="0" smtClean="0"/>
              <a:t>			</a:t>
            </a:r>
            <a:r>
              <a:rPr lang="en-US" b="1" dirty="0" smtClean="0"/>
              <a:t>JOptionPane.showInputDialog(</a:t>
            </a:r>
            <a:r>
              <a:rPr lang="ru-RU" b="1" dirty="0" smtClean="0"/>
              <a:t> </a:t>
            </a:r>
            <a:r>
              <a:rPr lang="en-US" b="1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“</a:t>
            </a:r>
            <a:r>
              <a:rPr lang="ru-RU" b="1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Как</a:t>
            </a:r>
            <a:r>
              <a:rPr lang="en-US" b="1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 </a:t>
            </a:r>
            <a:r>
              <a:rPr lang="ru-RU" b="1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тебя зовут?</a:t>
            </a:r>
            <a:r>
              <a:rPr lang="en-US" b="1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”</a:t>
            </a:r>
            <a:r>
              <a:rPr lang="ru-RU" b="1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 </a:t>
            </a:r>
            <a:r>
              <a:rPr lang="ru-RU" b="1" dirty="0" smtClean="0"/>
              <a:t>);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	}</a:t>
            </a:r>
            <a:endParaRPr lang="ru-RU" b="1" dirty="0" smtClean="0"/>
          </a:p>
          <a:p>
            <a:pPr>
              <a:buNone/>
            </a:pPr>
            <a:r>
              <a:rPr lang="ru-RU" b="1" dirty="0" smtClean="0"/>
              <a:t>}</a:t>
            </a:r>
          </a:p>
        </p:txBody>
      </p:sp>
    </p:spTree>
    <p:extLst>
      <p:ext uri="{BB962C8B-B14F-4D97-AF65-F5344CB8AC3E}">
        <p14:creationId xmlns="" xmlns:p14="http://schemas.microsoft.com/office/powerpoint/2010/main" val="870704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Помещение запроса в переменную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77334" y="2160589"/>
            <a:ext cx="8837602" cy="3880773"/>
          </a:xfrm>
        </p:spPr>
        <p:txBody>
          <a:bodyPr/>
          <a:lstStyle/>
          <a:p>
            <a:pPr>
              <a:buNone/>
            </a:pPr>
            <a:r>
              <a:rPr lang="en-US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public class </a:t>
            </a:r>
            <a:r>
              <a:rPr lang="en-US" b="1" dirty="0" smtClean="0"/>
              <a:t>Main {</a:t>
            </a:r>
          </a:p>
          <a:p>
            <a:pPr>
              <a:buNone/>
            </a:pPr>
            <a:r>
              <a:rPr lang="en-US" b="1" dirty="0" smtClean="0"/>
              <a:t>	</a:t>
            </a:r>
            <a:r>
              <a:rPr lang="en-US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public static void </a:t>
            </a:r>
            <a:r>
              <a:rPr lang="en-US" b="1" dirty="0" smtClean="0"/>
              <a:t>main(String[] args) {</a:t>
            </a:r>
          </a:p>
          <a:p>
            <a:pPr>
              <a:buNone/>
            </a:pPr>
            <a:r>
              <a:rPr lang="en-US" b="1" dirty="0" smtClean="0"/>
              <a:t>			</a:t>
            </a:r>
            <a:endParaRPr lang="ru-RU" b="1" dirty="0" smtClean="0"/>
          </a:p>
          <a:p>
            <a:pPr>
              <a:buNone/>
            </a:pPr>
            <a:r>
              <a:rPr lang="ru-RU" b="1" dirty="0" smtClean="0"/>
              <a:t>			</a:t>
            </a:r>
            <a:r>
              <a:rPr lang="en-US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String</a:t>
            </a:r>
            <a:r>
              <a:rPr lang="en-US" b="1" dirty="0" smtClean="0"/>
              <a:t> get_name = JOptionPane.showInputDialog</a:t>
            </a:r>
            <a:r>
              <a:rPr lang="en-US" b="1" dirty="0" smtClean="0"/>
              <a:t>(</a:t>
            </a:r>
            <a:r>
              <a:rPr lang="ru-RU" b="1" dirty="0" smtClean="0"/>
              <a:t> </a:t>
            </a:r>
            <a:r>
              <a:rPr lang="en-US" b="1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“</a:t>
            </a:r>
            <a:r>
              <a:rPr lang="ru-RU" b="1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Как</a:t>
            </a:r>
            <a:r>
              <a:rPr lang="en-US" b="1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 </a:t>
            </a:r>
            <a:r>
              <a:rPr lang="ru-RU" b="1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тебя зовут?</a:t>
            </a:r>
            <a:r>
              <a:rPr lang="en-US" b="1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”</a:t>
            </a:r>
            <a:r>
              <a:rPr lang="ru-RU" b="1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 </a:t>
            </a:r>
            <a:r>
              <a:rPr lang="ru-RU" b="1" dirty="0" smtClean="0"/>
              <a:t>);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	}</a:t>
            </a:r>
            <a:endParaRPr lang="ru-RU" b="1" dirty="0" smtClean="0"/>
          </a:p>
          <a:p>
            <a:pPr>
              <a:buNone/>
            </a:pPr>
            <a:r>
              <a:rPr lang="ru-RU" b="1" dirty="0" smtClean="0"/>
              <a:t>}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 ответа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77334" y="2160589"/>
            <a:ext cx="9174032" cy="3880773"/>
          </a:xfrm>
        </p:spPr>
        <p:txBody>
          <a:bodyPr/>
          <a:lstStyle/>
          <a:p>
            <a:pPr>
              <a:buNone/>
            </a:pPr>
            <a:r>
              <a:rPr lang="en-US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public class </a:t>
            </a:r>
            <a:r>
              <a:rPr lang="en-US" b="1" dirty="0" smtClean="0"/>
              <a:t>Main {</a:t>
            </a:r>
          </a:p>
          <a:p>
            <a:pPr>
              <a:buNone/>
            </a:pPr>
            <a:r>
              <a:rPr lang="en-US" b="1" dirty="0" smtClean="0"/>
              <a:t>	</a:t>
            </a:r>
            <a:r>
              <a:rPr lang="en-US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public static void </a:t>
            </a:r>
            <a:r>
              <a:rPr lang="en-US" b="1" dirty="0" smtClean="0"/>
              <a:t>main(String[] args) {</a:t>
            </a:r>
          </a:p>
          <a:p>
            <a:pPr>
              <a:buNone/>
            </a:pPr>
            <a:r>
              <a:rPr lang="en-US" b="1" dirty="0" smtClean="0"/>
              <a:t>			</a:t>
            </a:r>
            <a:endParaRPr lang="ru-RU" b="1" dirty="0" smtClean="0"/>
          </a:p>
          <a:p>
            <a:pPr>
              <a:buNone/>
            </a:pPr>
            <a:r>
              <a:rPr lang="ru-RU" b="1" dirty="0" smtClean="0"/>
              <a:t>			</a:t>
            </a:r>
            <a:r>
              <a:rPr lang="en-US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String</a:t>
            </a:r>
            <a:r>
              <a:rPr lang="en-US" b="1" dirty="0" smtClean="0"/>
              <a:t> get_name = JOptionPane.showInputDialog(</a:t>
            </a:r>
            <a:r>
              <a:rPr lang="ru-RU" b="1" dirty="0" smtClean="0"/>
              <a:t> </a:t>
            </a:r>
            <a:r>
              <a:rPr lang="en-US" b="1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“</a:t>
            </a:r>
            <a:r>
              <a:rPr lang="ru-RU" b="1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Как</a:t>
            </a:r>
            <a:r>
              <a:rPr lang="en-US" b="1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 </a:t>
            </a:r>
            <a:r>
              <a:rPr lang="ru-RU" b="1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тебя зовут?</a:t>
            </a:r>
            <a:r>
              <a:rPr lang="en-US" b="1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”</a:t>
            </a:r>
            <a:r>
              <a:rPr lang="ru-RU" b="1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 </a:t>
            </a:r>
            <a:r>
              <a:rPr lang="ru-RU" b="1" dirty="0" smtClean="0"/>
              <a:t>);</a:t>
            </a:r>
          </a:p>
          <a:p>
            <a:pPr>
              <a:buNone/>
            </a:pPr>
            <a:endParaRPr lang="ru-RU" b="1" dirty="0" smtClean="0"/>
          </a:p>
          <a:p>
            <a:pPr>
              <a:buNone/>
            </a:pPr>
            <a:r>
              <a:rPr lang="ru-RU" b="1" dirty="0" smtClean="0"/>
              <a:t>			</a:t>
            </a:r>
            <a:r>
              <a:rPr lang="en-US" b="1" dirty="0" smtClean="0"/>
              <a:t>JOptionPane.showMessageDialog(</a:t>
            </a:r>
            <a:r>
              <a:rPr lang="en-US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null</a:t>
            </a:r>
            <a:r>
              <a:rPr lang="en-US" b="1" dirty="0" smtClean="0"/>
              <a:t>, </a:t>
            </a:r>
            <a:r>
              <a:rPr lang="en-US" b="1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“</a:t>
            </a:r>
            <a:r>
              <a:rPr lang="ru-RU" b="1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Привет,</a:t>
            </a:r>
            <a:r>
              <a:rPr lang="en-US" b="1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 ”</a:t>
            </a:r>
            <a:r>
              <a:rPr lang="ru-RU" b="1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 </a:t>
            </a:r>
            <a:r>
              <a:rPr lang="ru-RU" b="1" dirty="0" smtClean="0"/>
              <a:t>+ </a:t>
            </a:r>
            <a:r>
              <a:rPr lang="en-US" b="1" dirty="0" smtClean="0"/>
              <a:t>get_name + </a:t>
            </a:r>
            <a:r>
              <a:rPr lang="en-US" b="1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“!”</a:t>
            </a:r>
            <a:r>
              <a:rPr lang="ru-RU" b="1" dirty="0" smtClean="0"/>
              <a:t> </a:t>
            </a:r>
            <a:r>
              <a:rPr lang="en-US" b="1" dirty="0" smtClean="0"/>
              <a:t>);</a:t>
            </a:r>
            <a:endParaRPr lang="ru-RU" b="1" dirty="0" smtClean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	}</a:t>
            </a:r>
            <a:endParaRPr lang="ru-RU" b="1" dirty="0" smtClean="0"/>
          </a:p>
          <a:p>
            <a:pPr>
              <a:buNone/>
            </a:pPr>
            <a:r>
              <a:rPr lang="ru-RU" b="1" dirty="0" smtClean="0"/>
              <a:t>}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Операторы ветвления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77333" y="1440611"/>
            <a:ext cx="9105021" cy="5167223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public class </a:t>
            </a:r>
            <a:r>
              <a:rPr lang="en-US" b="1" dirty="0" smtClean="0"/>
              <a:t>Main {</a:t>
            </a:r>
          </a:p>
          <a:p>
            <a:pPr>
              <a:buNone/>
            </a:pPr>
            <a:r>
              <a:rPr lang="en-US" b="1" dirty="0" smtClean="0"/>
              <a:t>	</a:t>
            </a:r>
            <a:r>
              <a:rPr lang="en-US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public static void </a:t>
            </a:r>
            <a:r>
              <a:rPr lang="en-US" b="1" dirty="0" smtClean="0"/>
              <a:t>main(String[] args) {</a:t>
            </a:r>
          </a:p>
          <a:p>
            <a:pPr>
              <a:buNone/>
            </a:pPr>
            <a:r>
              <a:rPr lang="en-US" b="1" dirty="0" smtClean="0"/>
              <a:t>			</a:t>
            </a:r>
            <a:endParaRPr lang="ru-RU" b="1" dirty="0" smtClean="0"/>
          </a:p>
          <a:p>
            <a:pPr>
              <a:buNone/>
            </a:pPr>
            <a:r>
              <a:rPr lang="ru-RU" b="1" dirty="0" smtClean="0"/>
              <a:t>			</a:t>
            </a:r>
            <a:r>
              <a:rPr lang="en-US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String</a:t>
            </a:r>
            <a:r>
              <a:rPr lang="en-US" b="1" dirty="0" smtClean="0"/>
              <a:t> get_name = JOptionPane.showInputDialog(</a:t>
            </a:r>
            <a:r>
              <a:rPr lang="ru-RU" b="1" dirty="0" smtClean="0"/>
              <a:t> </a:t>
            </a:r>
            <a:r>
              <a:rPr lang="en-US" b="1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“</a:t>
            </a:r>
            <a:r>
              <a:rPr lang="ru-RU" b="1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Как</a:t>
            </a:r>
            <a:r>
              <a:rPr lang="en-US" b="1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 </a:t>
            </a:r>
            <a:r>
              <a:rPr lang="ru-RU" b="1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тебя зовут?</a:t>
            </a:r>
            <a:r>
              <a:rPr lang="en-US" b="1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”</a:t>
            </a:r>
            <a:r>
              <a:rPr lang="ru-RU" b="1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 </a:t>
            </a:r>
            <a:r>
              <a:rPr lang="ru-RU" b="1" dirty="0" smtClean="0"/>
              <a:t>);</a:t>
            </a:r>
          </a:p>
          <a:p>
            <a:pPr>
              <a:buNone/>
            </a:pPr>
            <a:r>
              <a:rPr lang="ru-RU" b="1" dirty="0" smtClean="0"/>
              <a:t>			</a:t>
            </a:r>
          </a:p>
          <a:p>
            <a:pPr>
              <a:buNone/>
            </a:pPr>
            <a:r>
              <a:rPr lang="ru-RU" b="1" dirty="0" smtClean="0"/>
              <a:t>	</a:t>
            </a:r>
            <a:r>
              <a:rPr lang="ru-RU" b="1" dirty="0" smtClean="0"/>
              <a:t>		</a:t>
            </a:r>
            <a:r>
              <a:rPr lang="en-US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if</a:t>
            </a:r>
            <a:r>
              <a:rPr lang="en-US" b="1" dirty="0" smtClean="0"/>
              <a:t> </a:t>
            </a:r>
            <a:r>
              <a:rPr lang="en-US" b="1" dirty="0" smtClean="0"/>
              <a:t>( </a:t>
            </a:r>
            <a:r>
              <a:rPr lang="en-US" b="1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“</a:t>
            </a:r>
            <a:r>
              <a:rPr lang="ru-RU" b="1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Егор</a:t>
            </a:r>
            <a:r>
              <a:rPr lang="en-US" b="1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”</a:t>
            </a:r>
            <a:r>
              <a:rPr lang="ru-RU" b="1" dirty="0" smtClean="0"/>
              <a:t>.</a:t>
            </a:r>
            <a:r>
              <a:rPr lang="en-US" b="1" dirty="0" smtClean="0"/>
              <a:t>equals</a:t>
            </a:r>
            <a:r>
              <a:rPr lang="en-US" b="1" dirty="0" smtClean="0"/>
              <a:t>( get_name )) </a:t>
            </a:r>
            <a:r>
              <a:rPr lang="en-US" b="1" dirty="0" smtClean="0"/>
              <a:t>{</a:t>
            </a:r>
          </a:p>
          <a:p>
            <a:pPr>
              <a:buNone/>
            </a:pPr>
            <a:r>
              <a:rPr lang="en-US" b="1" dirty="0" smtClean="0"/>
              <a:t>				JOptionPane.showMessageDialog( </a:t>
            </a:r>
            <a:r>
              <a:rPr lang="en-US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null</a:t>
            </a:r>
            <a:r>
              <a:rPr lang="en-US" b="1" dirty="0" smtClean="0"/>
              <a:t>, </a:t>
            </a:r>
            <a:r>
              <a:rPr lang="en-US" b="1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“</a:t>
            </a:r>
            <a:r>
              <a:rPr lang="ru-RU" b="1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Привет</a:t>
            </a:r>
            <a:r>
              <a:rPr lang="ru-RU" b="1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, создатель</a:t>
            </a:r>
            <a:r>
              <a:rPr lang="ru-RU" b="1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!</a:t>
            </a:r>
            <a:r>
              <a:rPr lang="en-US" b="1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” </a:t>
            </a:r>
            <a:r>
              <a:rPr lang="ru-RU" b="1" dirty="0" smtClean="0"/>
              <a:t>);</a:t>
            </a:r>
            <a:endParaRPr lang="ru-RU" b="1" dirty="0" smtClean="0"/>
          </a:p>
          <a:p>
            <a:pPr>
              <a:buNone/>
            </a:pPr>
            <a:r>
              <a:rPr lang="en-US" b="1" dirty="0" smtClean="0"/>
              <a:t>			</a:t>
            </a:r>
            <a:r>
              <a:rPr lang="ru-RU" b="1" dirty="0" smtClean="0"/>
              <a:t>}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chemeClr val="tx1">
                    <a:lumMod val="75000"/>
                  </a:schemeClr>
                </a:solidFill>
              </a:rPr>
              <a:t>// if</a:t>
            </a:r>
            <a:endParaRPr lang="ru-RU" b="1" dirty="0" smtClean="0">
              <a:solidFill>
                <a:schemeClr val="tx1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			else</a:t>
            </a:r>
            <a:r>
              <a:rPr lang="en-US" b="1" dirty="0" smtClean="0"/>
              <a:t> </a:t>
            </a:r>
            <a:r>
              <a:rPr lang="en-US" b="1" dirty="0" smtClean="0"/>
              <a:t>{</a:t>
            </a:r>
          </a:p>
          <a:p>
            <a:pPr>
              <a:buNone/>
            </a:pPr>
            <a:r>
              <a:rPr lang="en-US" b="1" dirty="0" smtClean="0"/>
              <a:t>			JOptionPane.showMessageDialog( </a:t>
            </a:r>
            <a:r>
              <a:rPr lang="en-US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null</a:t>
            </a:r>
            <a:r>
              <a:rPr lang="en-US" b="1" dirty="0" smtClean="0"/>
              <a:t>, </a:t>
            </a:r>
            <a:r>
              <a:rPr lang="en-US" b="1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“</a:t>
            </a:r>
            <a:r>
              <a:rPr lang="ru-RU" b="1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Привет,</a:t>
            </a:r>
            <a:r>
              <a:rPr lang="en-US" b="1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 ”</a:t>
            </a:r>
            <a:r>
              <a:rPr lang="ru-RU" b="1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 </a:t>
            </a:r>
            <a:r>
              <a:rPr lang="ru-RU" b="1" dirty="0" smtClean="0"/>
              <a:t>+ </a:t>
            </a:r>
            <a:r>
              <a:rPr lang="en-US" b="1" dirty="0" smtClean="0"/>
              <a:t>get_name + </a:t>
            </a:r>
            <a:r>
              <a:rPr lang="en-US" b="1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“!”</a:t>
            </a:r>
            <a:r>
              <a:rPr lang="en-US" b="1" dirty="0" smtClean="0"/>
              <a:t> );</a:t>
            </a:r>
            <a:endParaRPr lang="en-US" b="1" dirty="0" smtClean="0"/>
          </a:p>
          <a:p>
            <a:pPr>
              <a:buNone/>
            </a:pPr>
            <a:r>
              <a:rPr lang="en-US" b="1" dirty="0" smtClean="0"/>
              <a:t>			} </a:t>
            </a:r>
            <a:r>
              <a:rPr lang="en-US" b="1" dirty="0" smtClean="0">
                <a:solidFill>
                  <a:schemeClr val="tx1">
                    <a:lumMod val="75000"/>
                  </a:schemeClr>
                </a:solidFill>
              </a:rPr>
              <a:t>// else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	</a:t>
            </a:r>
            <a:r>
              <a:rPr lang="en-US" b="1" dirty="0" smtClean="0"/>
              <a:t>} </a:t>
            </a:r>
            <a:r>
              <a:rPr lang="en-US" b="1" dirty="0" smtClean="0">
                <a:solidFill>
                  <a:schemeClr val="tx1">
                    <a:lumMod val="75000"/>
                  </a:schemeClr>
                </a:solidFill>
              </a:rPr>
              <a:t>// main</a:t>
            </a:r>
          </a:p>
          <a:p>
            <a:pPr>
              <a:buNone/>
            </a:pPr>
            <a:endParaRPr lang="ru-RU" b="1" dirty="0" smtClean="0">
              <a:solidFill>
                <a:schemeClr val="tx1">
                  <a:lumMod val="75000"/>
                </a:schemeClr>
              </a:solidFill>
            </a:endParaRPr>
          </a:p>
          <a:p>
            <a:pPr>
              <a:buNone/>
            </a:pPr>
            <a:r>
              <a:rPr lang="ru-RU" b="1" dirty="0" smtClean="0"/>
              <a:t>}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chemeClr val="tx1">
                    <a:lumMod val="75000"/>
                  </a:schemeClr>
                </a:solidFill>
              </a:rPr>
              <a:t>// class Main</a:t>
            </a:r>
            <a:endParaRPr lang="ru-RU" b="1" dirty="0" smtClean="0">
              <a:solidFill>
                <a:schemeClr val="tx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4282593" cy="812800"/>
          </a:xfrm>
        </p:spPr>
        <p:txBody>
          <a:bodyPr/>
          <a:lstStyle/>
          <a:p>
            <a:r>
              <a:rPr lang="ru-RU" dirty="0" smtClean="0"/>
              <a:t>Кем, когда и </a:t>
            </a:r>
            <a:r>
              <a:rPr lang="ru-RU" dirty="0"/>
              <a:t>г</a:t>
            </a:r>
            <a:r>
              <a:rPr lang="ru-RU" dirty="0" smtClean="0"/>
              <a:t>де?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3" y="2160589"/>
            <a:ext cx="6663425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# </a:t>
            </a:r>
            <a:r>
              <a:rPr lang="ru-RU" b="1" dirty="0"/>
              <a:t>А</a:t>
            </a:r>
            <a:r>
              <a:rPr lang="ru-RU" b="1" dirty="0" smtClean="0"/>
              <a:t>втор:	</a:t>
            </a:r>
            <a:r>
              <a:rPr lang="ru-RU" dirty="0" smtClean="0"/>
              <a:t>Джеймс Гостлинг – американский программист</a:t>
            </a:r>
          </a:p>
          <a:p>
            <a:pPr marL="0" indent="0">
              <a:buNone/>
            </a:pPr>
            <a:r>
              <a:rPr lang="ru-RU" dirty="0" smtClean="0"/>
              <a:t>	</a:t>
            </a:r>
            <a:r>
              <a:rPr lang="ru-RU" dirty="0" smtClean="0"/>
              <a:t>		</a:t>
            </a:r>
            <a:r>
              <a:rPr lang="en-US" dirty="0" smtClean="0"/>
              <a:t>Sun </a:t>
            </a:r>
            <a:r>
              <a:rPr lang="en-US" dirty="0" smtClean="0"/>
              <a:t>Microsystems</a:t>
            </a:r>
            <a:r>
              <a:rPr lang="ru-RU" dirty="0" smtClean="0"/>
              <a:t> – американская компания</a:t>
            </a:r>
            <a:endParaRPr lang="en-US" dirty="0" smtClean="0"/>
          </a:p>
          <a:p>
            <a:pPr marL="0" indent="0">
              <a:buNone/>
            </a:pPr>
            <a:endParaRPr lang="ru-RU" b="1" dirty="0" smtClean="0"/>
          </a:p>
          <a:p>
            <a:pPr marL="0" indent="0">
              <a:buNone/>
            </a:pPr>
            <a:r>
              <a:rPr lang="en-US" b="1" dirty="0" smtClean="0"/>
              <a:t># </a:t>
            </a:r>
            <a:r>
              <a:rPr lang="ru-RU" b="1" dirty="0"/>
              <a:t>Д</a:t>
            </a:r>
            <a:r>
              <a:rPr lang="ru-RU" b="1" dirty="0" smtClean="0"/>
              <a:t>ата:</a:t>
            </a:r>
            <a:r>
              <a:rPr lang="ru-RU" b="1" dirty="0"/>
              <a:t>	</a:t>
            </a:r>
            <a:r>
              <a:rPr lang="ru-RU" b="1" dirty="0" smtClean="0"/>
              <a:t>	</a:t>
            </a:r>
            <a:r>
              <a:rPr lang="ru-RU" dirty="0" smtClean="0"/>
              <a:t>23</a:t>
            </a:r>
            <a:r>
              <a:rPr lang="en-US" dirty="0" smtClean="0"/>
              <a:t> </a:t>
            </a:r>
            <a:r>
              <a:rPr lang="ru-RU" dirty="0" smtClean="0"/>
              <a:t>мая</a:t>
            </a:r>
            <a:r>
              <a:rPr lang="ru-RU" dirty="0" smtClean="0"/>
              <a:t> 1995.</a:t>
            </a:r>
            <a:endParaRPr lang="ru-RU" dirty="0" smtClean="0"/>
          </a:p>
          <a:p>
            <a:pPr marL="0" indent="0">
              <a:buNone/>
            </a:pPr>
            <a:endParaRPr lang="ru-RU" b="1" dirty="0" smtClean="0"/>
          </a:p>
          <a:p>
            <a:pPr marL="0" indent="0">
              <a:buNone/>
            </a:pPr>
            <a:r>
              <a:rPr lang="en-US" b="1" dirty="0" smtClean="0"/>
              <a:t># </a:t>
            </a:r>
            <a:r>
              <a:rPr lang="ru-RU" b="1" dirty="0" smtClean="0"/>
              <a:t>Где: </a:t>
            </a:r>
            <a:r>
              <a:rPr lang="en-US" b="1" dirty="0" smtClean="0"/>
              <a:t>	</a:t>
            </a:r>
            <a:r>
              <a:rPr lang="ru-RU" b="1" dirty="0" smtClean="0"/>
              <a:t>	</a:t>
            </a:r>
            <a:r>
              <a:rPr lang="en-US" dirty="0" smtClean="0"/>
              <a:t>Sun </a:t>
            </a:r>
            <a:r>
              <a:rPr lang="en-US" dirty="0" smtClean="0"/>
              <a:t>Microsystems</a:t>
            </a:r>
            <a:r>
              <a:rPr lang="ru-RU" dirty="0" smtClean="0"/>
              <a:t> – </a:t>
            </a:r>
            <a:r>
              <a:rPr lang="ru-RU" dirty="0" smtClean="0"/>
              <a:t>американская компания</a:t>
            </a:r>
            <a:r>
              <a:rPr lang="ru-RU" dirty="0" smtClean="0"/>
              <a:t>.  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	</a:t>
            </a:r>
            <a:r>
              <a:rPr lang="ru-RU" dirty="0" smtClean="0"/>
              <a:t>		Производитель</a:t>
            </a:r>
            <a:r>
              <a:rPr lang="ru-RU" dirty="0" smtClean="0"/>
              <a:t> программного и аппаратного </a:t>
            </a:r>
            <a:r>
              <a:rPr lang="ru-RU" dirty="0" smtClean="0"/>
              <a:t>обеспечения.</a:t>
            </a:r>
            <a:endParaRPr lang="en-US" dirty="0"/>
          </a:p>
        </p:txBody>
      </p:sp>
      <p:pic>
        <p:nvPicPr>
          <p:cNvPr id="1026" name="Picture 2" descr="C:\Users\Егор\Desktop\274px-James_Gosling_200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8305" y="1710307"/>
            <a:ext cx="2609850" cy="35909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010055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 куда взялось название?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>
              <a:buNone/>
            </a:pPr>
            <a:r>
              <a:rPr lang="ru-RU" dirty="0" smtClean="0"/>
              <a:t>Изначально язык назывался </a:t>
            </a:r>
            <a:r>
              <a:rPr lang="ru-RU" dirty="0" err="1" smtClean="0"/>
              <a:t>Oak</a:t>
            </a:r>
            <a:r>
              <a:rPr lang="ru-RU" dirty="0" smtClean="0"/>
              <a:t> </a:t>
            </a:r>
            <a:r>
              <a:rPr lang="ru-RU" dirty="0" smtClean="0"/>
              <a:t>(Дуб), для </a:t>
            </a:r>
            <a:r>
              <a:rPr lang="ru-RU" dirty="0" smtClean="0"/>
              <a:t>программирования бытовых электронных устройств. </a:t>
            </a:r>
            <a:r>
              <a:rPr lang="ru-RU" dirty="0" smtClean="0"/>
              <a:t>Но из-за </a:t>
            </a:r>
            <a:r>
              <a:rPr lang="ru-RU" dirty="0" smtClean="0"/>
              <a:t>того, что язык с таким названием уже существовал, </a:t>
            </a:r>
            <a:r>
              <a:rPr lang="ru-RU" dirty="0" err="1" smtClean="0"/>
              <a:t>Oak</a:t>
            </a:r>
            <a:r>
              <a:rPr lang="ru-RU" dirty="0" smtClean="0"/>
              <a:t> был переименован в </a:t>
            </a:r>
            <a:r>
              <a:rPr lang="ru-RU" dirty="0" err="1" smtClean="0"/>
              <a:t>Java</a:t>
            </a:r>
            <a:r>
              <a:rPr lang="ru-RU" dirty="0" smtClean="0"/>
              <a:t> </a:t>
            </a:r>
            <a:r>
              <a:rPr lang="ru-RU" dirty="0" smtClean="0"/>
              <a:t>- назван </a:t>
            </a:r>
            <a:r>
              <a:rPr lang="ru-RU" dirty="0" smtClean="0"/>
              <a:t>в честь марки кофе </a:t>
            </a:r>
            <a:r>
              <a:rPr lang="ru-RU" dirty="0" err="1" smtClean="0"/>
              <a:t>Java</a:t>
            </a:r>
            <a:r>
              <a:rPr lang="ru-RU" dirty="0" smtClean="0"/>
              <a:t>, </a:t>
            </a:r>
            <a:r>
              <a:rPr lang="ru-RU" dirty="0" smtClean="0"/>
              <a:t>поэтому </a:t>
            </a:r>
            <a:r>
              <a:rPr lang="ru-RU" dirty="0" smtClean="0"/>
              <a:t>на </a:t>
            </a:r>
            <a:r>
              <a:rPr lang="ru-RU" dirty="0" smtClean="0"/>
              <a:t>эмблеме языка изображена чашка </a:t>
            </a:r>
            <a:r>
              <a:rPr lang="ru-RU" dirty="0" smtClean="0"/>
              <a:t>с </a:t>
            </a:r>
            <a:r>
              <a:rPr lang="ru-RU" dirty="0" smtClean="0"/>
              <a:t>кофе</a:t>
            </a:r>
            <a:r>
              <a:rPr lang="ru-RU" dirty="0" smtClean="0"/>
              <a:t>.</a:t>
            </a:r>
            <a:endParaRPr lang="ru-RU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4327"/>
          </a:xfrm>
        </p:spPr>
        <p:txBody>
          <a:bodyPr/>
          <a:lstStyle/>
          <a:p>
            <a:r>
              <a:rPr lang="ru-RU" dirty="0" smtClean="0"/>
              <a:t>Характеристики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791855"/>
            <a:ext cx="8596668" cy="24826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#</a:t>
            </a:r>
            <a:r>
              <a:rPr lang="ru-RU" b="1" dirty="0" smtClean="0"/>
              <a:t>	Иерархия:</a:t>
            </a:r>
            <a:r>
              <a:rPr lang="ru-RU" b="1" dirty="0"/>
              <a:t>	</a:t>
            </a:r>
            <a:r>
              <a:rPr lang="ru-RU" b="1" dirty="0" smtClean="0"/>
              <a:t>	</a:t>
            </a:r>
            <a:r>
              <a:rPr lang="ru-RU" dirty="0" smtClean="0"/>
              <a:t>высокоуровневый.</a:t>
            </a:r>
          </a:p>
          <a:p>
            <a:pPr marL="0" indent="0">
              <a:buNone/>
            </a:pPr>
            <a:r>
              <a:rPr lang="en-US" b="1" dirty="0"/>
              <a:t>#</a:t>
            </a:r>
            <a:r>
              <a:rPr lang="en-US" dirty="0"/>
              <a:t>	</a:t>
            </a:r>
            <a:r>
              <a:rPr lang="ru-RU" b="1" dirty="0"/>
              <a:t>Платформы:</a:t>
            </a:r>
            <a:r>
              <a:rPr lang="ru-RU" dirty="0"/>
              <a:t>	</a:t>
            </a:r>
            <a:r>
              <a:rPr lang="ru-RU" dirty="0" smtClean="0"/>
              <a:t>кроссплатформенный.</a:t>
            </a:r>
          </a:p>
          <a:p>
            <a:pPr marL="0" indent="0">
              <a:buNone/>
            </a:pPr>
            <a:r>
              <a:rPr lang="en-US" b="1" dirty="0" smtClean="0"/>
              <a:t>#</a:t>
            </a:r>
            <a:r>
              <a:rPr lang="ru-RU" b="1" dirty="0" smtClean="0"/>
              <a:t>	</a:t>
            </a:r>
            <a:r>
              <a:rPr lang="ru-RU" b="1" dirty="0" smtClean="0"/>
              <a:t>Парадигма</a:t>
            </a:r>
            <a:r>
              <a:rPr lang="ru-RU" b="1" dirty="0" smtClean="0"/>
              <a:t>:</a:t>
            </a:r>
            <a:r>
              <a:rPr lang="ru-RU" b="1" dirty="0" smtClean="0"/>
              <a:t>		</a:t>
            </a:r>
            <a:r>
              <a:rPr lang="ru-RU" dirty="0" smtClean="0"/>
              <a:t>объектно-ориентированный (ООП).</a:t>
            </a:r>
          </a:p>
          <a:p>
            <a:pPr marL="0" indent="0">
              <a:buNone/>
            </a:pPr>
            <a:r>
              <a:rPr lang="en-US" b="1" dirty="0" smtClean="0"/>
              <a:t>#</a:t>
            </a:r>
            <a:r>
              <a:rPr lang="ru-RU" b="1" dirty="0" smtClean="0"/>
              <a:t>	Синтаксис:</a:t>
            </a:r>
            <a:r>
              <a:rPr lang="ru-RU" b="1" dirty="0"/>
              <a:t>	</a:t>
            </a:r>
            <a:r>
              <a:rPr lang="ru-RU" b="1" dirty="0" smtClean="0"/>
              <a:t>	</a:t>
            </a:r>
            <a:r>
              <a:rPr lang="ru-RU" dirty="0" smtClean="0"/>
              <a:t>Многословный.</a:t>
            </a:r>
            <a:endParaRPr lang="ru-RU" dirty="0" smtClean="0"/>
          </a:p>
          <a:p>
            <a:pPr marL="0" indent="0">
              <a:buNone/>
            </a:pPr>
            <a:r>
              <a:rPr lang="en-US" b="1" dirty="0" smtClean="0"/>
              <a:t>#</a:t>
            </a:r>
            <a:r>
              <a:rPr lang="en-US" dirty="0" smtClean="0"/>
              <a:t>	</a:t>
            </a:r>
            <a:r>
              <a:rPr lang="ru-RU" b="1" dirty="0" smtClean="0"/>
              <a:t>Трансляция</a:t>
            </a:r>
            <a:r>
              <a:rPr lang="ru-RU" dirty="0" smtClean="0"/>
              <a:t>:</a:t>
            </a:r>
            <a:r>
              <a:rPr lang="ru-RU" dirty="0"/>
              <a:t>	</a:t>
            </a:r>
            <a:r>
              <a:rPr lang="ru-RU" dirty="0" smtClean="0"/>
              <a:t>компилируемый</a:t>
            </a:r>
            <a:r>
              <a:rPr lang="ru-RU" dirty="0" smtClean="0"/>
              <a:t>.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#	</a:t>
            </a:r>
            <a:r>
              <a:rPr lang="ru-RU" b="1" dirty="0" smtClean="0"/>
              <a:t>Типизация</a:t>
            </a:r>
            <a:r>
              <a:rPr lang="ru-RU" dirty="0" smtClean="0"/>
              <a:t>:		</a:t>
            </a:r>
            <a:r>
              <a:rPr lang="ru-RU" dirty="0" smtClean="0"/>
              <a:t>статическая.</a:t>
            </a:r>
            <a:endParaRPr lang="ru-RU" dirty="0" smtClean="0"/>
          </a:p>
        </p:txBody>
      </p:sp>
    </p:spTree>
    <p:extLst>
      <p:ext uri="{BB962C8B-B14F-4D97-AF65-F5344CB8AC3E}">
        <p14:creationId xmlns="" xmlns:p14="http://schemas.microsoft.com/office/powerpoint/2010/main" val="487332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Рисунок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7256" y="4025832"/>
            <a:ext cx="3882354" cy="2174118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pic>
        <p:nvPicPr>
          <p:cNvPr id="20" name="Рисунок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668" y="1270000"/>
            <a:ext cx="3903942" cy="2195967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9673"/>
          </a:xfrm>
        </p:spPr>
        <p:txBody>
          <a:bodyPr/>
          <a:lstStyle/>
          <a:p>
            <a:r>
              <a:rPr lang="ru-RU" dirty="0" smtClean="0"/>
              <a:t>Иерархия.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677332" y="2997733"/>
            <a:ext cx="4190231" cy="150631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000" dirty="0" smtClean="0"/>
              <a:t>Чем выше уровень языка тем ближе он к человеческому языку и тем дальше от машинного кода.</a:t>
            </a:r>
            <a:endParaRPr lang="en-US" sz="2000" dirty="0" smtClean="0"/>
          </a:p>
        </p:txBody>
      </p:sp>
    </p:spTree>
    <p:extLst>
      <p:ext uri="{BB962C8B-B14F-4D97-AF65-F5344CB8AC3E}">
        <p14:creationId xmlns="" xmlns:p14="http://schemas.microsoft.com/office/powerpoint/2010/main" val="2309058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1"/>
            <a:ext cx="8596668" cy="665018"/>
          </a:xfrm>
        </p:spPr>
        <p:txBody>
          <a:bodyPr>
            <a:normAutofit/>
          </a:bodyPr>
          <a:lstStyle/>
          <a:p>
            <a:r>
              <a:rPr lang="ru-RU" dirty="0"/>
              <a:t>Пример </a:t>
            </a:r>
            <a:r>
              <a:rPr lang="ru-RU" dirty="0" smtClean="0"/>
              <a:t>программы </a:t>
            </a:r>
            <a:r>
              <a:rPr lang="ru-RU" dirty="0"/>
              <a:t>«</a:t>
            </a:r>
            <a:r>
              <a:rPr lang="en-US" dirty="0"/>
              <a:t>Hello, World!</a:t>
            </a:r>
            <a:r>
              <a:rPr lang="ru-RU" dirty="0" smtClean="0"/>
              <a:t>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206317" y="2274453"/>
            <a:ext cx="4772430" cy="1493316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ru-RU" sz="2100" b="1" dirty="0" smtClean="0"/>
              <a:t>Машинный код</a:t>
            </a:r>
            <a:endParaRPr lang="ru-RU" sz="2100" b="1" dirty="0"/>
          </a:p>
          <a:p>
            <a:pPr marL="0" indent="0">
              <a:buNone/>
            </a:pPr>
            <a:r>
              <a:rPr lang="en-US" sz="1400" dirty="0" smtClean="0"/>
              <a:t>0x55 </a:t>
            </a:r>
            <a:r>
              <a:rPr lang="en-US" sz="1400" dirty="0"/>
              <a:t>0x89 0xe5 0xe8 0xfc 0xff </a:t>
            </a:r>
            <a:r>
              <a:rPr lang="en-US" sz="1400" dirty="0" err="1"/>
              <a:t>0xff</a:t>
            </a:r>
            <a:r>
              <a:rPr lang="en-US" sz="1400" dirty="0"/>
              <a:t> </a:t>
            </a:r>
            <a:r>
              <a:rPr lang="en-US" sz="1400" dirty="0" err="1" smtClean="0"/>
              <a:t>0xff</a:t>
            </a:r>
            <a:r>
              <a:rPr lang="en-US" sz="1400" dirty="0" smtClean="0"/>
              <a:t> </a:t>
            </a:r>
            <a:r>
              <a:rPr lang="en-US" sz="1400" dirty="0"/>
              <a:t>0x83 </a:t>
            </a:r>
            <a:r>
              <a:rPr lang="en-US" sz="1400" dirty="0" smtClean="0"/>
              <a:t>0xf8 0x41 0x75 0x0d 0x68 0x00 </a:t>
            </a:r>
            <a:r>
              <a:rPr lang="en-US" sz="1400" dirty="0" err="1" smtClean="0"/>
              <a:t>0x00</a:t>
            </a:r>
            <a:r>
              <a:rPr lang="en-US" sz="1400" dirty="0" smtClean="0"/>
              <a:t> </a:t>
            </a:r>
            <a:r>
              <a:rPr lang="en-US" sz="1400" dirty="0" err="1" smtClean="0"/>
              <a:t>0x00</a:t>
            </a:r>
            <a:r>
              <a:rPr lang="en-US" sz="1400" dirty="0" smtClean="0"/>
              <a:t> </a:t>
            </a:r>
            <a:r>
              <a:rPr lang="en-US" sz="1400" dirty="0" err="1" smtClean="0"/>
              <a:t>0x00</a:t>
            </a:r>
            <a:r>
              <a:rPr lang="en-US" sz="1400" dirty="0" smtClean="0"/>
              <a:t> 0xe8 0xfc 0xff </a:t>
            </a:r>
            <a:r>
              <a:rPr lang="en-US" sz="1400" dirty="0" err="1" smtClean="0"/>
              <a:t>0xff</a:t>
            </a:r>
            <a:r>
              <a:rPr lang="en-US" sz="1400" dirty="0" smtClean="0"/>
              <a:t> </a:t>
            </a:r>
            <a:r>
              <a:rPr lang="en-US" sz="1400" dirty="0" err="1" smtClean="0"/>
              <a:t>0xff</a:t>
            </a:r>
            <a:r>
              <a:rPr lang="en-US" sz="1400" dirty="0" smtClean="0"/>
              <a:t> 0x83 0xc4 0x04 0xb8 0x00 </a:t>
            </a:r>
            <a:r>
              <a:rPr lang="en-US" sz="1400" dirty="0" err="1" smtClean="0"/>
              <a:t>0x00</a:t>
            </a:r>
            <a:r>
              <a:rPr lang="en-US" sz="1400" dirty="0" smtClean="0"/>
              <a:t> </a:t>
            </a:r>
            <a:r>
              <a:rPr lang="en-US" sz="1400" dirty="0" err="1" smtClean="0"/>
              <a:t>0x00</a:t>
            </a:r>
            <a:r>
              <a:rPr lang="en-US" sz="1400" dirty="0" smtClean="0"/>
              <a:t> </a:t>
            </a:r>
            <a:r>
              <a:rPr lang="en-US" sz="1400" dirty="0" err="1" smtClean="0"/>
              <a:t>0x00</a:t>
            </a:r>
            <a:r>
              <a:rPr lang="en-US" sz="1400" dirty="0" smtClean="0"/>
              <a:t> 0x89 0xec 0x5d 0xc3</a:t>
            </a:r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1582497" y="1542472"/>
            <a:ext cx="2079721" cy="452782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ru-RU" b="1" dirty="0" smtClean="0"/>
              <a:t>Ассемблер</a:t>
            </a:r>
            <a:endParaRPr lang="en-US" b="1" dirty="0" smtClean="0"/>
          </a:p>
          <a:p>
            <a:pPr marL="0" indent="0">
              <a:buFont typeface="Wingdings 3" charset="2"/>
              <a:buNone/>
            </a:pPr>
            <a:r>
              <a:rPr lang="en-US" sz="1400" dirty="0" smtClean="0"/>
              <a:t>push %</a:t>
            </a:r>
            <a:r>
              <a:rPr lang="en-US" sz="1400" dirty="0" err="1" smtClean="0"/>
              <a:t>ebp</a:t>
            </a:r>
            <a:r>
              <a:rPr lang="en-US" sz="1400" dirty="0" smtClean="0"/>
              <a:t> </a:t>
            </a:r>
          </a:p>
          <a:p>
            <a:pPr marL="0" indent="0">
              <a:buFont typeface="Wingdings 3" charset="2"/>
              <a:buNone/>
            </a:pPr>
            <a:r>
              <a:rPr lang="en-US" sz="1400" dirty="0" smtClean="0"/>
              <a:t>mov %</a:t>
            </a:r>
            <a:r>
              <a:rPr lang="en-US" sz="1400" dirty="0" err="1" smtClean="0"/>
              <a:t>esp</a:t>
            </a:r>
            <a:r>
              <a:rPr lang="en-US" sz="1400" dirty="0" smtClean="0"/>
              <a:t>,%</a:t>
            </a:r>
            <a:r>
              <a:rPr lang="en-US" sz="1400" dirty="0" err="1" smtClean="0"/>
              <a:t>ebp</a:t>
            </a:r>
            <a:r>
              <a:rPr lang="en-US" sz="1400" dirty="0" smtClean="0"/>
              <a:t> </a:t>
            </a:r>
          </a:p>
          <a:p>
            <a:pPr marL="0" indent="0">
              <a:buFont typeface="Wingdings 3" charset="2"/>
              <a:buNone/>
            </a:pPr>
            <a:r>
              <a:rPr lang="en-US" sz="1400" dirty="0" smtClean="0"/>
              <a:t>call 0x8048298 </a:t>
            </a:r>
          </a:p>
          <a:p>
            <a:pPr marL="0" indent="0">
              <a:buFont typeface="Wingdings 3" charset="2"/>
              <a:buNone/>
            </a:pPr>
            <a:r>
              <a:rPr lang="en-US" sz="1400" dirty="0" err="1" smtClean="0"/>
              <a:t>cmp</a:t>
            </a:r>
            <a:r>
              <a:rPr lang="en-US" sz="1400" dirty="0" smtClean="0"/>
              <a:t> $0x41,%eax </a:t>
            </a:r>
          </a:p>
          <a:p>
            <a:pPr marL="0" indent="0">
              <a:buFont typeface="Wingdings 3" charset="2"/>
              <a:buNone/>
            </a:pPr>
            <a:r>
              <a:rPr lang="en-US" sz="1400" dirty="0" err="1" smtClean="0"/>
              <a:t>jne</a:t>
            </a:r>
            <a:r>
              <a:rPr lang="en-US" sz="1400" dirty="0" smtClean="0"/>
              <a:t> 0x80483ce </a:t>
            </a:r>
          </a:p>
          <a:p>
            <a:pPr marL="0" indent="0">
              <a:buFont typeface="Wingdings 3" charset="2"/>
              <a:buNone/>
            </a:pPr>
            <a:r>
              <a:rPr lang="en-US" sz="1400" dirty="0" smtClean="0"/>
              <a:t>push $0x80484b0 </a:t>
            </a:r>
          </a:p>
          <a:p>
            <a:pPr marL="0" indent="0">
              <a:buFont typeface="Wingdings 3" charset="2"/>
              <a:buNone/>
            </a:pPr>
            <a:r>
              <a:rPr lang="en-US" sz="1400" dirty="0" smtClean="0"/>
              <a:t>call 0x80482c8 </a:t>
            </a:r>
          </a:p>
          <a:p>
            <a:pPr marL="0" indent="0">
              <a:buFont typeface="Wingdings 3" charset="2"/>
              <a:buNone/>
            </a:pPr>
            <a:r>
              <a:rPr lang="en-US" sz="1400" dirty="0" smtClean="0"/>
              <a:t>add $0x4,%esp </a:t>
            </a:r>
          </a:p>
          <a:p>
            <a:pPr marL="0" indent="0">
              <a:buFont typeface="Wingdings 3" charset="2"/>
              <a:buNone/>
            </a:pPr>
            <a:r>
              <a:rPr lang="en-US" sz="1400" dirty="0" smtClean="0"/>
              <a:t>mov $0x0,%eax </a:t>
            </a:r>
          </a:p>
          <a:p>
            <a:pPr marL="0" indent="0">
              <a:buFont typeface="Wingdings 3" charset="2"/>
              <a:buNone/>
            </a:pPr>
            <a:r>
              <a:rPr lang="en-US" sz="1400" dirty="0" smtClean="0"/>
              <a:t>mov %</a:t>
            </a:r>
            <a:r>
              <a:rPr lang="en-US" sz="1400" dirty="0" err="1" smtClean="0"/>
              <a:t>ebp</a:t>
            </a:r>
            <a:r>
              <a:rPr lang="en-US" sz="1400" dirty="0" smtClean="0"/>
              <a:t>,%</a:t>
            </a:r>
            <a:r>
              <a:rPr lang="en-US" sz="1400" dirty="0" err="1" smtClean="0"/>
              <a:t>esp</a:t>
            </a:r>
            <a:r>
              <a:rPr lang="en-US" sz="1400" dirty="0" smtClean="0"/>
              <a:t> </a:t>
            </a:r>
          </a:p>
          <a:p>
            <a:pPr marL="0" indent="0">
              <a:buFont typeface="Wingdings 3" charset="2"/>
              <a:buNone/>
            </a:pPr>
            <a:r>
              <a:rPr lang="en-US" sz="1400" dirty="0" smtClean="0"/>
              <a:t>pop %</a:t>
            </a:r>
            <a:r>
              <a:rPr lang="en-US" sz="1400" dirty="0" err="1" smtClean="0"/>
              <a:t>ebp</a:t>
            </a:r>
            <a:r>
              <a:rPr lang="en-US" sz="1400" dirty="0" smtClean="0"/>
              <a:t> </a:t>
            </a:r>
          </a:p>
          <a:p>
            <a:pPr marL="0" indent="0">
              <a:buFont typeface="Wingdings 3" charset="2"/>
              <a:buNone/>
            </a:pPr>
            <a:r>
              <a:rPr lang="en-US" sz="1400" dirty="0" smtClean="0"/>
              <a:t>ret</a:t>
            </a:r>
          </a:p>
        </p:txBody>
      </p:sp>
    </p:spTree>
    <p:extLst>
      <p:ext uri="{BB962C8B-B14F-4D97-AF65-F5344CB8AC3E}">
        <p14:creationId xmlns="" xmlns:p14="http://schemas.microsoft.com/office/powerpoint/2010/main" val="1386645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68218"/>
          </a:xfrm>
        </p:spPr>
        <p:txBody>
          <a:bodyPr/>
          <a:lstStyle/>
          <a:p>
            <a:r>
              <a:rPr lang="ru-RU" dirty="0"/>
              <a:t>Пример программы «</a:t>
            </a:r>
            <a:r>
              <a:rPr lang="en-US" dirty="0"/>
              <a:t>Hello, World!</a:t>
            </a:r>
            <a:r>
              <a:rPr lang="ru-RU" dirty="0"/>
              <a:t>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477820"/>
            <a:ext cx="4097866" cy="2146730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/>
              <a:t>Java</a:t>
            </a:r>
          </a:p>
          <a:p>
            <a:pPr marL="0" indent="0">
              <a:buNone/>
            </a:pPr>
            <a:r>
              <a:rPr lang="en-US" sz="1400" dirty="0" smtClean="0"/>
              <a:t>class </a:t>
            </a:r>
            <a:r>
              <a:rPr lang="en-US" sz="1400" dirty="0"/>
              <a:t>HelloWorld {</a:t>
            </a:r>
          </a:p>
          <a:p>
            <a:pPr marL="0" indent="0">
              <a:buNone/>
            </a:pPr>
            <a:r>
              <a:rPr lang="en-US" sz="1400" dirty="0"/>
              <a:t>    </a:t>
            </a:r>
            <a:r>
              <a:rPr lang="en-US" sz="1400" dirty="0" smtClean="0"/>
              <a:t>	public </a:t>
            </a:r>
            <a:r>
              <a:rPr lang="en-US" sz="1400" dirty="0"/>
              <a:t>static void main(String[] args) {</a:t>
            </a:r>
          </a:p>
          <a:p>
            <a:pPr marL="0" indent="0">
              <a:buNone/>
            </a:pPr>
            <a:r>
              <a:rPr lang="en-US" sz="1400" dirty="0"/>
              <a:t>       </a:t>
            </a:r>
            <a:r>
              <a:rPr lang="en-US" sz="1400" dirty="0" smtClean="0"/>
              <a:t>		System.out.println</a:t>
            </a:r>
            <a:r>
              <a:rPr lang="en-US" sz="1400" dirty="0"/>
              <a:t>("Hello, World!");</a:t>
            </a:r>
          </a:p>
          <a:p>
            <a:pPr marL="0" indent="0">
              <a:buNone/>
            </a:pPr>
            <a:r>
              <a:rPr lang="en-US" sz="1400" dirty="0"/>
              <a:t>    </a:t>
            </a:r>
            <a:r>
              <a:rPr lang="en-US" sz="1400" dirty="0" smtClean="0"/>
              <a:t>	}</a:t>
            </a:r>
            <a:endParaRPr lang="en-US" sz="1400" dirty="0"/>
          </a:p>
          <a:p>
            <a:pPr marL="0" indent="0">
              <a:buNone/>
            </a:pPr>
            <a:r>
              <a:rPr lang="en-US" sz="1400" dirty="0" smtClean="0"/>
              <a:t>}</a:t>
            </a:r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988292" y="4167908"/>
            <a:ext cx="4227175" cy="198581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/>
              <a:t>Pascal</a:t>
            </a:r>
          </a:p>
          <a:p>
            <a:pPr marL="0" indent="0">
              <a:buNone/>
            </a:pPr>
            <a:r>
              <a:rPr lang="en-US" sz="1600" dirty="0"/>
              <a:t>program Hello;</a:t>
            </a:r>
          </a:p>
          <a:p>
            <a:pPr marL="0" indent="0">
              <a:buNone/>
            </a:pPr>
            <a:r>
              <a:rPr lang="en-US" sz="1600" dirty="0"/>
              <a:t>begin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ru-RU" sz="1600" dirty="0" smtClean="0"/>
              <a:t>	</a:t>
            </a:r>
            <a:r>
              <a:rPr lang="en-US" sz="1600" dirty="0" smtClean="0"/>
              <a:t>writeln </a:t>
            </a:r>
            <a:r>
              <a:rPr lang="en-US" sz="1600" dirty="0"/>
              <a:t>('Hello, world!')</a:t>
            </a:r>
          </a:p>
          <a:p>
            <a:pPr marL="0" indent="0">
              <a:buNone/>
            </a:pPr>
            <a:r>
              <a:rPr lang="en-US" sz="1600" dirty="0"/>
              <a:t>end</a:t>
            </a:r>
            <a:r>
              <a:rPr lang="en-US" sz="1600" dirty="0" smtClean="0"/>
              <a:t>.</a:t>
            </a:r>
            <a:endParaRPr lang="ru-RU" sz="1600" dirty="0" smtClean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5619904" y="1477818"/>
            <a:ext cx="2809393" cy="283094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2100" b="1" dirty="0" smtClean="0"/>
              <a:t>C++</a:t>
            </a:r>
          </a:p>
          <a:p>
            <a:pPr marL="0" indent="0">
              <a:buFont typeface="Wingdings 3" charset="2"/>
              <a:buNone/>
            </a:pPr>
            <a:r>
              <a:rPr lang="en-US" sz="1600" dirty="0" smtClean="0"/>
              <a:t>#include &lt;iostream&gt;</a:t>
            </a:r>
          </a:p>
          <a:p>
            <a:pPr marL="0" indent="0">
              <a:buFont typeface="Wingdings 3" charset="2"/>
              <a:buNone/>
            </a:pPr>
            <a:r>
              <a:rPr lang="en-US" sz="1600" dirty="0" smtClean="0"/>
              <a:t>using namespace std;</a:t>
            </a:r>
          </a:p>
          <a:p>
            <a:pPr marL="0" indent="0">
              <a:buFont typeface="Wingdings 3" charset="2"/>
              <a:buNone/>
            </a:pPr>
            <a:endParaRPr lang="en-US" sz="1600" dirty="0" smtClean="0"/>
          </a:p>
          <a:p>
            <a:pPr marL="0" indent="0">
              <a:buFont typeface="Wingdings 3" charset="2"/>
              <a:buNone/>
            </a:pPr>
            <a:r>
              <a:rPr lang="en-US" sz="1600" dirty="0" smtClean="0"/>
              <a:t>int main() </a:t>
            </a:r>
          </a:p>
          <a:p>
            <a:pPr marL="0" indent="0">
              <a:buFont typeface="Wingdings 3" charset="2"/>
              <a:buNone/>
            </a:pPr>
            <a:r>
              <a:rPr lang="en-US" sz="1600" dirty="0" smtClean="0"/>
              <a:t>{</a:t>
            </a:r>
          </a:p>
          <a:p>
            <a:pPr marL="0" indent="0">
              <a:buFont typeface="Wingdings 3" charset="2"/>
              <a:buNone/>
            </a:pPr>
            <a:r>
              <a:rPr lang="en-US" sz="1600" dirty="0" smtClean="0"/>
              <a:t>	cout &lt;&lt; "Hello, World!";</a:t>
            </a:r>
          </a:p>
          <a:p>
            <a:pPr marL="0" indent="0">
              <a:buFont typeface="Wingdings 3" charset="2"/>
              <a:buNone/>
            </a:pPr>
            <a:r>
              <a:rPr lang="en-US" sz="1600" dirty="0" smtClean="0"/>
              <a:t>	return 0;</a:t>
            </a:r>
          </a:p>
          <a:p>
            <a:pPr marL="0" indent="0">
              <a:buFont typeface="Wingdings 3" charset="2"/>
              <a:buNone/>
            </a:pPr>
            <a:r>
              <a:rPr lang="en-US" sz="1600" dirty="0" smtClean="0"/>
              <a:t>}</a:t>
            </a:r>
            <a:endParaRPr lang="ru-RU" sz="1600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5869709" y="4722089"/>
            <a:ext cx="2757053" cy="87745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/>
              <a:t>Python</a:t>
            </a:r>
          </a:p>
          <a:p>
            <a:pPr marL="0" indent="0">
              <a:buFont typeface="Wingdings 3" charset="2"/>
              <a:buNone/>
            </a:pPr>
            <a:r>
              <a:rPr lang="en-US" sz="1600" dirty="0"/>
              <a:t>p</a:t>
            </a:r>
            <a:r>
              <a:rPr lang="en-US" sz="1600" dirty="0" smtClean="0"/>
              <a:t>rint(‘Hello, World!’)</a:t>
            </a:r>
            <a:endParaRPr lang="ru-RU" sz="1600" dirty="0"/>
          </a:p>
        </p:txBody>
      </p:sp>
    </p:spTree>
    <p:extLst>
      <p:ext uri="{BB962C8B-B14F-4D97-AF65-F5344CB8AC3E}">
        <p14:creationId xmlns="" xmlns:p14="http://schemas.microsoft.com/office/powerpoint/2010/main" val="2239792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2800"/>
          </a:xfrm>
        </p:spPr>
        <p:txBody>
          <a:bodyPr/>
          <a:lstStyle/>
          <a:p>
            <a:r>
              <a:rPr lang="ru-RU" dirty="0"/>
              <a:t>Где </a:t>
            </a:r>
            <a:r>
              <a:rPr lang="ru-RU" dirty="0" smtClean="0"/>
              <a:t>используется </a:t>
            </a:r>
            <a:r>
              <a:rPr lang="en-US" dirty="0" smtClean="0"/>
              <a:t>Java</a:t>
            </a:r>
            <a:r>
              <a:rPr lang="ru-RU" dirty="0" smtClean="0"/>
              <a:t>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2235199"/>
            <a:ext cx="8596668" cy="43751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&gt;&gt;&gt;</a:t>
            </a:r>
            <a:r>
              <a:rPr lang="en-US" dirty="0" smtClean="0"/>
              <a:t>		</a:t>
            </a:r>
            <a:r>
              <a:rPr lang="ru-RU" dirty="0" smtClean="0"/>
              <a:t>Серверные части </a:t>
            </a:r>
            <a:r>
              <a:rPr lang="ru-RU" dirty="0" smtClean="0"/>
              <a:t>приложений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&gt;&gt;&gt;		</a:t>
            </a:r>
            <a:r>
              <a:rPr lang="ru-RU" dirty="0" err="1" smtClean="0"/>
              <a:t>Веб</a:t>
            </a:r>
            <a:r>
              <a:rPr lang="ru-RU" dirty="0" smtClean="0"/>
              <a:t> приложения - сайты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&gt;&gt;&gt;		</a:t>
            </a:r>
            <a:r>
              <a:rPr lang="ru-RU" dirty="0" smtClean="0"/>
              <a:t>Десктопные </a:t>
            </a:r>
            <a:r>
              <a:rPr lang="ru-RU" dirty="0" smtClean="0"/>
              <a:t>приложения</a:t>
            </a:r>
          </a:p>
          <a:p>
            <a:pPr marL="0" indent="0">
              <a:buNone/>
            </a:pPr>
            <a:r>
              <a:rPr lang="en-US" dirty="0" smtClean="0"/>
              <a:t>&gt;&gt;&gt;		</a:t>
            </a:r>
            <a:r>
              <a:rPr lang="ru-RU" dirty="0" smtClean="0"/>
              <a:t>Мобильные приложения на </a:t>
            </a:r>
            <a:r>
              <a:rPr lang="en-US" dirty="0" smtClean="0"/>
              <a:t>Android</a:t>
            </a:r>
            <a:endParaRPr lang="ru-RU" dirty="0" smtClean="0"/>
          </a:p>
          <a:p>
            <a:pPr marL="0" indent="0" fontAlgn="base">
              <a:buNone/>
            </a:pPr>
            <a:r>
              <a:rPr lang="en-US" dirty="0" smtClean="0"/>
              <a:t>&gt;&gt;&gt;</a:t>
            </a:r>
            <a:r>
              <a:rPr lang="en-US" dirty="0" smtClean="0"/>
              <a:t>		</a:t>
            </a:r>
            <a:r>
              <a:rPr lang="ru-RU" dirty="0" smtClean="0"/>
              <a:t>Встроенные системы</a:t>
            </a:r>
            <a:r>
              <a:rPr lang="en-US" dirty="0" smtClean="0"/>
              <a:t> </a:t>
            </a:r>
            <a:r>
              <a:rPr lang="ru-RU" dirty="0" smtClean="0"/>
              <a:t>автоматического </a:t>
            </a:r>
            <a:r>
              <a:rPr lang="ru-RU" dirty="0" smtClean="0"/>
              <a:t>управления</a:t>
            </a:r>
            <a:endParaRPr lang="en-US" dirty="0" smtClean="0"/>
          </a:p>
          <a:p>
            <a:pPr marL="0" indent="0" fontAlgn="base">
              <a:buNone/>
            </a:pPr>
            <a:r>
              <a:rPr lang="en-US" dirty="0" smtClean="0"/>
              <a:t>&gt;&gt;&gt;		Big data</a:t>
            </a:r>
            <a:endParaRPr lang="ru-RU" dirty="0" smtClean="0"/>
          </a:p>
        </p:txBody>
      </p:sp>
    </p:spTree>
    <p:extLst>
      <p:ext uri="{BB962C8B-B14F-4D97-AF65-F5344CB8AC3E}">
        <p14:creationId xmlns="" xmlns:p14="http://schemas.microsoft.com/office/powerpoint/2010/main" val="557461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1739</TotalTime>
  <Words>395</Words>
  <Application>Microsoft Office PowerPoint</Application>
  <PresentationFormat>Произвольный</PresentationFormat>
  <Paragraphs>178</Paragraphs>
  <Slides>25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26" baseType="lpstr">
      <vt:lpstr>Аспект</vt:lpstr>
      <vt:lpstr>“Hello,         ”</vt:lpstr>
      <vt:lpstr>План</vt:lpstr>
      <vt:lpstr>Кем, когда и где?</vt:lpstr>
      <vt:lpstr>От куда взялось название?</vt:lpstr>
      <vt:lpstr>Характеристики</vt:lpstr>
      <vt:lpstr>Иерархия.</vt:lpstr>
      <vt:lpstr>Пример программы «Hello, World!»</vt:lpstr>
      <vt:lpstr>Пример программы «Hello, World!»</vt:lpstr>
      <vt:lpstr>Где используется Java?</vt:lpstr>
      <vt:lpstr>Сайты на Java</vt:lpstr>
      <vt:lpstr>Приложения на java</vt:lpstr>
      <vt:lpstr>Достоинства</vt:lpstr>
      <vt:lpstr>Недостатки </vt:lpstr>
      <vt:lpstr>Чем Java может быть Вам полезен?</vt:lpstr>
      <vt:lpstr>Hello program</vt:lpstr>
      <vt:lpstr>Первая программа</vt:lpstr>
      <vt:lpstr>Создание проекта</vt:lpstr>
      <vt:lpstr>Создание класса</vt:lpstr>
      <vt:lpstr>Методы / функции</vt:lpstr>
      <vt:lpstr>Создание переменной</vt:lpstr>
      <vt:lpstr>Подключение библиотек</vt:lpstr>
      <vt:lpstr>Создание запроса</vt:lpstr>
      <vt:lpstr>Помещение запроса в переменную</vt:lpstr>
      <vt:lpstr>Вывод ответа</vt:lpstr>
      <vt:lpstr>Операторы ветвления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Настройка среды разработки</dc:title>
  <dc:creator>Психолог</dc:creator>
  <cp:lastModifiedBy>Пользователь Windows</cp:lastModifiedBy>
  <cp:revision>608</cp:revision>
  <dcterms:created xsi:type="dcterms:W3CDTF">2020-07-29T06:37:30Z</dcterms:created>
  <dcterms:modified xsi:type="dcterms:W3CDTF">2020-12-14T12:46:07Z</dcterms:modified>
</cp:coreProperties>
</file>