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2"/>
  </p:notesMasterIdLst>
  <p:sldIdLst>
    <p:sldId id="270" r:id="rId2"/>
    <p:sldId id="271" r:id="rId3"/>
    <p:sldId id="274" r:id="rId4"/>
    <p:sldId id="369" r:id="rId5"/>
    <p:sldId id="360" r:id="rId6"/>
    <p:sldId id="361" r:id="rId7"/>
    <p:sldId id="362" r:id="rId8"/>
    <p:sldId id="363" r:id="rId9"/>
    <p:sldId id="272" r:id="rId10"/>
    <p:sldId id="364" r:id="rId11"/>
    <p:sldId id="365" r:id="rId12"/>
    <p:sldId id="366" r:id="rId13"/>
    <p:sldId id="367" r:id="rId14"/>
    <p:sldId id="368" r:id="rId15"/>
    <p:sldId id="273" r:id="rId16"/>
    <p:sldId id="347" r:id="rId17"/>
    <p:sldId id="280" r:id="rId18"/>
    <p:sldId id="279" r:id="rId19"/>
    <p:sldId id="349" r:id="rId20"/>
    <p:sldId id="350" r:id="rId21"/>
    <p:sldId id="351" r:id="rId22"/>
    <p:sldId id="358" r:id="rId23"/>
    <p:sldId id="359" r:id="rId24"/>
    <p:sldId id="352" r:id="rId25"/>
    <p:sldId id="354" r:id="rId26"/>
    <p:sldId id="356" r:id="rId27"/>
    <p:sldId id="355" r:id="rId28"/>
    <p:sldId id="357" r:id="rId29"/>
    <p:sldId id="353" r:id="rId30"/>
    <p:sldId id="34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D0833-98DE-4306-AB9A-4B1B3717CDD5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04BF5-36EB-4FDC-8157-924C53C9EE3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03.11.2020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30412" y="3030346"/>
            <a:ext cx="6612352" cy="757381"/>
          </a:xfrm>
        </p:spPr>
        <p:txBody>
          <a:bodyPr/>
          <a:lstStyle/>
          <a:p>
            <a:r>
              <a:rPr lang="en-US" sz="4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4400" dirty="0" smtClean="0">
                <a:solidFill>
                  <a:schemeClr val="tx1"/>
                </a:solidFill>
              </a:rPr>
              <a:t>(</a:t>
            </a:r>
            <a:r>
              <a:rPr lang="en-US" sz="4400" dirty="0" smtClean="0"/>
              <a:t>“Hello, Python!”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041" y="2471526"/>
            <a:ext cx="1882371" cy="187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9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айты на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892" y="1551709"/>
            <a:ext cx="3366142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9533" y="1584034"/>
            <a:ext cx="2842028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0565" y="3956082"/>
            <a:ext cx="3723794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310" y="3956082"/>
            <a:ext cx="3366143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0586" y="1551708"/>
            <a:ext cx="3366142" cy="1893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6656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 на </a:t>
            </a:r>
            <a:r>
              <a:rPr lang="en-US" dirty="0"/>
              <a:t>p</a:t>
            </a:r>
            <a:r>
              <a:rPr lang="en-US" dirty="0" smtClean="0"/>
              <a:t>ython</a:t>
            </a:r>
            <a:endParaRPr lang="ru-RU" dirty="0"/>
          </a:p>
        </p:txBody>
      </p:sp>
      <p:pic>
        <p:nvPicPr>
          <p:cNvPr id="5123" name="Picture 3" descr="C:\Users\Егор\Desktop\gimp_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95" y="1938107"/>
            <a:ext cx="4825080" cy="2193219"/>
          </a:xfrm>
          <a:prstGeom prst="rect">
            <a:avLst/>
          </a:prstGeom>
          <a:noFill/>
        </p:spPr>
      </p:pic>
      <p:pic>
        <p:nvPicPr>
          <p:cNvPr id="5124" name="Picture 4" descr="C:\Users\Егор\Desktop\blender_logo_sock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552" y="2428385"/>
            <a:ext cx="3590228" cy="1097014"/>
          </a:xfrm>
          <a:prstGeom prst="rect">
            <a:avLst/>
          </a:prstGeom>
          <a:noFill/>
        </p:spPr>
      </p:pic>
      <p:pic>
        <p:nvPicPr>
          <p:cNvPr id="5125" name="Picture 5" descr="C:\Users\Егор\Desktop\1200px-Anki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2333" y="4952169"/>
            <a:ext cx="3098313" cy="957895"/>
          </a:xfrm>
          <a:prstGeom prst="rect">
            <a:avLst/>
          </a:prstGeom>
          <a:noFill/>
        </p:spPr>
      </p:pic>
      <p:pic>
        <p:nvPicPr>
          <p:cNvPr id="5126" name="Picture 6" descr="C:\Users\Егор\Desktop\Calibre_logo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7153" y="4087258"/>
            <a:ext cx="2142780" cy="2142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7619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 для игр на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101" name="Picture 5" descr="C:\Users\Егор\Desktop\1280px-Sims_4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7756" y="3433201"/>
            <a:ext cx="2416268" cy="870234"/>
          </a:xfrm>
          <a:prstGeom prst="rect">
            <a:avLst/>
          </a:prstGeom>
          <a:noFill/>
        </p:spPr>
      </p:pic>
      <p:pic>
        <p:nvPicPr>
          <p:cNvPr id="4102" name="Picture 6" descr="C:\Users\Егор\Desktop\EveOnline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14" y="5056684"/>
            <a:ext cx="2043374" cy="815306"/>
          </a:xfrm>
          <a:prstGeom prst="rect">
            <a:avLst/>
          </a:prstGeom>
          <a:noFill/>
        </p:spPr>
      </p:pic>
      <p:pic>
        <p:nvPicPr>
          <p:cNvPr id="4105" name="Picture 9" descr="C:\Users\Егор\Desktop\battlefield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6313" y="4743075"/>
            <a:ext cx="4447874" cy="1084848"/>
          </a:xfrm>
          <a:prstGeom prst="rect">
            <a:avLst/>
          </a:prstGeom>
          <a:noFill/>
        </p:spPr>
      </p:pic>
      <p:pic>
        <p:nvPicPr>
          <p:cNvPr id="4106" name="Picture 10" descr="C:\Users\Егор\Desktop\Mount_&amp;_Blade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9014" y="2210546"/>
            <a:ext cx="3710581" cy="765307"/>
          </a:xfrm>
          <a:prstGeom prst="rect">
            <a:avLst/>
          </a:prstGeom>
          <a:noFill/>
        </p:spPr>
      </p:pic>
      <p:pic>
        <p:nvPicPr>
          <p:cNvPr id="4107" name="Picture 11" descr="C:\Users\Егор\Desktop\civ4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1091" y="2105852"/>
            <a:ext cx="3858331" cy="907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2971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492"/>
          </a:xfrm>
        </p:spPr>
        <p:txBody>
          <a:bodyPr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1345"/>
            <a:ext cx="6379248" cy="49987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Отрасль на </a:t>
            </a:r>
            <a:r>
              <a:rPr lang="ru-RU" dirty="0" smtClean="0"/>
              <a:t>пересечении</a:t>
            </a:r>
            <a:r>
              <a:rPr lang="ru-RU" dirty="0" smtClean="0"/>
              <a:t> информатики, математики </a:t>
            </a:r>
            <a:r>
              <a:rPr lang="ru-RU" dirty="0" smtClean="0"/>
              <a:t>и еще одной из наук (физика, биологий, экономикой, логистикой, социологией, психологией и д.т</a:t>
            </a:r>
            <a:r>
              <a:rPr lang="ru-RU" dirty="0" smtClean="0"/>
              <a:t>.)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Суть в том, что мы заливаем в </a:t>
            </a:r>
            <a:r>
              <a:rPr lang="ru-RU" dirty="0" smtClean="0"/>
              <a:t>спроектированную модель </a:t>
            </a:r>
            <a:r>
              <a:rPr lang="ru-RU" dirty="0" smtClean="0"/>
              <a:t>машинного обучения какой то огромный массив данных, она их анализирует, и потом мы можем использовать </a:t>
            </a:r>
            <a:r>
              <a:rPr lang="ru-RU" dirty="0" smtClean="0"/>
              <a:t>обученную модель </a:t>
            </a:r>
            <a:r>
              <a:rPr lang="ru-RU" dirty="0" smtClean="0"/>
              <a:t>для </a:t>
            </a:r>
            <a:r>
              <a:rPr lang="ru-RU" dirty="0" smtClean="0"/>
              <a:t>предсказания, восстановления или дальнейшего анализа данных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Например мы можем </a:t>
            </a:r>
            <a:r>
              <a:rPr lang="ru-RU" dirty="0" smtClean="0"/>
              <a:t>обучить </a:t>
            </a:r>
            <a:r>
              <a:rPr lang="ru-RU" dirty="0" smtClean="0"/>
              <a:t>модель распознавать нарушителя через видеокамеры, распознавать новые заболевания и прогнозировать их распространение, подбирать целевую аудиторию в </a:t>
            </a:r>
            <a:r>
              <a:rPr lang="ru-RU" dirty="0" smtClean="0"/>
              <a:t>интернете для рекомендация, </a:t>
            </a:r>
            <a:r>
              <a:rPr lang="ru-RU" dirty="0" smtClean="0"/>
              <a:t>анализировать поведение </a:t>
            </a:r>
            <a:r>
              <a:rPr lang="ru-RU" dirty="0" smtClean="0"/>
              <a:t>людей на сайтах, и </a:t>
            </a:r>
            <a:r>
              <a:rPr lang="ru-RU" dirty="0" smtClean="0"/>
              <a:t>т.д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Професси</a:t>
            </a:r>
            <a:r>
              <a:rPr lang="ru-RU" dirty="0" smtClean="0"/>
              <a:t>и: </a:t>
            </a:r>
          </a:p>
          <a:p>
            <a:pPr marL="0" indent="342000">
              <a:buFontTx/>
              <a:buChar char="-"/>
            </a:pPr>
            <a:r>
              <a:rPr lang="ru-RU" dirty="0" smtClean="0"/>
              <a:t>инженер </a:t>
            </a:r>
            <a:r>
              <a:rPr lang="ru-RU" dirty="0" smtClean="0"/>
              <a:t>по машинному обучению</a:t>
            </a:r>
            <a:endParaRPr lang="ru-RU" dirty="0" smtClean="0"/>
          </a:p>
          <a:p>
            <a:pPr marL="0" indent="342000">
              <a:buFontTx/>
              <a:buChar char="-"/>
            </a:pPr>
            <a:r>
              <a:rPr lang="ru-RU" dirty="0" smtClean="0"/>
              <a:t>специалист </a:t>
            </a:r>
            <a:r>
              <a:rPr lang="ru-RU" dirty="0" smtClean="0"/>
              <a:t>по </a:t>
            </a:r>
            <a:r>
              <a:rPr lang="ru-RU" dirty="0" smtClean="0"/>
              <a:t>данным</a:t>
            </a:r>
          </a:p>
          <a:p>
            <a:pPr marL="0" indent="342000">
              <a:buFontTx/>
              <a:buChar char="-"/>
            </a:pPr>
            <a:r>
              <a:rPr lang="ru-RU" dirty="0" smtClean="0"/>
              <a:t>специалист </a:t>
            </a:r>
            <a:r>
              <a:rPr lang="ru-RU" dirty="0" smtClean="0"/>
              <a:t>по анализу данных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6582" y="2786512"/>
            <a:ext cx="4710545" cy="247027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9069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97446"/>
            <a:ext cx="5337876" cy="4792337"/>
          </a:xfrm>
        </p:spPr>
        <p:txBody>
          <a:bodyPr>
            <a:normAutofit fontScale="85000" lnSpcReduction="10000"/>
          </a:bodyPr>
          <a:lstStyle/>
          <a:p>
            <a:pPr marL="0">
              <a:buNone/>
            </a:pPr>
            <a:r>
              <a:rPr lang="ru-RU" dirty="0" smtClean="0"/>
              <a:t>Отрасль на периферии информатики, математики и нейронаук (нейрофизиология, анатомия ЦНС, нейропсихология и т.д.)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Суть в том что специалисты в данной области пытаются воспроизвести работу мозга в виртуальной среде.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Данная отрасль находится на начальном этапе своего развития, специалистам уже удалось научить машину понимать эмоции людей на фото и в тексте.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Так же</a:t>
            </a:r>
            <a:r>
              <a:rPr lang="en-US" dirty="0" smtClean="0"/>
              <a:t> </a:t>
            </a:r>
            <a:r>
              <a:rPr lang="ru-RU" dirty="0" smtClean="0"/>
              <a:t>разработано очень много занимательных моделей которые сами обучаются, например учатся ходить, играть в компьютерные игры, рисовать, общаться с людьми.</a:t>
            </a:r>
          </a:p>
          <a:p>
            <a:pPr marL="0">
              <a:buNone/>
            </a:pPr>
            <a:r>
              <a:rPr lang="ru-RU" dirty="0" smtClean="0"/>
              <a:t>Некоторые уже учатся водить авто транспорт.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Профессии:</a:t>
            </a:r>
          </a:p>
          <a:p>
            <a:pPr marL="0">
              <a:buFontTx/>
              <a:buChar char="-"/>
            </a:pPr>
            <a:r>
              <a:rPr lang="ru-RU" dirty="0" smtClean="0"/>
              <a:t>Специалист по компьютерному зрению</a:t>
            </a:r>
          </a:p>
          <a:p>
            <a:pPr marL="0">
              <a:buFontTx/>
              <a:buChar char="-"/>
            </a:pPr>
            <a:r>
              <a:rPr lang="ru-RU" dirty="0" smtClean="0"/>
              <a:t>Специалист по нейролингвистическому</a:t>
            </a:r>
          </a:p>
          <a:p>
            <a:pPr marL="0">
              <a:buNone/>
            </a:pPr>
            <a:r>
              <a:rPr lang="ru-RU" dirty="0" smtClean="0"/>
              <a:t>программированию</a:t>
            </a:r>
          </a:p>
        </p:txBody>
      </p:sp>
      <p:pic>
        <p:nvPicPr>
          <p:cNvPr id="1026" name="Picture 2" descr="C:\Users\Егор\Downloads\Без назван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2943" y="866048"/>
            <a:ext cx="3556276" cy="17229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7" name="Picture 3" descr="C:\Users\Егор\Downloads\bvious-ai-art-la-edmond-de-belamy-top-c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302" y="2813592"/>
            <a:ext cx="2931404" cy="164824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8" name="Picture 4" descr="C:\Users\Егор\Downloads\iskusstvennyy-intellekt-nauchilsya-khodit-begat-i-prygat_1507954081-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0565" y="2221926"/>
            <a:ext cx="2723026" cy="15127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1029" name="Picture 5" descr="C:\Users\Егор\Downloads\cockpit-autonomous-car-self-driving-vehicle-artificial-intelligence-on-the-road-head-up-display-hud-and-various-information-vehicle-interior_126283-5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781" y="4021215"/>
            <a:ext cx="3642012" cy="22748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8554801" cy="2047854"/>
          </a:xfrm>
        </p:spPr>
        <p:txBody>
          <a:bodyPr>
            <a:normAutofit/>
          </a:bodyPr>
          <a:lstStyle/>
          <a:p>
            <a:pPr marL="0" indent="342000">
              <a:buFont typeface="Wingdings"/>
              <a:buChar char="Ø"/>
            </a:pPr>
            <a:r>
              <a:rPr lang="ru-RU" b="1" dirty="0" smtClean="0"/>
              <a:t>Низкое быстродействие</a:t>
            </a:r>
            <a:endParaRPr lang="en-US" b="1" dirty="0" smtClean="0"/>
          </a:p>
          <a:p>
            <a:pPr marL="0" indent="342000">
              <a:buFont typeface="Wingdings"/>
              <a:buChar char="Ø"/>
            </a:pPr>
            <a:r>
              <a:rPr lang="ru-RU" b="1" dirty="0" smtClean="0"/>
              <a:t>Нет модулей для</a:t>
            </a:r>
            <a:r>
              <a:rPr lang="en-US" b="1" dirty="0" smtClean="0"/>
              <a:t> </a:t>
            </a:r>
            <a:r>
              <a:rPr lang="ru-RU" b="1" dirty="0" smtClean="0"/>
              <a:t>разработки 3</a:t>
            </a:r>
            <a:r>
              <a:rPr lang="en-US" b="1" dirty="0" smtClean="0"/>
              <a:t>D </a:t>
            </a:r>
            <a:r>
              <a:rPr lang="ru-RU" b="1" dirty="0" smtClean="0"/>
              <a:t>игр</a:t>
            </a:r>
            <a:endParaRPr lang="en-US" b="1" dirty="0" smtClean="0"/>
          </a:p>
          <a:p>
            <a:pPr marL="0" indent="342000">
              <a:buFont typeface="Wingdings"/>
              <a:buChar char="Ø"/>
            </a:pPr>
            <a:r>
              <a:rPr lang="ru-RU" b="1" dirty="0" smtClean="0"/>
              <a:t>Нет хороших модулей для разработки приложений на мобильные</a:t>
            </a:r>
            <a:endParaRPr lang="en-US" b="1" dirty="0" smtClean="0"/>
          </a:p>
          <a:p>
            <a:pPr marL="0" indent="342000">
              <a:buNone/>
            </a:pPr>
            <a:r>
              <a:rPr lang="ru-RU" b="1" dirty="0" smtClean="0"/>
              <a:t>устройства</a:t>
            </a:r>
            <a:endParaRPr lang="en-US" b="1" dirty="0" smtClean="0"/>
          </a:p>
          <a:p>
            <a:pPr marL="0" indent="342000">
              <a:buFont typeface="Wingdings"/>
              <a:buChar char="Ø"/>
            </a:pPr>
            <a:r>
              <a:rPr lang="ru-RU" b="1" dirty="0" smtClean="0"/>
              <a:t>Динамическая типизация</a:t>
            </a:r>
            <a:endParaRPr lang="en-US" b="1" dirty="0" smtClean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810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</a:t>
            </a:r>
            <a:r>
              <a:rPr lang="en-US" dirty="0" smtClean="0"/>
              <a:t>Python </a:t>
            </a:r>
            <a:r>
              <a:rPr lang="ru-RU" dirty="0" smtClean="0"/>
              <a:t>может быть Вам полезен?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Хороший помощник в обучении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На нем можно разработать </a:t>
            </a:r>
            <a:r>
              <a:rPr lang="ru-RU" dirty="0" smtClean="0"/>
              <a:t>приложения с графическим интерфейсом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Можно </a:t>
            </a:r>
            <a:r>
              <a:rPr lang="ru-RU" dirty="0" smtClean="0"/>
              <a:t>писать 2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ru-RU" dirty="0" smtClean="0"/>
              <a:t>игры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Пригодиться Вам в будущей </a:t>
            </a:r>
            <a:r>
              <a:rPr lang="ru-RU" dirty="0" smtClean="0"/>
              <a:t>профессии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С </a:t>
            </a:r>
            <a:r>
              <a:rPr lang="en-US" dirty="0" smtClean="0"/>
              <a:t>python </a:t>
            </a:r>
            <a:r>
              <a:rPr lang="ru-RU" dirty="0" smtClean="0"/>
              <a:t>гораздо легче осваивать </a:t>
            </a:r>
            <a:r>
              <a:rPr lang="ru-RU" dirty="0" smtClean="0"/>
              <a:t>другие языки программирования</a:t>
            </a:r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17259" y="2963538"/>
            <a:ext cx="5350471" cy="848299"/>
          </a:xfrm>
        </p:spPr>
        <p:txBody>
          <a:bodyPr/>
          <a:lstStyle/>
          <a:p>
            <a:r>
              <a:rPr lang="en-US" dirty="0" smtClean="0"/>
              <a:t>Hello program</a:t>
            </a:r>
            <a:endParaRPr lang="ru-RU" dirty="0"/>
          </a:p>
        </p:txBody>
      </p:sp>
      <p:pic>
        <p:nvPicPr>
          <p:cNvPr id="5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041" y="2471526"/>
            <a:ext cx="1882371" cy="187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60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писать комментарии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Куда </a:t>
            </a:r>
            <a:r>
              <a:rPr lang="ru-RU" dirty="0"/>
              <a:t>можно выводить информацию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Написание первой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53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488"/>
          </a:xfrm>
        </p:spPr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61031"/>
          </a:xfrm>
        </p:spPr>
        <p:txBody>
          <a:bodyPr/>
          <a:lstStyle/>
          <a:p>
            <a:r>
              <a:rPr lang="ru-RU" dirty="0" smtClean="0"/>
              <a:t>Мы напишем нашу первую программу на </a:t>
            </a:r>
            <a:r>
              <a:rPr lang="en-US" dirty="0" smtClean="0"/>
              <a:t>Python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которая принимает имя пользователя и потом приветствует его по имени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90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502448" cy="822036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Где </a:t>
            </a:r>
            <a:r>
              <a:rPr lang="ru-RU" dirty="0"/>
              <a:t>и кем используется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Плюсы и минусы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2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698"/>
          </a:xfrm>
        </p:spPr>
        <p:txBody>
          <a:bodyPr/>
          <a:lstStyle/>
          <a:p>
            <a:r>
              <a:rPr lang="ru-RU" dirty="0" smtClean="0"/>
              <a:t>Подключение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Библиотеки – это </a:t>
            </a:r>
            <a:r>
              <a:rPr lang="ru-RU" u="sng" dirty="0" smtClean="0"/>
              <a:t>модули</a:t>
            </a:r>
            <a:r>
              <a:rPr lang="ru-RU" dirty="0" smtClean="0"/>
              <a:t> расширяющие возможности языка, они могут содержать в себе методы для создания интерфейсов, сайтов, баз данных и много другого.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tkinter</a:t>
            </a:r>
            <a:r>
              <a:rPr lang="ru-RU" dirty="0" smtClean="0"/>
              <a:t> – модуль позволяющий создавать графические интерфейсы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импортируем библиотеки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rom </a:t>
            </a:r>
            <a:r>
              <a:rPr lang="en-US" dirty="0" smtClean="0"/>
              <a:t>tkinter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*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 smtClean="0"/>
              <a:t> tkinter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messagebox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9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Переменные используются для хранения информации и позволяют удобно организовать код.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 </a:t>
            </a:r>
            <a:r>
              <a:rPr lang="en-US" dirty="0"/>
              <a:t>= </a:t>
            </a:r>
            <a:r>
              <a:rPr lang="en-US" dirty="0" smtClean="0"/>
              <a:t>Tk</a:t>
            </a:r>
            <a:r>
              <a:rPr lang="en-US" dirty="0" smtClean="0"/>
              <a:t>()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Для удобства создадим переменную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root									# c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конструктором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графических интерфейсов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07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Mainloop – </a:t>
            </a:r>
            <a:r>
              <a:rPr lang="ru-RU" dirty="0">
                <a:solidFill>
                  <a:schemeClr val="tx1"/>
                </a:solidFill>
              </a:rPr>
              <a:t>функция для запуска созданного интерфейса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root.mainloop()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разворачиваем интерфейс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dirty="0" smtClean="0"/>
              <a:t>tkinter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*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 = </a:t>
            </a:r>
            <a:r>
              <a:rPr lang="en-US" dirty="0" smtClean="0"/>
              <a:t>Tk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endParaRPr lang="ru-RU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весь написанный код будем помещать сюда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root.mainloop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01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ru-RU" dirty="0" smtClean="0"/>
              <a:t>Подключение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Функции - это небольшие </a:t>
            </a:r>
            <a:r>
              <a:rPr lang="ru-RU" u="sng" dirty="0" smtClean="0"/>
              <a:t>подпрограммы</a:t>
            </a:r>
            <a:r>
              <a:rPr lang="ru-RU" dirty="0" smtClean="0"/>
              <a:t>, которые как то </a:t>
            </a:r>
            <a:r>
              <a:rPr lang="ru-RU" u="sng" dirty="0" smtClean="0"/>
              <a:t>преобразуют</a:t>
            </a:r>
            <a:r>
              <a:rPr lang="ru-RU" dirty="0" smtClean="0"/>
              <a:t> введенные в них данные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title – </a:t>
            </a:r>
            <a:r>
              <a:rPr lang="ru-RU" dirty="0" smtClean="0"/>
              <a:t>функция позволяющая присваивать название раннее созданному окну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root.title(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‘Hello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program’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Дадим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название программе									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через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функцию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1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244"/>
          </a:xfrm>
        </p:spPr>
        <p:txBody>
          <a:bodyPr>
            <a:normAutofit/>
          </a:bodyPr>
          <a:lstStyle/>
          <a:p>
            <a:r>
              <a:rPr lang="ru-RU" sz="3200" dirty="0"/>
              <a:t>Н</a:t>
            </a:r>
            <a:r>
              <a:rPr lang="ru-RU" sz="3200" dirty="0" smtClean="0"/>
              <a:t>азвание строки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7289"/>
            <a:ext cx="8596668" cy="236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Label – </a:t>
            </a:r>
            <a:r>
              <a:rPr lang="ru-RU" dirty="0" smtClean="0"/>
              <a:t>функция для присваивания названия строки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name_label </a:t>
            </a:r>
            <a:r>
              <a:rPr lang="en-US" dirty="0" smtClean="0"/>
              <a:t>= Label(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Как тебя зовут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?'</a:t>
            </a:r>
            <a:r>
              <a:rPr lang="ru-RU" dirty="0" smtClean="0"/>
              <a:t>)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создадим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не 											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редактируемую строку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											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 переименуем её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Grid –</a:t>
            </a:r>
            <a:r>
              <a:rPr lang="ru-RU" dirty="0" smtClean="0">
                <a:solidFill>
                  <a:schemeClr val="tx1"/>
                </a:solidFill>
              </a:rPr>
              <a:t> функция для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размещения </a:t>
            </a:r>
            <a:r>
              <a:rPr lang="ru-RU" dirty="0" smtClean="0">
                <a:solidFill>
                  <a:schemeClr val="tx1"/>
                </a:solidFill>
              </a:rPr>
              <a:t>объекта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name_label.pack(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>
                <a:solidFill>
                  <a:schemeClr val="tx1"/>
                </a:solidFill>
              </a:rPr>
              <a:t>=LEFT</a:t>
            </a:r>
            <a:r>
              <a:rPr lang="ru-RU" dirty="0" smtClean="0"/>
              <a:t>)</a:t>
            </a:r>
            <a:r>
              <a:rPr lang="ru-RU" dirty="0"/>
              <a:t>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указываем адрес строки и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колонки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0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Entry – </a:t>
            </a:r>
            <a:r>
              <a:rPr lang="ru-RU" dirty="0" smtClean="0"/>
              <a:t>создает ячейку для ввода данных пользователем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name_entry </a:t>
            </a:r>
            <a:r>
              <a:rPr lang="en-US" dirty="0"/>
              <a:t>= </a:t>
            </a:r>
            <a:r>
              <a:rPr lang="en-US" dirty="0" smtClean="0"/>
              <a:t>Entry</a:t>
            </a:r>
            <a:r>
              <a:rPr lang="en-US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создаем переменную для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ввода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name_entry.pack(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>
                <a:solidFill>
                  <a:schemeClr val="tx1"/>
                </a:solidFill>
              </a:rPr>
              <a:t>=LEFT</a:t>
            </a:r>
            <a:r>
              <a:rPr lang="ru-RU" dirty="0" smtClean="0"/>
              <a:t>)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размещаем переменную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75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кнопок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39951"/>
            <a:ext cx="8596668" cy="4505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Button – </a:t>
            </a:r>
            <a:r>
              <a:rPr lang="ru-RU" dirty="0" smtClean="0"/>
              <a:t>функция для создания кнопок позволяющих выполнять команды при нажатии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display_button </a:t>
            </a:r>
            <a:r>
              <a:rPr lang="en-US" dirty="0"/>
              <a:t>= </a:t>
            </a:r>
            <a:r>
              <a:rPr lang="en-US" dirty="0" smtClean="0"/>
              <a:t>Button(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'Enter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en-US" dirty="0" smtClean="0"/>
              <a:t>,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command</a:t>
            </a:r>
            <a:r>
              <a:rPr lang="en-US" dirty="0" smtClean="0"/>
              <a:t>=display)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display_button.pack(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>
                <a:solidFill>
                  <a:schemeClr val="tx1"/>
                </a:solidFill>
              </a:rPr>
              <a:t>=LEFT</a:t>
            </a:r>
            <a:r>
              <a:rPr lang="ru-RU" dirty="0" smtClean="0"/>
              <a:t>)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9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616927"/>
            <a:ext cx="9237847" cy="44244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Необходимые функции, не предусмотренные в библиотеках, можно создавать самому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Заранее создадим функцию, которая понадобится нам далее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display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‘‘‘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Функция для вывода сообщения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’’’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messagebox.showinfo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Окно приветствия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ru-RU" dirty="0" smtClean="0"/>
              <a:t>, 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Привет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name_entry.get()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‘!’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218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82593" cy="812800"/>
          </a:xfrm>
        </p:spPr>
        <p:txBody>
          <a:bodyPr/>
          <a:lstStyle/>
          <a:p>
            <a:r>
              <a:rPr lang="ru-RU" dirty="0" smtClean="0"/>
              <a:t>Кем, когда и </a:t>
            </a:r>
            <a:r>
              <a:rPr lang="ru-RU" dirty="0"/>
              <a:t>г</a:t>
            </a:r>
            <a:r>
              <a:rPr lang="ru-RU" dirty="0" smtClean="0"/>
              <a:t>де?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666342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/>
              <a:t>А</a:t>
            </a:r>
            <a:r>
              <a:rPr lang="ru-RU" b="1" dirty="0" smtClean="0"/>
              <a:t>втор:	</a:t>
            </a:r>
            <a:r>
              <a:rPr lang="ru-RU" dirty="0" smtClean="0"/>
              <a:t>Гвидо </a:t>
            </a:r>
            <a:r>
              <a:rPr lang="ru-RU" dirty="0"/>
              <a:t>ван </a:t>
            </a:r>
            <a:r>
              <a:rPr lang="ru-RU" dirty="0" smtClean="0"/>
              <a:t>Россум – голландский</a:t>
            </a:r>
            <a:r>
              <a:rPr lang="en-US" dirty="0"/>
              <a:t> </a:t>
            </a:r>
            <a:r>
              <a:rPr lang="ru-RU" dirty="0" smtClean="0"/>
              <a:t>программист</a:t>
            </a:r>
            <a:endParaRPr lang="en-US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/>
              <a:t>Д</a:t>
            </a:r>
            <a:r>
              <a:rPr lang="ru-RU" b="1" dirty="0" smtClean="0"/>
              <a:t>ата: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20</a:t>
            </a:r>
            <a:r>
              <a:rPr lang="en-US" dirty="0" smtClean="0"/>
              <a:t> </a:t>
            </a:r>
            <a:r>
              <a:rPr lang="ru-RU" dirty="0" smtClean="0"/>
              <a:t>февраль 1991.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ru-RU" b="1" dirty="0" smtClean="0"/>
              <a:t>Где: </a:t>
            </a:r>
            <a:r>
              <a:rPr lang="en-US" b="1" dirty="0" smtClean="0"/>
              <a:t>	</a:t>
            </a:r>
            <a:r>
              <a:rPr lang="ru-RU" b="1" dirty="0" smtClean="0"/>
              <a:t>	</a:t>
            </a:r>
            <a:r>
              <a:rPr lang="ru-RU" dirty="0" smtClean="0"/>
              <a:t>Центр </a:t>
            </a:r>
            <a:r>
              <a:rPr lang="ru-RU" dirty="0"/>
              <a:t>математики и </a:t>
            </a:r>
            <a:r>
              <a:rPr lang="ru-RU" dirty="0" smtClean="0"/>
              <a:t>информатики</a:t>
            </a:r>
            <a:r>
              <a:rPr lang="en-US" dirty="0"/>
              <a:t>,</a:t>
            </a:r>
            <a:r>
              <a:rPr lang="ru-RU" dirty="0" smtClean="0"/>
              <a:t> 						Нидерланды.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0758" y="1839955"/>
            <a:ext cx="2857507" cy="42862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10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357"/>
          </a:xfrm>
        </p:spPr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5080" y="1355076"/>
            <a:ext cx="86372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tkinter import *</a:t>
            </a:r>
            <a:br>
              <a:rPr lang="en-US" sz="1600" dirty="0" smtClean="0"/>
            </a:br>
            <a:r>
              <a:rPr lang="en-US" sz="1600" dirty="0" smtClean="0"/>
              <a:t>from tkinter import messagebox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def display():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smtClean="0"/>
              <a:t>messagebox.showinfo(‘</a:t>
            </a:r>
            <a:r>
              <a:rPr lang="ru-RU" sz="1600" dirty="0" smtClean="0"/>
              <a:t>Окно приветствия</a:t>
            </a:r>
            <a:r>
              <a:rPr lang="en-US" sz="1600" dirty="0" smtClean="0"/>
              <a:t>’</a:t>
            </a:r>
            <a:r>
              <a:rPr lang="ru-RU" sz="1600" dirty="0" smtClean="0"/>
              <a:t>, </a:t>
            </a:r>
            <a:r>
              <a:rPr lang="ru-RU" sz="1600" dirty="0" smtClean="0"/>
              <a:t>‘Привет, ’ + </a:t>
            </a:r>
            <a:r>
              <a:rPr lang="en-US" sz="1600" dirty="0" smtClean="0"/>
              <a:t>name_entry.get() + ‘!’)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root = Tk()</a:t>
            </a:r>
            <a:br>
              <a:rPr lang="en-US" sz="1600" dirty="0" smtClean="0"/>
            </a:br>
            <a:r>
              <a:rPr lang="en-US" sz="1600" dirty="0" smtClean="0"/>
              <a:t>root.title('Hello </a:t>
            </a:r>
            <a:r>
              <a:rPr lang="en-US" sz="1600" dirty="0" smtClean="0"/>
              <a:t>program')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name_label = Label(text='</a:t>
            </a:r>
            <a:r>
              <a:rPr lang="ru-RU" sz="1600" dirty="0" smtClean="0"/>
              <a:t>Как тебя зовут?')</a:t>
            </a:r>
            <a:br>
              <a:rPr lang="ru-RU" sz="1600" dirty="0" smtClean="0"/>
            </a:br>
            <a:r>
              <a:rPr lang="en-US" sz="1600" dirty="0" smtClean="0"/>
              <a:t>name_label.pack(side=LEFT)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name_entry = Entry()</a:t>
            </a:r>
            <a:br>
              <a:rPr lang="en-US" sz="1600" dirty="0" smtClean="0"/>
            </a:br>
            <a:r>
              <a:rPr lang="en-US" sz="1600" dirty="0" smtClean="0"/>
              <a:t>name_entry.pack(side=LEFT)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display_button = Button(text='Enter', command=display)</a:t>
            </a:r>
            <a:br>
              <a:rPr lang="en-US" sz="1600" dirty="0" smtClean="0"/>
            </a:br>
            <a:r>
              <a:rPr lang="en-US" sz="1600" dirty="0" smtClean="0"/>
              <a:t>display_button.pack(side=LEFT)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root.mainloop()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ru-RU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4805" y="3472264"/>
            <a:ext cx="24098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515" y="4093225"/>
            <a:ext cx="15906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куда взялось название?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Язык назван </a:t>
            </a:r>
            <a:r>
              <a:rPr lang="ru-RU" dirty="0" smtClean="0"/>
              <a:t>в честь популярного британского комедийного телешоу 1970-х «Летающий цирк Монти Пайтона</a:t>
            </a:r>
            <a:r>
              <a:rPr lang="ru-RU" dirty="0" smtClean="0"/>
              <a:t>». А встроенная среда разработки </a:t>
            </a:r>
            <a:r>
              <a:rPr lang="en-US" dirty="0" smtClean="0"/>
              <a:t>ADLE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вместо </a:t>
            </a:r>
            <a:r>
              <a:rPr lang="en-US" dirty="0" smtClean="0"/>
              <a:t>ADE</a:t>
            </a:r>
            <a:r>
              <a:rPr lang="ru-RU" dirty="0" smtClean="0"/>
              <a:t> какую обычно имеют среды разработки, это имя одного из участников теле шоу, </a:t>
            </a:r>
            <a:r>
              <a:rPr lang="ru-RU" b="1" dirty="0" smtClean="0"/>
              <a:t>Эрика Айдла.</a:t>
            </a:r>
            <a:endParaRPr lang="ru-RU" b="1" dirty="0" smtClean="0"/>
          </a:p>
        </p:txBody>
      </p:sp>
      <p:pic>
        <p:nvPicPr>
          <p:cNvPr id="2050" name="Picture 2" descr="C:\Users\Егор\Downloads\idle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8722" y="3421885"/>
            <a:ext cx="3900898" cy="295688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91855"/>
            <a:ext cx="8596668" cy="2482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Иерархия: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высокоуровневый.</a:t>
            </a:r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dirty="0"/>
              <a:t>	</a:t>
            </a:r>
            <a:r>
              <a:rPr lang="ru-RU" b="1" dirty="0"/>
              <a:t>Платформы:</a:t>
            </a:r>
            <a:r>
              <a:rPr lang="ru-RU" dirty="0"/>
              <a:t>	</a:t>
            </a:r>
            <a:r>
              <a:rPr lang="ru-RU" dirty="0" smtClean="0"/>
              <a:t>кроссплатформенный.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Класс:			</a:t>
            </a:r>
            <a:r>
              <a:rPr lang="ru-RU" dirty="0" smtClean="0"/>
              <a:t>объектно-ориентированный (ООП).</a:t>
            </a:r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ru-RU" b="1" dirty="0" smtClean="0"/>
              <a:t>	Синтаксис:</a:t>
            </a: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минималистичный.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#</a:t>
            </a:r>
            <a:r>
              <a:rPr lang="en-US" dirty="0" smtClean="0"/>
              <a:t>	</a:t>
            </a:r>
            <a:r>
              <a:rPr lang="ru-RU" b="1" dirty="0" smtClean="0"/>
              <a:t>Трансляция</a:t>
            </a:r>
            <a:r>
              <a:rPr lang="ru-RU" dirty="0" smtClean="0"/>
              <a:t>:</a:t>
            </a:r>
            <a:r>
              <a:rPr lang="ru-RU" dirty="0"/>
              <a:t>	</a:t>
            </a:r>
            <a:r>
              <a:rPr lang="ru-RU" dirty="0" smtClean="0"/>
              <a:t>интерпретируемый.</a:t>
            </a:r>
          </a:p>
          <a:p>
            <a:pPr marL="0" indent="0">
              <a:buNone/>
            </a:pPr>
            <a:r>
              <a:rPr lang="en-US" dirty="0" smtClean="0"/>
              <a:t>#	</a:t>
            </a:r>
            <a:r>
              <a:rPr lang="ru-RU" dirty="0" smtClean="0"/>
              <a:t>Типизация:		динамическая.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48733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7256" y="4025832"/>
            <a:ext cx="3882354" cy="217411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5668" y="1270000"/>
            <a:ext cx="3903942" cy="21959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/>
          <a:lstStyle/>
          <a:p>
            <a:r>
              <a:rPr lang="ru-RU" dirty="0" smtClean="0"/>
              <a:t>Иерархия.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2" y="2997733"/>
            <a:ext cx="4190231" cy="1506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Чем выше уровень языка тем ближе он к человеческому языку и тем дальше от машинного кода.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0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65018"/>
          </a:xfrm>
        </p:spPr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программы </a:t>
            </a:r>
            <a:r>
              <a:rPr lang="ru-RU" dirty="0"/>
              <a:t>«</a:t>
            </a:r>
            <a:r>
              <a:rPr lang="en-US" dirty="0"/>
              <a:t>Hello, World!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317" y="2274453"/>
            <a:ext cx="4772430" cy="14933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100" b="1" dirty="0" smtClean="0"/>
              <a:t>Машинный код</a:t>
            </a:r>
            <a:endParaRPr lang="ru-RU" sz="2100" b="1" dirty="0"/>
          </a:p>
          <a:p>
            <a:pPr marL="0" indent="0">
              <a:buNone/>
            </a:pPr>
            <a:r>
              <a:rPr lang="en-US" sz="1400" dirty="0" smtClean="0"/>
              <a:t>0x55 </a:t>
            </a:r>
            <a:r>
              <a:rPr lang="en-US" sz="1400" dirty="0"/>
              <a:t>0x89 0xe5 0xe8 0xfc 0xff </a:t>
            </a:r>
            <a:r>
              <a:rPr lang="en-US" sz="1400" dirty="0" err="1"/>
              <a:t>0xff</a:t>
            </a:r>
            <a:r>
              <a:rPr lang="en-US" sz="1400" dirty="0"/>
              <a:t> </a:t>
            </a:r>
            <a:r>
              <a:rPr lang="en-US" sz="1400" dirty="0" err="1" smtClean="0"/>
              <a:t>0xff</a:t>
            </a:r>
            <a:r>
              <a:rPr lang="en-US" sz="1400" dirty="0" smtClean="0"/>
              <a:t> </a:t>
            </a:r>
            <a:r>
              <a:rPr lang="en-US" sz="1400" dirty="0"/>
              <a:t>0x83 </a:t>
            </a:r>
            <a:r>
              <a:rPr lang="en-US" sz="1400" dirty="0" smtClean="0"/>
              <a:t>0xf8 0x41 0x75 0x0d 0x68 0x00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0xe8 0xfc 0xff </a:t>
            </a:r>
            <a:r>
              <a:rPr lang="en-US" sz="1400" dirty="0" err="1" smtClean="0"/>
              <a:t>0xff</a:t>
            </a:r>
            <a:r>
              <a:rPr lang="en-US" sz="1400" dirty="0" smtClean="0"/>
              <a:t> </a:t>
            </a:r>
            <a:r>
              <a:rPr lang="en-US" sz="1400" dirty="0" err="1" smtClean="0"/>
              <a:t>0xff</a:t>
            </a:r>
            <a:r>
              <a:rPr lang="en-US" sz="1400" dirty="0" smtClean="0"/>
              <a:t> 0x83 0xc4 0x04 0xb8 0x00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</a:t>
            </a:r>
            <a:r>
              <a:rPr lang="en-US" sz="1400" dirty="0" err="1" smtClean="0"/>
              <a:t>0x00</a:t>
            </a:r>
            <a:r>
              <a:rPr lang="en-US" sz="1400" dirty="0" smtClean="0"/>
              <a:t> 0x89 0xec 0x5d 0xc3</a:t>
            </a:r>
            <a:endParaRPr lang="en-US" sz="1400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582497" y="1542472"/>
            <a:ext cx="2079721" cy="45278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Ассемблер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push %</a:t>
            </a:r>
            <a:r>
              <a:rPr lang="en-US" sz="1400" dirty="0" err="1" smtClean="0"/>
              <a:t>ebp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mov %</a:t>
            </a:r>
            <a:r>
              <a:rPr lang="en-US" sz="1400" dirty="0" err="1" smtClean="0"/>
              <a:t>esp</a:t>
            </a:r>
            <a:r>
              <a:rPr lang="en-US" sz="1400" dirty="0" smtClean="0"/>
              <a:t>,%</a:t>
            </a:r>
            <a:r>
              <a:rPr lang="en-US" sz="1400" dirty="0" err="1" smtClean="0"/>
              <a:t>ebp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call 0x8048298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err="1" smtClean="0"/>
              <a:t>cmp</a:t>
            </a:r>
            <a:r>
              <a:rPr lang="en-US" sz="1400" dirty="0" smtClean="0"/>
              <a:t> $0x41,%eax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err="1" smtClean="0"/>
              <a:t>jne</a:t>
            </a:r>
            <a:r>
              <a:rPr lang="en-US" sz="1400" dirty="0" smtClean="0"/>
              <a:t> 0x80483ce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push $0x80484b0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call 0x80482c8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add $0x4,%esp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mov $0x0,%eax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mov %</a:t>
            </a:r>
            <a:r>
              <a:rPr lang="en-US" sz="1400" dirty="0" err="1" smtClean="0"/>
              <a:t>ebp</a:t>
            </a:r>
            <a:r>
              <a:rPr lang="en-US" sz="1400" dirty="0" smtClean="0"/>
              <a:t>,%</a:t>
            </a:r>
            <a:r>
              <a:rPr lang="en-US" sz="1400" dirty="0" err="1" smtClean="0"/>
              <a:t>esp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pop %</a:t>
            </a:r>
            <a:r>
              <a:rPr lang="en-US" sz="1400" dirty="0" err="1" smtClean="0"/>
              <a:t>ebp</a:t>
            </a:r>
            <a:r>
              <a:rPr lang="en-US" sz="1400" dirty="0" smtClean="0"/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xmlns="" val="138664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218"/>
          </a:xfrm>
        </p:spPr>
        <p:txBody>
          <a:bodyPr/>
          <a:lstStyle/>
          <a:p>
            <a:r>
              <a:rPr lang="ru-RU" dirty="0"/>
              <a:t>Пример программы «</a:t>
            </a:r>
            <a:r>
              <a:rPr lang="en-US" dirty="0"/>
              <a:t>Hello, World!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7820"/>
            <a:ext cx="4097866" cy="214673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Java</a:t>
            </a:r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/>
              <a:t>HelloWorld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public </a:t>
            </a:r>
            <a:r>
              <a:rPr lang="en-US" sz="1400" dirty="0"/>
              <a:t>static void main(String[] args)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smtClean="0"/>
              <a:t>		System.out.println</a:t>
            </a:r>
            <a:r>
              <a:rPr lang="en-US" sz="1400" dirty="0"/>
              <a:t>("Hello, World!");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88292" y="4167908"/>
            <a:ext cx="4227175" cy="19858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Pascal</a:t>
            </a:r>
          </a:p>
          <a:p>
            <a:pPr marL="0" indent="0">
              <a:buNone/>
            </a:pPr>
            <a:r>
              <a:rPr lang="en-US" sz="1600" dirty="0"/>
              <a:t>program Hello;</a:t>
            </a:r>
          </a:p>
          <a:p>
            <a:pPr marL="0" indent="0">
              <a:buNone/>
            </a:pPr>
            <a:r>
              <a:rPr lang="en-US" sz="1600" dirty="0"/>
              <a:t>begin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ru-RU" sz="1600" dirty="0" smtClean="0"/>
              <a:t>	</a:t>
            </a:r>
            <a:r>
              <a:rPr lang="en-US" sz="1600" dirty="0" smtClean="0"/>
              <a:t>writeln </a:t>
            </a:r>
            <a:r>
              <a:rPr lang="en-US" sz="1600" dirty="0"/>
              <a:t>('Hello, world!')</a:t>
            </a:r>
          </a:p>
          <a:p>
            <a:pPr marL="0" indent="0">
              <a:buNone/>
            </a:pPr>
            <a:r>
              <a:rPr lang="en-US" sz="1600" dirty="0"/>
              <a:t>end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19904" y="1477818"/>
            <a:ext cx="2809393" cy="28309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100" b="1" dirty="0" smtClean="0"/>
              <a:t>C++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#include &lt;iostream&gt;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using namespace std;</a:t>
            </a:r>
          </a:p>
          <a:p>
            <a:pPr marL="0" indent="0">
              <a:buFont typeface="Wingdings 3" charset="2"/>
              <a:buNone/>
            </a:pPr>
            <a:endParaRPr lang="en-US" sz="1600" dirty="0" smtClean="0"/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int main() 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cout &lt;&lt; "Hello, World!";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	return 0;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}</a:t>
            </a:r>
            <a:endParaRPr lang="ru-RU" sz="1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869709" y="4722089"/>
            <a:ext cx="2757053" cy="8774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Python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p</a:t>
            </a:r>
            <a:r>
              <a:rPr lang="en-US" sz="1600" dirty="0" smtClean="0"/>
              <a:t>rint(‘Hello, World!’)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223979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ru-RU" dirty="0"/>
              <a:t>Где </a:t>
            </a:r>
            <a:r>
              <a:rPr lang="ru-RU" dirty="0" smtClean="0"/>
              <a:t>используется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235199"/>
            <a:ext cx="8596668" cy="437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Разработка сайтов</a:t>
            </a:r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Серверные части мобильных приложений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Десктопные приложения</a:t>
            </a:r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Скрипты в играх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Встроенные системы</a:t>
            </a:r>
            <a:r>
              <a:rPr lang="en-US" dirty="0" smtClean="0"/>
              <a:t> </a:t>
            </a:r>
            <a:r>
              <a:rPr lang="ru-RU" dirty="0" smtClean="0"/>
              <a:t>автоматического управления</a:t>
            </a:r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Научные исследования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&gt;&gt;&gt;		</a:t>
            </a:r>
            <a:r>
              <a:rPr lang="ru-RU" dirty="0" smtClean="0"/>
              <a:t>Машинное обучение</a:t>
            </a:r>
          </a:p>
          <a:p>
            <a:pPr marL="0" lvl="1" indent="0" fontAlgn="base">
              <a:buNone/>
            </a:pPr>
            <a:r>
              <a:rPr lang="en-US" sz="1800" dirty="0" smtClean="0"/>
              <a:t>&gt;&gt;&gt;		</a:t>
            </a:r>
            <a:r>
              <a:rPr lang="ru-RU" sz="1800" dirty="0" smtClean="0"/>
              <a:t>Искусственный интеллект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5574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1471</TotalTime>
  <Words>720</Words>
  <Application>Microsoft Office PowerPoint</Application>
  <PresentationFormat>Произвольный</PresentationFormat>
  <Paragraphs>168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Аспект</vt:lpstr>
      <vt:lpstr>print(“Hello, Python!”)</vt:lpstr>
      <vt:lpstr>План</vt:lpstr>
      <vt:lpstr>Кем, когда и где?</vt:lpstr>
      <vt:lpstr>От куда взялось название?</vt:lpstr>
      <vt:lpstr>Особенности</vt:lpstr>
      <vt:lpstr>Иерархия.</vt:lpstr>
      <vt:lpstr>Пример программы «Hello, World!»</vt:lpstr>
      <vt:lpstr>Пример программы «Hello, World!»</vt:lpstr>
      <vt:lpstr>Где используется Python?</vt:lpstr>
      <vt:lpstr>Сайты на python</vt:lpstr>
      <vt:lpstr>Приложения на python</vt:lpstr>
      <vt:lpstr>Логика для игр на Python</vt:lpstr>
      <vt:lpstr>Машинное обучение</vt:lpstr>
      <vt:lpstr>Искусственный интеллект</vt:lpstr>
      <vt:lpstr>Недостатки </vt:lpstr>
      <vt:lpstr>Чем Python может быть Вам полезен?</vt:lpstr>
      <vt:lpstr>Hello program</vt:lpstr>
      <vt:lpstr>План</vt:lpstr>
      <vt:lpstr>Первая программа</vt:lpstr>
      <vt:lpstr>Подключение библиотек</vt:lpstr>
      <vt:lpstr>Создание переменной</vt:lpstr>
      <vt:lpstr>Развертывание интерфейса</vt:lpstr>
      <vt:lpstr>Организация кода</vt:lpstr>
      <vt:lpstr>Подключение функций</vt:lpstr>
      <vt:lpstr>Название строки</vt:lpstr>
      <vt:lpstr>Размещение объекта</vt:lpstr>
      <vt:lpstr>Ввод данных</vt:lpstr>
      <vt:lpstr>Создание кнопок</vt:lpstr>
      <vt:lpstr>Создание функции</vt:lpstr>
      <vt:lpstr>Итог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523</cp:revision>
  <dcterms:created xsi:type="dcterms:W3CDTF">2020-07-29T06:37:30Z</dcterms:created>
  <dcterms:modified xsi:type="dcterms:W3CDTF">2020-11-03T15:15:50Z</dcterms:modified>
</cp:coreProperties>
</file>