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70" r:id="rId2"/>
    <p:sldId id="271" r:id="rId3"/>
    <p:sldId id="274" r:id="rId4"/>
    <p:sldId id="272" r:id="rId5"/>
    <p:sldId id="275" r:id="rId6"/>
    <p:sldId id="273" r:id="rId7"/>
    <p:sldId id="347" r:id="rId8"/>
    <p:sldId id="256" r:id="rId9"/>
    <p:sldId id="259" r:id="rId10"/>
    <p:sldId id="334" r:id="rId11"/>
    <p:sldId id="258" r:id="rId12"/>
    <p:sldId id="339" r:id="rId13"/>
    <p:sldId id="340" r:id="rId14"/>
    <p:sldId id="341" r:id="rId15"/>
    <p:sldId id="260" r:id="rId16"/>
    <p:sldId id="342" r:id="rId17"/>
    <p:sldId id="261" r:id="rId18"/>
    <p:sldId id="343" r:id="rId19"/>
    <p:sldId id="344" r:id="rId20"/>
    <p:sldId id="345" r:id="rId21"/>
    <p:sldId id="262" r:id="rId22"/>
    <p:sldId id="280" r:id="rId23"/>
    <p:sldId id="279" r:id="rId24"/>
    <p:sldId id="323" r:id="rId25"/>
    <p:sldId id="327" r:id="rId26"/>
    <p:sldId id="281" r:id="rId27"/>
    <p:sldId id="349" r:id="rId28"/>
    <p:sldId id="350" r:id="rId29"/>
    <p:sldId id="351" r:id="rId30"/>
    <p:sldId id="358" r:id="rId31"/>
    <p:sldId id="359" r:id="rId32"/>
    <p:sldId id="352" r:id="rId33"/>
    <p:sldId id="353" r:id="rId34"/>
    <p:sldId id="354" r:id="rId35"/>
    <p:sldId id="356" r:id="rId36"/>
    <p:sldId id="355" r:id="rId37"/>
    <p:sldId id="357" r:id="rId38"/>
    <p:sldId id="348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532707"/>
            <a:ext cx="5850395" cy="1771139"/>
          </a:xfrm>
        </p:spPr>
        <p:txBody>
          <a:bodyPr/>
          <a:lstStyle/>
          <a:p>
            <a:r>
              <a:rPr lang="ru-RU" dirty="0" smtClean="0"/>
              <a:t>Знакомство с </a:t>
            </a:r>
            <a:r>
              <a:rPr lang="en-US" dirty="0" smtClean="0"/>
              <a:t>Python</a:t>
            </a:r>
            <a:r>
              <a:rPr lang="ru-RU" dirty="0" smtClean="0"/>
              <a:t> 3</a:t>
            </a:r>
            <a:endParaRPr lang="ru-RU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9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chemeClr val="tx1"/>
                </a:solidFill>
              </a:rPr>
              <a:t>Интерпретатор – программа обеспечивающая последовательный перевод с высокоуровневого языка программирования на машинный код и выполнение каждой строки программы, при чём при каждом запуске программы вся процедура полностью повторяется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3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610"/>
          </a:xfrm>
        </p:spPr>
        <p:txBody>
          <a:bodyPr>
            <a:normAutofit/>
          </a:bodyPr>
          <a:lstStyle/>
          <a:p>
            <a:r>
              <a:rPr lang="ru-RU" dirty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266" y="1642796"/>
            <a:ext cx="8596668" cy="75888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</a:rPr>
              <a:t>Д</a:t>
            </a:r>
            <a:r>
              <a:rPr lang="ru-RU" dirty="0" smtClean="0">
                <a:solidFill>
                  <a:schemeClr val="tx1"/>
                </a:solidFill>
              </a:rPr>
              <a:t>ля Windows - скачать с официального сайта, установить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87132" y="2600441"/>
            <a:ext cx="8394230" cy="3238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48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40000" y="1620000"/>
            <a:ext cx="6840000" cy="4320000"/>
          </a:xfrm>
          <a:prstGeom prst="rect">
            <a:avLst/>
          </a:prstGeom>
          <a:ln/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610"/>
          </a:xfrm>
        </p:spPr>
        <p:txBody>
          <a:bodyPr>
            <a:normAutofit/>
          </a:bodyPr>
          <a:lstStyle/>
          <a:p>
            <a:r>
              <a:rPr lang="ru-RU" dirty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7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40000" y="1620000"/>
            <a:ext cx="6840000" cy="432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610"/>
          </a:xfrm>
        </p:spPr>
        <p:txBody>
          <a:bodyPr>
            <a:normAutofit/>
          </a:bodyPr>
          <a:lstStyle/>
          <a:p>
            <a:r>
              <a:rPr lang="ru-RU" dirty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40000" y="1620000"/>
            <a:ext cx="6840000" cy="432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610"/>
          </a:xfrm>
        </p:spPr>
        <p:txBody>
          <a:bodyPr>
            <a:normAutofit/>
          </a:bodyPr>
          <a:lstStyle/>
          <a:p>
            <a:r>
              <a:rPr lang="ru-RU" dirty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версии интерпретатора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249" y="1598729"/>
            <a:ext cx="8596668" cy="8690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cmd </a:t>
            </a:r>
            <a:r>
              <a:rPr lang="en-US" dirty="0"/>
              <a:t>(Windows) или в terminal (Linux</a:t>
            </a:r>
            <a:r>
              <a:rPr lang="en-US" dirty="0" smtClean="0"/>
              <a:t>),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python </a:t>
            </a:r>
            <a:r>
              <a:rPr lang="ru-RU" dirty="0" smtClean="0"/>
              <a:t>-</a:t>
            </a:r>
            <a:r>
              <a:rPr lang="en-US" dirty="0" smtClean="0"/>
              <a:t>–version</a:t>
            </a:r>
            <a:endParaRPr lang="en-US" dirty="0"/>
          </a:p>
        </p:txBody>
      </p:sp>
      <p:pic>
        <p:nvPicPr>
          <p:cNvPr id="4" name="image5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65100" y="2769059"/>
            <a:ext cx="8219602" cy="31029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017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IDLE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IDLE — встроенный редактор.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IDLE (Integrated Development and Learning Environment) — это интегрированная среда разработки и обучения на языке Python. </a:t>
            </a:r>
          </a:p>
          <a:p>
            <a:pPr marL="0" indent="0">
              <a:buNone/>
            </a:pPr>
            <a:r>
              <a:rPr lang="ru-RU" dirty="0" smtClean="0"/>
              <a:t>Искажение IDE, но на самом деле названа в честь Эрика Айдла из комик-группы Монти Пайтон.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PyCharm 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283" y="1400425"/>
            <a:ext cx="8596668" cy="780915"/>
          </a:xfrm>
        </p:spPr>
        <p:txBody>
          <a:bodyPr/>
          <a:lstStyle/>
          <a:p>
            <a:r>
              <a:rPr lang="en-US" dirty="0" smtClean="0"/>
              <a:t>PyCharm IDE </a:t>
            </a:r>
            <a:r>
              <a:rPr lang="ru-RU" dirty="0" smtClean="0"/>
              <a:t>– интегрированная среда разработки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https://www.jetbrains.com/pycharm/download/#section=windows</a:t>
            </a:r>
            <a:r>
              <a:rPr lang="en-US" dirty="0" smtClean="0"/>
              <a:t>)</a:t>
            </a:r>
            <a:endParaRPr lang="ru-RU" dirty="0" smtClean="0"/>
          </a:p>
        </p:txBody>
      </p:sp>
      <p:pic>
        <p:nvPicPr>
          <p:cNvPr id="4" name="image3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422571" y="2497987"/>
            <a:ext cx="6661842" cy="341256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871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9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00000" y="1620000"/>
            <a:ext cx="5940000" cy="468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PyCharm IDE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00000" y="1620000"/>
            <a:ext cx="5940000" cy="468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PyCharm IDE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Кем и для чего был создан</a:t>
            </a:r>
          </a:p>
          <a:p>
            <a:r>
              <a:rPr lang="ru-RU" dirty="0"/>
              <a:t>Где и кем используется</a:t>
            </a:r>
            <a:endParaRPr lang="en-US" dirty="0"/>
          </a:p>
          <a:p>
            <a:r>
              <a:rPr lang="ru-RU" dirty="0" smtClean="0"/>
              <a:t>Плюсы и минусы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6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00000" y="1620000"/>
            <a:ext cx="5940000" cy="468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PyCharm IDE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запуск проекта в </a:t>
            </a:r>
            <a:r>
              <a:rPr lang="ru-RU" dirty="0" smtClean="0"/>
              <a:t>PyCharm</a:t>
            </a:r>
            <a:endParaRPr lang="ru-RU" dirty="0"/>
          </a:p>
        </p:txBody>
      </p:sp>
      <p:pic>
        <p:nvPicPr>
          <p:cNvPr id="5" name="image5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00000" y="1620000"/>
            <a:ext cx="6120000" cy="4680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575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113370"/>
            <a:ext cx="5906151" cy="2609813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Комментарии.</a:t>
            </a:r>
            <a:br>
              <a:rPr lang="ru-RU" dirty="0" smtClean="0"/>
            </a:br>
            <a:r>
              <a:rPr lang="ru-RU" dirty="0" smtClean="0"/>
              <a:t>Ввод.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</a:t>
            </a:r>
            <a:r>
              <a:rPr lang="ru-RU" dirty="0" smtClean="0"/>
              <a:t>ывод</a:t>
            </a:r>
            <a:r>
              <a:rPr lang="ru-RU" dirty="0"/>
              <a:t>.</a:t>
            </a:r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0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писать комментарии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Куда </a:t>
            </a:r>
            <a:r>
              <a:rPr lang="ru-RU" dirty="0"/>
              <a:t>можно выводить информацию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Написание первой программы.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4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1918"/>
            <a:ext cx="8596668" cy="4509444"/>
          </a:xfrm>
        </p:spPr>
        <p:txBody>
          <a:bodyPr>
            <a:normAutofit/>
          </a:bodyPr>
          <a:lstStyle/>
          <a:p>
            <a:r>
              <a:rPr lang="ru-RU" dirty="0" smtClean="0"/>
              <a:t>Нужны для пояснения происходящего в коде</a:t>
            </a:r>
          </a:p>
          <a:p>
            <a:r>
              <a:rPr lang="ru-RU" dirty="0" smtClean="0"/>
              <a:t>Однострочные комментарии пишутся после</a:t>
            </a:r>
            <a:r>
              <a:rPr lang="en-US" dirty="0" smtClean="0"/>
              <a:t> </a:t>
            </a:r>
            <a:r>
              <a:rPr lang="ru-RU" dirty="0" smtClean="0"/>
              <a:t>символа решетки </a:t>
            </a:r>
            <a:r>
              <a:rPr lang="en-US" dirty="0" smtClean="0"/>
              <a:t>#: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i="1" dirty="0" smtClean="0"/>
              <a:t>	</a:t>
            </a:r>
            <a:r>
              <a:rPr lang="en-US" i="1" dirty="0" smtClean="0"/>
              <a:t># </a:t>
            </a:r>
            <a:r>
              <a:rPr lang="ru-RU" i="1" dirty="0" smtClean="0"/>
              <a:t>Пример коммента</a:t>
            </a:r>
            <a:endParaRPr lang="en-US" i="1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Многострочные комментарии или документаци</a:t>
            </a:r>
            <a:r>
              <a:rPr lang="ru-RU" dirty="0"/>
              <a:t>я</a:t>
            </a:r>
            <a:r>
              <a:rPr lang="ru-RU" dirty="0" smtClean="0"/>
              <a:t>, пишется между трехкратными кавычками </a:t>
            </a:r>
            <a:r>
              <a:rPr lang="en-US" dirty="0" smtClean="0"/>
              <a:t>‘‘‘</a:t>
            </a:r>
            <a:r>
              <a:rPr lang="ru-RU" dirty="0" smtClean="0"/>
              <a:t> </a:t>
            </a:r>
            <a:r>
              <a:rPr lang="en-US" dirty="0" smtClean="0"/>
              <a:t> ’’’ </a:t>
            </a:r>
            <a:r>
              <a:rPr lang="ru-RU" dirty="0" smtClean="0"/>
              <a:t>или</a:t>
            </a:r>
            <a:r>
              <a:rPr lang="en-US" dirty="0" smtClean="0"/>
              <a:t> “““</a:t>
            </a:r>
            <a:r>
              <a:rPr lang="ru-RU" dirty="0" smtClean="0"/>
              <a:t> </a:t>
            </a:r>
            <a:r>
              <a:rPr lang="en-US" dirty="0" smtClean="0"/>
              <a:t> ”””: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	</a:t>
            </a:r>
            <a:r>
              <a:rPr lang="en-US" i="1" dirty="0" smtClean="0"/>
              <a:t>‘‘‘ </a:t>
            </a:r>
            <a:r>
              <a:rPr lang="ru-RU" i="1" dirty="0" smtClean="0"/>
              <a:t>Пример </a:t>
            </a:r>
          </a:p>
          <a:p>
            <a:pPr marL="0" indent="0">
              <a:buNone/>
            </a:pPr>
            <a:r>
              <a:rPr lang="ru-RU" i="1" dirty="0"/>
              <a:t>	</a:t>
            </a:r>
            <a:r>
              <a:rPr lang="ru-RU" i="1" dirty="0" smtClean="0"/>
              <a:t>    документации </a:t>
            </a:r>
            <a:r>
              <a:rPr lang="en-US" i="1" dirty="0" smtClean="0"/>
              <a:t>’’’</a:t>
            </a:r>
          </a:p>
        </p:txBody>
      </p:sp>
    </p:spTree>
    <p:extLst>
      <p:ext uri="{BB962C8B-B14F-4D97-AF65-F5344CB8AC3E}">
        <p14:creationId xmlns:p14="http://schemas.microsoft.com/office/powerpoint/2010/main" val="36554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комментариев в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 sqrt(number):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'''</a:t>
            </a:r>
            <a:r>
              <a:rPr lang="ru-RU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эта функция вычисляет квадратный корень'''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    </a:t>
            </a:r>
            <a:r>
              <a:rPr lang="en-US" dirty="0" smtClean="0"/>
              <a:t>return number ** (1 / 2)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 = sqrt(49)  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используем ранее созданную функцию для нахождения</a:t>
            </a:r>
            <a:r>
              <a:rPr lang="ru-RU" dirty="0" smtClean="0"/>
              <a:t>                 </a:t>
            </a:r>
            <a:br>
              <a:rPr lang="ru-RU" dirty="0" smtClean="0"/>
            </a:br>
            <a:r>
              <a:rPr lang="en-US" dirty="0" smtClean="0"/>
              <a:t>				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# квадратного корня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print(result)  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выводим результат на экран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Куда можно выводить информацию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графический интерфейс пользователя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В интернет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/>
              <a:t>Мобильное приложение.</a:t>
            </a:r>
          </a:p>
          <a:p>
            <a:r>
              <a:rPr lang="ru-RU" dirty="0" smtClean="0"/>
              <a:t>В хранилище</a:t>
            </a:r>
            <a:r>
              <a:rPr lang="ru-RU" dirty="0"/>
              <a:t>, например файл или база данных.</a:t>
            </a:r>
          </a:p>
          <a:p>
            <a:r>
              <a:rPr lang="ru-RU" dirty="0"/>
              <a:t>Консоль (Терминал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488"/>
          </a:xfrm>
        </p:spPr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61031"/>
          </a:xfrm>
        </p:spPr>
        <p:txBody>
          <a:bodyPr/>
          <a:lstStyle/>
          <a:p>
            <a:r>
              <a:rPr lang="ru-RU" dirty="0" smtClean="0"/>
              <a:t>Мы напишем нашу первую программу на </a:t>
            </a:r>
            <a:r>
              <a:rPr lang="en-US" dirty="0" smtClean="0"/>
              <a:t>Python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которая принимает имя пользователя и потом приветствует его по имени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089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698"/>
          </a:xfrm>
        </p:spPr>
        <p:txBody>
          <a:bodyPr/>
          <a:lstStyle/>
          <a:p>
            <a:r>
              <a:rPr lang="ru-RU" dirty="0" smtClean="0"/>
              <a:t>Подключение 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Библиотеки – это </a:t>
            </a:r>
            <a:r>
              <a:rPr lang="ru-RU" u="sng" dirty="0" smtClean="0"/>
              <a:t>модули</a:t>
            </a:r>
            <a:r>
              <a:rPr lang="ru-RU" dirty="0" smtClean="0"/>
              <a:t> расширяющие возможности языка, они могут содержать в себе методы для создания интерфейсов, сайтов, баз данных и много другого.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tkinter</a:t>
            </a:r>
            <a:r>
              <a:rPr lang="ru-RU" dirty="0" smtClean="0"/>
              <a:t> – модуль позволяющий создавать графические интерфейсы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tkinter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импортируем библиотеку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tkinter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 smtClean="0"/>
              <a:t> tkinter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messagebox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переменной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Переменные используются для хранения информации и позволяют удобно организовать код.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root </a:t>
            </a:r>
            <a:r>
              <a:rPr lang="en-US" dirty="0"/>
              <a:t>= </a:t>
            </a:r>
            <a:r>
              <a:rPr lang="en-US" dirty="0" smtClean="0"/>
              <a:t>tkinter.Tk()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Для удобства создадим переменную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root									# c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конструктором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графических интерфейсов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7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Кем и для чего был </a:t>
            </a:r>
            <a:r>
              <a:rPr lang="ru-RU" dirty="0" smtClean="0"/>
              <a:t>создан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614618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Python </a:t>
            </a:r>
            <a:r>
              <a:rPr lang="ru-RU" dirty="0" smtClean="0"/>
              <a:t>придумал </a:t>
            </a:r>
            <a:r>
              <a:rPr lang="ru-RU" dirty="0"/>
              <a:t>Гвидо ван </a:t>
            </a:r>
            <a:r>
              <a:rPr lang="ru-RU" dirty="0" smtClean="0"/>
              <a:t>Россум - голландский программистом, к созданию языка приступили в 1989 году </a:t>
            </a:r>
            <a:r>
              <a:rPr lang="ru-RU" dirty="0"/>
              <a:t>в центре математики и информатики в Нидерландах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Python - </a:t>
            </a:r>
            <a:r>
              <a:rPr lang="ru-RU" dirty="0" smtClean="0"/>
              <a:t>высокоуровневый </a:t>
            </a:r>
            <a:r>
              <a:rPr lang="ru-RU" dirty="0"/>
              <a:t>язык программирования общего назначения, ориентированный на повышение производительности разработчика и читаемости кода</a:t>
            </a:r>
            <a:r>
              <a:rPr lang="ru-RU" dirty="0" smtClean="0"/>
              <a:t>. </a:t>
            </a:r>
            <a:r>
              <a:rPr lang="ru-RU" dirty="0"/>
              <a:t>Синтаксис </a:t>
            </a:r>
            <a:r>
              <a:rPr lang="ru-RU" dirty="0" smtClean="0"/>
              <a:t>Python </a:t>
            </a:r>
            <a:r>
              <a:rPr lang="ru-RU" dirty="0"/>
              <a:t>минималистичен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Из-за своих особенностей разработчики предпочитают применять объектно-ориентированный подход, когда одна программа состоит из множества подпрограмм.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64" y="2539731"/>
            <a:ext cx="1743075" cy="2619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00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Развертывание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Mainloop – </a:t>
            </a:r>
            <a:r>
              <a:rPr lang="ru-RU" dirty="0">
                <a:solidFill>
                  <a:schemeClr val="tx1"/>
                </a:solidFill>
              </a:rPr>
              <a:t>функция для запуска созданного интерфейса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root.mainloop()</a:t>
            </a:r>
            <a:r>
              <a:rPr lang="ru-RU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разворачиваем интерфейс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mport</a:t>
            </a:r>
            <a:r>
              <a:rPr lang="en-US" dirty="0" smtClean="0"/>
              <a:t> tkinter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root = tkinter.Tk()</a:t>
            </a:r>
            <a:endParaRPr lang="ru-RU" dirty="0" smtClean="0"/>
          </a:p>
          <a:p>
            <a:pPr marL="0" indent="0">
              <a:buNone/>
            </a:pPr>
            <a:endParaRPr lang="ru-RU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весь написанный код будем помещать сюда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root.mainloop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1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ru-RU" dirty="0" smtClean="0"/>
              <a:t>Подключение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Функции - это небольшие </a:t>
            </a:r>
            <a:r>
              <a:rPr lang="ru-RU" u="sng" dirty="0" smtClean="0"/>
              <a:t>подпрограммы</a:t>
            </a:r>
            <a:r>
              <a:rPr lang="ru-RU" dirty="0" smtClean="0"/>
              <a:t>, которые как то </a:t>
            </a:r>
            <a:r>
              <a:rPr lang="ru-RU" u="sng" dirty="0" smtClean="0"/>
              <a:t>преобразуют</a:t>
            </a:r>
            <a:r>
              <a:rPr lang="ru-RU" dirty="0" smtClean="0"/>
              <a:t> введенные в них данные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title – </a:t>
            </a:r>
            <a:r>
              <a:rPr lang="ru-RU" dirty="0" smtClean="0"/>
              <a:t>функция позволяющая присваивать название раннее созданному окну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root.title(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‘Hello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World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!’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Дадим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название программе										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через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функцию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16927"/>
            <a:ext cx="8596668" cy="44244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Необходимые функции, не предусмотренные в библиотеках, можно создавать самому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Заранее создадим функцию, которая понадобится нам далее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display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‘‘‘ 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Функция для вывода сообщения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’’’</a:t>
            </a:r>
            <a:endParaRPr lang="ru-RU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messagebox.showinfo(</a:t>
            </a:r>
            <a:r>
              <a:rPr lang="ru-RU" dirty="0" smtClean="0"/>
              <a:t>		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вызываем функцию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showinfo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‘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Окно приветствия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ru-RU" dirty="0" smtClean="0"/>
              <a:t>, 		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 заранее заносим в ее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/>
              <a:t>	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f’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Привет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{</a:t>
            </a:r>
            <a:r>
              <a:rPr lang="en-US" dirty="0"/>
              <a:t>name_entry.get</a:t>
            </a:r>
            <a:r>
              <a:rPr lang="en-US" dirty="0" smtClean="0"/>
              <a:t>()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!‘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необходимые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аргументы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8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244"/>
          </a:xfrm>
        </p:spPr>
        <p:txBody>
          <a:bodyPr>
            <a:normAutofit/>
          </a:bodyPr>
          <a:lstStyle/>
          <a:p>
            <a:r>
              <a:rPr lang="ru-RU" sz="3200" dirty="0"/>
              <a:t>Н</a:t>
            </a:r>
            <a:r>
              <a:rPr lang="ru-RU" sz="3200" dirty="0" smtClean="0"/>
              <a:t>азвание строки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7288"/>
            <a:ext cx="8596668" cy="4683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Label – </a:t>
            </a:r>
            <a:r>
              <a:rPr lang="ru-RU" dirty="0" smtClean="0"/>
              <a:t>функция для присваивания названия строки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name_label </a:t>
            </a:r>
            <a:r>
              <a:rPr lang="en-US" dirty="0"/>
              <a:t>= </a:t>
            </a:r>
            <a:r>
              <a:rPr lang="en-US" dirty="0" smtClean="0"/>
              <a:t>tkinter.Label(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Как тебя зовут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?'</a:t>
            </a:r>
            <a:r>
              <a:rPr lang="ru-RU" dirty="0" smtClean="0"/>
              <a:t>)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создадим переменную –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					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c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названием строки</a:t>
            </a:r>
            <a:r>
              <a:rPr lang="ru-RU" dirty="0"/>
              <a:t/>
            </a:r>
            <a:br>
              <a:rPr lang="ru-RU" dirty="0"/>
            </a:b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Здесь мы напрямую обращаемся к аргументу </a:t>
            </a:r>
            <a:r>
              <a:rPr lang="en-US" dirty="0" smtClean="0"/>
              <a:t>text</a:t>
            </a:r>
            <a:r>
              <a:rPr lang="ru-RU" dirty="0" smtClean="0"/>
              <a:t> для присваивания имени.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Размещение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Grid –</a:t>
            </a:r>
            <a:r>
              <a:rPr lang="ru-RU" dirty="0" smtClean="0">
                <a:solidFill>
                  <a:schemeClr val="tx1"/>
                </a:solidFill>
              </a:rPr>
              <a:t> функция для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размещения объекта в интерфейсе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name_label.grid(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/>
              <a:t>,</a:t>
            </a:r>
            <a:r>
              <a:rPr lang="ru-RU" dirty="0"/>
              <a:t>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указываем адрес строки и колонки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padx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pady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немного освобождаем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пространство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	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вокруг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объекта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'e‘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задаем положение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объекта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											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внутри ячейки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размещения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)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размещаем переменную как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Entry – </a:t>
            </a:r>
            <a:r>
              <a:rPr lang="ru-RU" dirty="0" smtClean="0"/>
              <a:t>создает ячейку для ввода данных пользователем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name_entry </a:t>
            </a:r>
            <a:r>
              <a:rPr lang="en-US" dirty="0"/>
              <a:t>= </a:t>
            </a:r>
            <a:r>
              <a:rPr lang="en-US" dirty="0" smtClean="0"/>
              <a:t>tkinter.Entry()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создаем переменную для ввода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name_entry.grid</a:t>
            </a:r>
            <a:r>
              <a:rPr lang="en-US" dirty="0" smtClean="0"/>
              <a:t>(</a:t>
            </a:r>
            <a:r>
              <a:rPr lang="ru-RU" dirty="0" smtClean="0"/>
              <a:t>			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 smtClean="0"/>
              <a:t>=</a:t>
            </a:r>
            <a:r>
              <a:rPr lang="ru-R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 smtClean="0"/>
              <a:t>,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padx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pady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'e‘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endParaRPr lang="ru-RU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)</a:t>
            </a:r>
            <a:r>
              <a:rPr lang="ru-RU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размещаем переменную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5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кнопок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39951"/>
            <a:ext cx="8596668" cy="4505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Button – </a:t>
            </a:r>
            <a:r>
              <a:rPr lang="ru-RU" dirty="0" smtClean="0"/>
              <a:t>функция для создания кнопок позволяющих выполнять команды при нажатии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display_button </a:t>
            </a:r>
            <a:r>
              <a:rPr lang="en-US" dirty="0"/>
              <a:t>= </a:t>
            </a:r>
            <a:r>
              <a:rPr lang="en-US" dirty="0" smtClean="0"/>
              <a:t>tkinter.Button(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'Enter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en-US" dirty="0" smtClean="0"/>
              <a:t>,</a:t>
            </a:r>
            <a:r>
              <a:rPr lang="ru-RU" dirty="0" smtClean="0"/>
              <a:t>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присваиваем название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command</a:t>
            </a:r>
            <a:r>
              <a:rPr lang="en-US" dirty="0" smtClean="0"/>
              <a:t>=display</a:t>
            </a:r>
            <a:r>
              <a:rPr lang="ru-RU" dirty="0" smtClean="0"/>
              <a:t>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 аргумент выполняющий команду, присваиваем 					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адрес раннее созданной функции</a:t>
            </a:r>
          </a:p>
          <a:p>
            <a:pPr marL="0" indent="0">
              <a:buNone/>
            </a:pP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display_button.grid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row</a:t>
            </a:r>
            <a:r>
              <a:rPr lang="en-US" smtClean="0"/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smtClean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dirty="0"/>
              <a:t>=</a:t>
            </a:r>
            <a:r>
              <a:rPr lang="ru-R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/>
              <a:t>,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padx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pady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sticky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'e‘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)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размещаем кнопку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357"/>
          </a:xfrm>
        </p:spPr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5080" y="1355076"/>
            <a:ext cx="86372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import tkinter</a:t>
            </a:r>
            <a:br>
              <a:rPr lang="en-US" sz="1600" dirty="0" smtClean="0"/>
            </a:br>
            <a:r>
              <a:rPr lang="en-US" sz="1600" dirty="0" smtClean="0"/>
              <a:t>from tkinter import messagebox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root = tkinter.Tk</a:t>
            </a:r>
            <a:r>
              <a:rPr lang="en-US" sz="1600" dirty="0" smtClean="0"/>
              <a:t>()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root.title('Hello World</a:t>
            </a:r>
            <a:r>
              <a:rPr lang="en-US" sz="1600" dirty="0" smtClean="0"/>
              <a:t>!')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name_label = tkinter.Label(text='</a:t>
            </a:r>
            <a:r>
              <a:rPr lang="ru-RU" sz="1600" dirty="0" smtClean="0"/>
              <a:t>Как тебя зовут?')</a:t>
            </a:r>
            <a:br>
              <a:rPr lang="ru-RU" sz="1600" dirty="0" smtClean="0"/>
            </a:br>
            <a:r>
              <a:rPr lang="en-US" sz="1600" dirty="0" smtClean="0"/>
              <a:t>name_label.</a:t>
            </a:r>
            <a:r>
              <a:rPr lang="en-US" sz="1600" dirty="0" smtClean="0"/>
              <a:t>pack(side=LEFT)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name_entry = tkinter.Entry()</a:t>
            </a:r>
            <a:br>
              <a:rPr lang="en-US" sz="1600" dirty="0" smtClean="0"/>
            </a:br>
            <a:r>
              <a:rPr lang="en-US" sz="1600" dirty="0" smtClean="0"/>
              <a:t>name_entry.pack(</a:t>
            </a:r>
            <a:r>
              <a:rPr lang="en-US" sz="1600" dirty="0"/>
              <a:t>side=LEFT</a:t>
            </a:r>
            <a:r>
              <a:rPr lang="en-US" sz="1600" dirty="0" smtClean="0"/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/>
              <a:t>def display():</a:t>
            </a:r>
          </a:p>
          <a:p>
            <a:r>
              <a:rPr lang="en-US" sz="1600" dirty="0" smtClean="0"/>
              <a:t>	messagebox.showinfo</a:t>
            </a:r>
            <a:r>
              <a:rPr lang="en-US" sz="1600" dirty="0"/>
              <a:t>('</a:t>
            </a:r>
            <a:r>
              <a:rPr lang="ru-RU" sz="1600" dirty="0"/>
              <a:t>Окно приветствия',</a:t>
            </a:r>
            <a:r>
              <a:rPr lang="en-US" sz="1600" dirty="0"/>
              <a:t> f'</a:t>
            </a:r>
            <a:r>
              <a:rPr lang="ru-RU" sz="1600" dirty="0"/>
              <a:t>Привет, {</a:t>
            </a:r>
            <a:r>
              <a:rPr lang="en-US" sz="1600" dirty="0"/>
              <a:t>name_entry.get()}!')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display_button = tkinter.Button(text='Enter', command=display)</a:t>
            </a:r>
            <a:br>
              <a:rPr lang="en-US" sz="1600" dirty="0" smtClean="0"/>
            </a:br>
            <a:r>
              <a:rPr lang="en-US" sz="1600" dirty="0" smtClean="0"/>
              <a:t>display_button.pack(</a:t>
            </a:r>
            <a:r>
              <a:rPr lang="en-US" sz="1600" dirty="0"/>
              <a:t>side=LEFT</a:t>
            </a:r>
            <a:r>
              <a:rPr lang="en-US" sz="1600" dirty="0" smtClean="0"/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root.mainloop()</a:t>
            </a:r>
            <a:br>
              <a:rPr lang="en-US" sz="1600" dirty="0" smtClean="0"/>
            </a:b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</a:t>
            </a:r>
            <a:r>
              <a:rPr lang="ru-RU" dirty="0" smtClean="0"/>
              <a:t>используется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33501"/>
            <a:ext cx="8596668" cy="5276850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Разработка сайтов</a:t>
            </a:r>
          </a:p>
          <a:p>
            <a:r>
              <a:rPr lang="ru-RU" dirty="0" smtClean="0"/>
              <a:t>Серверные части мобильных приложений, например в </a:t>
            </a:r>
            <a:r>
              <a:rPr lang="en-US" dirty="0" smtClean="0"/>
              <a:t>Instagram</a:t>
            </a:r>
            <a:endParaRPr lang="ru-RU" dirty="0" smtClean="0"/>
          </a:p>
          <a:p>
            <a:r>
              <a:rPr lang="ru-RU" dirty="0" smtClean="0"/>
              <a:t>Десктопные приложения</a:t>
            </a:r>
          </a:p>
          <a:p>
            <a:pPr lvl="1" fontAlgn="base"/>
            <a:r>
              <a:rPr lang="en-US" dirty="0" smtClean="0"/>
              <a:t>GIMP </a:t>
            </a:r>
            <a:r>
              <a:rPr lang="en-US" dirty="0"/>
              <a:t>— </a:t>
            </a:r>
            <a:r>
              <a:rPr lang="ru-RU" dirty="0" smtClean="0"/>
              <a:t>2</a:t>
            </a:r>
            <a:r>
              <a:rPr lang="en-US" dirty="0" smtClean="0"/>
              <a:t>D</a:t>
            </a:r>
            <a:r>
              <a:rPr lang="ru-RU" dirty="0" smtClean="0"/>
              <a:t> редактор</a:t>
            </a:r>
            <a:r>
              <a:rPr lang="en-US" dirty="0" smtClean="0"/>
              <a:t>;</a:t>
            </a:r>
            <a:endParaRPr lang="ru-RU" dirty="0" smtClean="0"/>
          </a:p>
          <a:p>
            <a:pPr lvl="1" fontAlgn="base"/>
            <a:r>
              <a:rPr lang="en-US" dirty="0"/>
              <a:t>Blender —</a:t>
            </a:r>
            <a:r>
              <a:rPr lang="ru-RU" dirty="0"/>
              <a:t> 3</a:t>
            </a:r>
            <a:r>
              <a:rPr lang="en-US" dirty="0"/>
              <a:t>D </a:t>
            </a:r>
            <a:r>
              <a:rPr lang="ru-RU" dirty="0" smtClean="0"/>
              <a:t>редактор</a:t>
            </a:r>
            <a:r>
              <a:rPr lang="ru-RU" dirty="0"/>
              <a:t>;</a:t>
            </a:r>
            <a:endParaRPr lang="en-US" dirty="0"/>
          </a:p>
          <a:p>
            <a:pPr lvl="1" fontAlgn="base"/>
            <a:r>
              <a:rPr lang="en-US" dirty="0" smtClean="0"/>
              <a:t>BitTorrent </a:t>
            </a:r>
            <a:r>
              <a:rPr lang="ru-RU" dirty="0"/>
              <a:t>до 6 </a:t>
            </a:r>
            <a:r>
              <a:rPr lang="ru-RU" dirty="0" smtClean="0"/>
              <a:t>версии.</a:t>
            </a:r>
            <a:endParaRPr lang="en-US" dirty="0" smtClean="0"/>
          </a:p>
          <a:p>
            <a:pPr fontAlgn="base"/>
            <a:r>
              <a:rPr lang="ru-RU" dirty="0" smtClean="0"/>
              <a:t>Скрипты в играх: </a:t>
            </a:r>
            <a:r>
              <a:rPr lang="en-US" dirty="0" smtClean="0"/>
              <a:t>Battlefield 2</a:t>
            </a:r>
            <a:r>
              <a:rPr lang="ru-RU" dirty="0" smtClean="0"/>
              <a:t>, </a:t>
            </a:r>
            <a:r>
              <a:rPr lang="en-US" dirty="0" smtClean="0"/>
              <a:t>World of Tanks</a:t>
            </a:r>
            <a:r>
              <a:rPr lang="ru-RU" dirty="0" smtClean="0"/>
              <a:t>, </a:t>
            </a:r>
            <a:r>
              <a:rPr lang="en-US" dirty="0" smtClean="0"/>
              <a:t>Civilization IV</a:t>
            </a:r>
            <a:r>
              <a:rPr lang="ru-RU" dirty="0" smtClean="0"/>
              <a:t>, </a:t>
            </a:r>
            <a:r>
              <a:rPr lang="en-US" dirty="0" smtClean="0"/>
              <a:t>EVE Online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Встроенные системы:</a:t>
            </a:r>
            <a:r>
              <a:rPr lang="ru-RU" dirty="0"/>
              <a:t> </a:t>
            </a:r>
            <a:endParaRPr lang="ru-RU" dirty="0" smtClean="0"/>
          </a:p>
          <a:p>
            <a:pPr lvl="1" fontAlgn="base"/>
            <a:r>
              <a:rPr lang="ru-RU" dirty="0" smtClean="0"/>
              <a:t>управления банкоматами, </a:t>
            </a:r>
          </a:p>
          <a:p>
            <a:pPr lvl="1" fontAlgn="base"/>
            <a:r>
              <a:rPr lang="ru-RU" dirty="0" smtClean="0"/>
              <a:t>автоматическое регулирования</a:t>
            </a:r>
            <a:r>
              <a:rPr lang="en-US" dirty="0" smtClean="0"/>
              <a:t>: </a:t>
            </a:r>
            <a:r>
              <a:rPr lang="ru-RU" i="1" dirty="0" smtClean="0"/>
              <a:t>температуры</a:t>
            </a:r>
            <a:r>
              <a:rPr lang="ru-RU" i="1" dirty="0"/>
              <a:t>, расхода </a:t>
            </a:r>
            <a:r>
              <a:rPr lang="ru-RU" i="1" dirty="0" smtClean="0"/>
              <a:t>жидкостей и</a:t>
            </a:r>
            <a:r>
              <a:rPr lang="ru-RU" i="1" dirty="0"/>
              <a:t> </a:t>
            </a:r>
            <a:r>
              <a:rPr lang="en-US" i="1" dirty="0" smtClean="0"/>
              <a:t>n</a:t>
            </a:r>
            <a:r>
              <a:rPr lang="ru-RU" i="1" dirty="0" smtClean="0"/>
              <a:t>д.</a:t>
            </a:r>
            <a:r>
              <a:rPr lang="ru-RU" i="1" dirty="0"/>
              <a:t>,</a:t>
            </a:r>
            <a:r>
              <a:rPr lang="ru-RU" dirty="0"/>
              <a:t> </a:t>
            </a:r>
            <a:endParaRPr lang="ru-RU" dirty="0" smtClean="0"/>
          </a:p>
          <a:p>
            <a:pPr fontAlgn="base"/>
            <a:r>
              <a:rPr lang="ru-RU" dirty="0" smtClean="0"/>
              <a:t>Научные исследования.</a:t>
            </a:r>
          </a:p>
          <a:p>
            <a:pPr fontAlgn="base"/>
            <a:r>
              <a:rPr lang="en-US" dirty="0" smtClean="0"/>
              <a:t>Data science</a:t>
            </a:r>
            <a:r>
              <a:rPr lang="ru-RU" dirty="0" smtClean="0"/>
              <a:t>: сбор, хранение и анализ данных с сети интернет.</a:t>
            </a:r>
          </a:p>
          <a:p>
            <a:pPr marL="342900" lvl="1" indent="-342900" fontAlgn="base"/>
            <a:r>
              <a:rPr lang="ru-RU" sz="1800" dirty="0"/>
              <a:t>И</a:t>
            </a:r>
            <a:r>
              <a:rPr lang="ru-RU" sz="1800" dirty="0" smtClean="0"/>
              <a:t>скусственный </a:t>
            </a:r>
            <a:r>
              <a:rPr lang="ru-RU" sz="1800" dirty="0"/>
              <a:t>интеллект: распознавание картинок, </a:t>
            </a:r>
            <a:r>
              <a:rPr lang="ru-RU" sz="1800" dirty="0" smtClean="0"/>
              <a:t>речи </a:t>
            </a:r>
            <a:r>
              <a:rPr lang="ru-RU" sz="1800" dirty="0"/>
              <a:t>и </a:t>
            </a:r>
            <a:r>
              <a:rPr lang="ru-RU" sz="1800" dirty="0" smtClean="0"/>
              <a:t>текста.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574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 компаний использующих </a:t>
            </a:r>
            <a:r>
              <a:rPr lang="en-US" b="1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251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Alphabet </a:t>
            </a:r>
            <a:r>
              <a:rPr lang="ru-RU" dirty="0" smtClean="0"/>
              <a:t>– сбор данных </a:t>
            </a:r>
            <a:r>
              <a:rPr lang="ru-RU" dirty="0"/>
              <a:t>в поисковике </a:t>
            </a:r>
            <a:r>
              <a:rPr lang="en-US" dirty="0"/>
              <a:t>Google </a:t>
            </a:r>
            <a:r>
              <a:rPr lang="ru-RU" dirty="0" smtClean="0"/>
              <a:t>для сайта </a:t>
            </a:r>
            <a:r>
              <a:rPr lang="en-US" dirty="0"/>
              <a:t>YouTube;</a:t>
            </a:r>
          </a:p>
          <a:p>
            <a:pPr fontAlgn="base"/>
            <a:r>
              <a:rPr lang="en-US" dirty="0" smtClean="0"/>
              <a:t>BitTorrent </a:t>
            </a:r>
            <a:r>
              <a:rPr lang="en-US" dirty="0"/>
              <a:t>— </a:t>
            </a:r>
            <a:r>
              <a:rPr lang="ru-RU" dirty="0"/>
              <a:t>для реализации сетей </a:t>
            </a:r>
            <a:r>
              <a:rPr lang="en-US" dirty="0"/>
              <a:t>peer-to-peer;</a:t>
            </a:r>
          </a:p>
          <a:p>
            <a:pPr fontAlgn="base"/>
            <a:r>
              <a:rPr lang="ru-RU" dirty="0"/>
              <a:t>Агентство национальной безопасности США — для шифрования и анализа разведданных;</a:t>
            </a:r>
          </a:p>
          <a:p>
            <a:pPr fontAlgn="base"/>
            <a:r>
              <a:rPr lang="en-US" dirty="0" smtClean="0"/>
              <a:t>Maya</a:t>
            </a:r>
            <a:r>
              <a:rPr lang="ru-RU" dirty="0" smtClean="0"/>
              <a:t>, </a:t>
            </a:r>
            <a:r>
              <a:rPr lang="en-US" dirty="0" smtClean="0"/>
              <a:t>Pixar </a:t>
            </a:r>
            <a:r>
              <a:rPr lang="en-US" dirty="0"/>
              <a:t>— </a:t>
            </a:r>
            <a:r>
              <a:rPr lang="ru-RU" dirty="0"/>
              <a:t>для создания </a:t>
            </a:r>
            <a:r>
              <a:rPr lang="ru-RU" dirty="0" smtClean="0"/>
              <a:t>мультипликации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/>
              <a:t>анимационных фильмов;</a:t>
            </a:r>
          </a:p>
          <a:p>
            <a:pPr fontAlgn="base"/>
            <a:r>
              <a:rPr lang="en-US" dirty="0"/>
              <a:t>Intel, </a:t>
            </a:r>
            <a:r>
              <a:rPr lang="en-US" dirty="0" smtClean="0"/>
              <a:t>HP</a:t>
            </a:r>
            <a:r>
              <a:rPr lang="ru-RU" dirty="0"/>
              <a:t> </a:t>
            </a:r>
            <a:r>
              <a:rPr lang="en-US" dirty="0" smtClean="0"/>
              <a:t>— </a:t>
            </a:r>
            <a:r>
              <a:rPr lang="ru-RU" dirty="0"/>
              <a:t>для тестирования;</a:t>
            </a:r>
          </a:p>
          <a:p>
            <a:pPr fontAlgn="base"/>
            <a:r>
              <a:rPr lang="en-US" dirty="0" smtClean="0"/>
              <a:t>NASA</a:t>
            </a:r>
            <a:r>
              <a:rPr lang="ru-RU" dirty="0" smtClean="0"/>
              <a:t> </a:t>
            </a:r>
            <a:r>
              <a:rPr lang="en-US" dirty="0" smtClean="0"/>
              <a:t>— </a:t>
            </a:r>
            <a:r>
              <a:rPr lang="ru-RU" dirty="0"/>
              <a:t>для научных вычислений;</a:t>
            </a:r>
          </a:p>
          <a:p>
            <a:pPr fontAlgn="base"/>
            <a:r>
              <a:rPr lang="en-US" dirty="0"/>
              <a:t>iRobot — </a:t>
            </a:r>
            <a:r>
              <a:rPr lang="ru-RU" dirty="0"/>
              <a:t>для разработки </a:t>
            </a:r>
            <a:r>
              <a:rPr lang="ru-RU" dirty="0" smtClean="0"/>
              <a:t>коммерческой робототехники;</a:t>
            </a:r>
            <a:endParaRPr lang="ru-RU" dirty="0"/>
          </a:p>
          <a:p>
            <a:pPr fontAlgn="base"/>
            <a:r>
              <a:rPr lang="en-US" dirty="0" smtClean="0"/>
              <a:t>Instagram</a:t>
            </a:r>
            <a:r>
              <a:rPr lang="en-US" dirty="0"/>
              <a:t>, </a:t>
            </a:r>
            <a:r>
              <a:rPr lang="en-US" dirty="0" smtClean="0"/>
              <a:t>Facebook</a:t>
            </a:r>
            <a:r>
              <a:rPr lang="en-US" dirty="0"/>
              <a:t>, Yahoo, </a:t>
            </a:r>
            <a:r>
              <a:rPr lang="en-US" dirty="0" smtClean="0"/>
              <a:t>Dropbox</a:t>
            </a:r>
            <a:r>
              <a:rPr lang="en-US" dirty="0"/>
              <a:t>, </a:t>
            </a:r>
            <a:r>
              <a:rPr lang="en-US" dirty="0" smtClean="0"/>
              <a:t>Mail.ru</a:t>
            </a:r>
            <a:r>
              <a:rPr lang="ru-RU" dirty="0" smtClean="0"/>
              <a:t>,</a:t>
            </a:r>
            <a:r>
              <a:rPr lang="ru-RU" dirty="0"/>
              <a:t> </a:t>
            </a:r>
            <a:r>
              <a:rPr lang="ru-RU" dirty="0" smtClean="0"/>
              <a:t>Яндекс.</a:t>
            </a:r>
          </a:p>
          <a:p>
            <a:pPr fontAlgn="base"/>
            <a:r>
              <a:rPr lang="ru-RU" dirty="0" smtClean="0"/>
              <a:t>И многие другие крупные компании и стартапы.</a:t>
            </a:r>
          </a:p>
        </p:txBody>
      </p:sp>
    </p:spTree>
    <p:extLst>
      <p:ext uri="{BB962C8B-B14F-4D97-AF65-F5344CB8AC3E}">
        <p14:creationId xmlns:p14="http://schemas.microsoft.com/office/powerpoint/2010/main" val="594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++</a:t>
            </a:r>
          </a:p>
          <a:p>
            <a:r>
              <a:rPr lang="ru-RU" dirty="0" smtClean="0"/>
              <a:t>Программировать </a:t>
            </a:r>
            <a:r>
              <a:rPr lang="ru-RU" dirty="0"/>
              <a:t>можно практически на всех </a:t>
            </a:r>
            <a:r>
              <a:rPr lang="ru-RU" dirty="0" smtClean="0"/>
              <a:t>платформах</a:t>
            </a:r>
          </a:p>
          <a:p>
            <a:r>
              <a:rPr lang="ru-RU" dirty="0"/>
              <a:t>Я</a:t>
            </a:r>
            <a:r>
              <a:rPr lang="ru-RU" dirty="0" smtClean="0"/>
              <a:t>зык прост в освоении</a:t>
            </a:r>
          </a:p>
          <a:p>
            <a:r>
              <a:rPr lang="ru-RU" dirty="0"/>
              <a:t>Разработка </a:t>
            </a:r>
            <a:r>
              <a:rPr lang="ru-RU" dirty="0" smtClean="0"/>
              <a:t>идёт</a:t>
            </a:r>
            <a:r>
              <a:rPr lang="ru-RU" dirty="0"/>
              <a:t> </a:t>
            </a:r>
            <a:r>
              <a:rPr lang="ru-RU" dirty="0" smtClean="0"/>
              <a:t>быстрее чем на других языках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--</a:t>
            </a:r>
            <a:endParaRPr lang="ru-RU" b="1" dirty="0"/>
          </a:p>
          <a:p>
            <a:r>
              <a:rPr lang="ru-RU" dirty="0"/>
              <a:t>Программы на Python считаются одними из самых </a:t>
            </a:r>
            <a:r>
              <a:rPr lang="ru-RU" dirty="0" smtClean="0"/>
              <a:t>медленных</a:t>
            </a:r>
          </a:p>
          <a:p>
            <a:r>
              <a:rPr lang="ru-RU" dirty="0"/>
              <a:t>Сильная зависимость языка от системных </a:t>
            </a:r>
            <a:r>
              <a:rPr lang="ru-RU" dirty="0" smtClean="0"/>
              <a:t>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38102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</a:t>
            </a:r>
            <a:r>
              <a:rPr lang="en-US" dirty="0" smtClean="0"/>
              <a:t>Python </a:t>
            </a:r>
            <a:r>
              <a:rPr lang="ru-RU" dirty="0" smtClean="0"/>
              <a:t>может быть Вам полезен?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Хороший помощник в обучении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На нем можно разработать графический интерфейсы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Можно писать игры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Пригодиться Вам в будущей работе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 </a:t>
            </a:r>
            <a:r>
              <a:rPr lang="en-US" dirty="0" smtClean="0"/>
              <a:t>python </a:t>
            </a:r>
            <a:r>
              <a:rPr lang="ru-RU" dirty="0" smtClean="0"/>
              <a:t>гораздо легче осваивать более сложные языки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532707"/>
            <a:ext cx="5850395" cy="1771139"/>
          </a:xfrm>
        </p:spPr>
        <p:txBody>
          <a:bodyPr/>
          <a:lstStyle/>
          <a:p>
            <a:r>
              <a:rPr lang="ru-RU" dirty="0" smtClean="0"/>
              <a:t>Настройка среды разработки</a:t>
            </a:r>
            <a:endParaRPr lang="ru-RU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интерпретатора </a:t>
            </a:r>
            <a:r>
              <a:rPr lang="en-US" dirty="0"/>
              <a:t>Python.</a:t>
            </a:r>
          </a:p>
          <a:p>
            <a:r>
              <a:rPr lang="ru-RU" dirty="0"/>
              <a:t>Проверка версии интерпретатора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Что такое </a:t>
            </a:r>
            <a:r>
              <a:rPr lang="en-US" dirty="0" smtClean="0"/>
              <a:t>IDLE</a:t>
            </a:r>
            <a:endParaRPr lang="ru-RU" dirty="0"/>
          </a:p>
          <a:p>
            <a:r>
              <a:rPr lang="ru-RU" dirty="0"/>
              <a:t>Установка </a:t>
            </a:r>
            <a:r>
              <a:rPr lang="en-US" dirty="0"/>
              <a:t>PyCharm IDE.</a:t>
            </a:r>
          </a:p>
          <a:p>
            <a:r>
              <a:rPr lang="ru-RU" dirty="0"/>
              <a:t>Создание и запуск проектов в PyCharm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1168</TotalTime>
  <Words>629</Words>
  <Application>Microsoft Office PowerPoint</Application>
  <PresentationFormat>Широкоэкранный</PresentationFormat>
  <Paragraphs>187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Trebuchet MS</vt:lpstr>
      <vt:lpstr>Wingdings</vt:lpstr>
      <vt:lpstr>Wingdings 3</vt:lpstr>
      <vt:lpstr>Аспект</vt:lpstr>
      <vt:lpstr>Знакомство с Python 3</vt:lpstr>
      <vt:lpstr>План</vt:lpstr>
      <vt:lpstr>Кем и для чего был создан</vt:lpstr>
      <vt:lpstr>Где используется</vt:lpstr>
      <vt:lpstr>Примеры компаний использующих Python</vt:lpstr>
      <vt:lpstr>Плюсы и минусы </vt:lpstr>
      <vt:lpstr>Чем Python может быть Вам полезен?</vt:lpstr>
      <vt:lpstr>Настройка среды разработки</vt:lpstr>
      <vt:lpstr>План </vt:lpstr>
      <vt:lpstr>Интерпретатор</vt:lpstr>
      <vt:lpstr>Установка интерпретатора Python</vt:lpstr>
      <vt:lpstr>Установка интерпретатора Python</vt:lpstr>
      <vt:lpstr>Установка интерпретатора Python</vt:lpstr>
      <vt:lpstr>Установка интерпретатора Python</vt:lpstr>
      <vt:lpstr>Проверка версии интерпретатора</vt:lpstr>
      <vt:lpstr>Что такое IDLE?</vt:lpstr>
      <vt:lpstr>Установка PyCharm IDE</vt:lpstr>
      <vt:lpstr>Установка PyCharm IDE</vt:lpstr>
      <vt:lpstr>Установка PyCharm IDE</vt:lpstr>
      <vt:lpstr>Установка PyCharm IDE</vt:lpstr>
      <vt:lpstr>Создание и запуск проекта в PyCharm</vt:lpstr>
      <vt:lpstr>  Комментарии. Ввод. Вывод.</vt:lpstr>
      <vt:lpstr>План</vt:lpstr>
      <vt:lpstr>Комментарии</vt:lpstr>
      <vt:lpstr>Примеры использования комментариев в коде</vt:lpstr>
      <vt:lpstr>Куда можно выводить информацию </vt:lpstr>
      <vt:lpstr>Первая программа</vt:lpstr>
      <vt:lpstr>Подключение библиотек</vt:lpstr>
      <vt:lpstr>Создание переменной</vt:lpstr>
      <vt:lpstr>Развертывание интерфейса</vt:lpstr>
      <vt:lpstr>Организация кода</vt:lpstr>
      <vt:lpstr>Подключение функций</vt:lpstr>
      <vt:lpstr>Создание функции</vt:lpstr>
      <vt:lpstr>Название строки</vt:lpstr>
      <vt:lpstr>Размещение объекта</vt:lpstr>
      <vt:lpstr>Ввод данных</vt:lpstr>
      <vt:lpstr>Создание кнопок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User</cp:lastModifiedBy>
  <cp:revision>444</cp:revision>
  <dcterms:created xsi:type="dcterms:W3CDTF">2020-07-29T06:37:30Z</dcterms:created>
  <dcterms:modified xsi:type="dcterms:W3CDTF">2020-09-25T12:28:36Z</dcterms:modified>
</cp:coreProperties>
</file>