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0" r:id="rId2"/>
    <p:sldId id="271" r:id="rId3"/>
    <p:sldId id="274" r:id="rId4"/>
    <p:sldId id="360" r:id="rId5"/>
    <p:sldId id="361" r:id="rId6"/>
    <p:sldId id="362" r:id="rId7"/>
    <p:sldId id="363" r:id="rId8"/>
    <p:sldId id="272" r:id="rId9"/>
    <p:sldId id="364" r:id="rId10"/>
    <p:sldId id="365" r:id="rId11"/>
    <p:sldId id="366" r:id="rId12"/>
    <p:sldId id="367" r:id="rId13"/>
    <p:sldId id="275" r:id="rId14"/>
    <p:sldId id="273" r:id="rId15"/>
    <p:sldId id="347" r:id="rId16"/>
    <p:sldId id="256" r:id="rId17"/>
    <p:sldId id="259" r:id="rId18"/>
    <p:sldId id="334" r:id="rId19"/>
    <p:sldId id="258" r:id="rId20"/>
    <p:sldId id="339" r:id="rId21"/>
    <p:sldId id="340" r:id="rId22"/>
    <p:sldId id="341" r:id="rId23"/>
    <p:sldId id="260" r:id="rId24"/>
    <p:sldId id="342" r:id="rId25"/>
    <p:sldId id="261" r:id="rId26"/>
    <p:sldId id="343" r:id="rId27"/>
    <p:sldId id="344" r:id="rId28"/>
    <p:sldId id="345" r:id="rId29"/>
    <p:sldId id="262" r:id="rId30"/>
    <p:sldId id="280" r:id="rId31"/>
    <p:sldId id="279" r:id="rId32"/>
    <p:sldId id="323" r:id="rId33"/>
    <p:sldId id="327" r:id="rId34"/>
    <p:sldId id="281" r:id="rId35"/>
    <p:sldId id="349" r:id="rId36"/>
    <p:sldId id="350" r:id="rId37"/>
    <p:sldId id="351" r:id="rId38"/>
    <p:sldId id="358" r:id="rId39"/>
    <p:sldId id="359" r:id="rId40"/>
    <p:sldId id="352" r:id="rId41"/>
    <p:sldId id="353" r:id="rId42"/>
    <p:sldId id="354" r:id="rId43"/>
    <p:sldId id="356" r:id="rId44"/>
    <p:sldId id="355" r:id="rId45"/>
    <p:sldId id="357" r:id="rId46"/>
    <p:sldId id="34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30412" y="3030346"/>
            <a:ext cx="6612352" cy="757381"/>
          </a:xfrm>
        </p:spPr>
        <p:txBody>
          <a:bodyPr/>
          <a:lstStyle/>
          <a:p>
            <a:r>
              <a:rPr lang="en-US" sz="4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4400" dirty="0" smtClean="0">
                <a:solidFill>
                  <a:schemeClr val="tx1"/>
                </a:solidFill>
              </a:rPr>
              <a:t>(</a:t>
            </a:r>
            <a:r>
              <a:rPr lang="en-US" sz="4400" dirty="0" smtClean="0"/>
              <a:t>“Hello, Python!”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041" y="2471526"/>
            <a:ext cx="1882371" cy="187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3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 на </a:t>
            </a:r>
            <a:r>
              <a:rPr lang="en-US" dirty="0"/>
              <a:t>p</a:t>
            </a:r>
            <a:r>
              <a:rPr lang="en-US" dirty="0" smtClean="0"/>
              <a:t>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9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 для игр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1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71783"/>
            <a:ext cx="6379248" cy="48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Отрасль на граничит между информатикой, математикой и еще одной из наук (физика, биологий, экономикой, логистикой, социологией, психологией и д.т.)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Суть в том, что мы заливаем в спроектированные модели машинного обучения какой то огромный массив данных, она их анализирует, и потом мы можем использовать эту модель для предсказания или восстановления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Например мы можем в онлайн режиме обучать модель распознавать нарушителя через видеокамеры, распознавать новые заболевания и прогнозировать их распространение, подбирать целевую аудиторию в интернете, анализировать поведение людей. И т.д.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2" y="2786512"/>
            <a:ext cx="4710545" cy="2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9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компаний использующих </a:t>
            </a:r>
            <a:r>
              <a:rPr lang="en-US" b="1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251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Alphabet </a:t>
            </a:r>
            <a:r>
              <a:rPr lang="ru-RU" dirty="0" smtClean="0"/>
              <a:t>– сбор данных </a:t>
            </a:r>
            <a:r>
              <a:rPr lang="ru-RU" dirty="0"/>
              <a:t>в поисковике </a:t>
            </a:r>
            <a:r>
              <a:rPr lang="en-US" dirty="0"/>
              <a:t>Google </a:t>
            </a:r>
            <a:r>
              <a:rPr lang="ru-RU" dirty="0" smtClean="0"/>
              <a:t>для сайта </a:t>
            </a:r>
            <a:r>
              <a:rPr lang="en-US" dirty="0"/>
              <a:t>YouTube;</a:t>
            </a:r>
          </a:p>
          <a:p>
            <a:pPr fontAlgn="base"/>
            <a:r>
              <a:rPr lang="en-US" dirty="0" smtClean="0"/>
              <a:t>BitTorrent </a:t>
            </a:r>
            <a:r>
              <a:rPr lang="en-US" dirty="0"/>
              <a:t>— </a:t>
            </a:r>
            <a:r>
              <a:rPr lang="ru-RU" dirty="0"/>
              <a:t>для реализации сетей </a:t>
            </a:r>
            <a:r>
              <a:rPr lang="en-US" dirty="0"/>
              <a:t>peer-to-peer;</a:t>
            </a:r>
          </a:p>
          <a:p>
            <a:pPr fontAlgn="base"/>
            <a:r>
              <a:rPr lang="ru-RU" dirty="0"/>
              <a:t>Агентство национальной безопасности США — для шифрования и анализа разведданных;</a:t>
            </a:r>
          </a:p>
          <a:p>
            <a:pPr fontAlgn="base"/>
            <a:r>
              <a:rPr lang="en-US" dirty="0" smtClean="0"/>
              <a:t>Maya</a:t>
            </a:r>
            <a:r>
              <a:rPr lang="ru-RU" dirty="0" smtClean="0"/>
              <a:t>, </a:t>
            </a:r>
            <a:r>
              <a:rPr lang="en-US" dirty="0" smtClean="0"/>
              <a:t>Pixar </a:t>
            </a:r>
            <a:r>
              <a:rPr lang="en-US" dirty="0"/>
              <a:t>— </a:t>
            </a:r>
            <a:r>
              <a:rPr lang="ru-RU" dirty="0"/>
              <a:t>для создания </a:t>
            </a:r>
            <a:r>
              <a:rPr lang="ru-RU" dirty="0" smtClean="0"/>
              <a:t>мультипликации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анимационных фильмов;</a:t>
            </a:r>
          </a:p>
          <a:p>
            <a:pPr fontAlgn="base"/>
            <a:r>
              <a:rPr lang="en-US" dirty="0"/>
              <a:t>Intel, </a:t>
            </a:r>
            <a:r>
              <a:rPr lang="en-US" dirty="0" smtClean="0"/>
              <a:t>HP</a:t>
            </a:r>
            <a:r>
              <a:rPr lang="ru-RU" dirty="0"/>
              <a:t> </a:t>
            </a:r>
            <a:r>
              <a:rPr lang="en-US" dirty="0" smtClean="0"/>
              <a:t>— </a:t>
            </a:r>
            <a:r>
              <a:rPr lang="ru-RU" dirty="0"/>
              <a:t>для тестирования;</a:t>
            </a:r>
          </a:p>
          <a:p>
            <a:pPr fontAlgn="base"/>
            <a:r>
              <a:rPr lang="en-US" dirty="0" smtClean="0"/>
              <a:t>NASA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/>
              <a:t>для научных вычислений;</a:t>
            </a:r>
          </a:p>
          <a:p>
            <a:pPr fontAlgn="base"/>
            <a:r>
              <a:rPr lang="en-US" dirty="0"/>
              <a:t>iRobot — </a:t>
            </a:r>
            <a:r>
              <a:rPr lang="ru-RU" dirty="0"/>
              <a:t>для разработки </a:t>
            </a:r>
            <a:r>
              <a:rPr lang="ru-RU" dirty="0" smtClean="0"/>
              <a:t>коммерческой робототехники;</a:t>
            </a:r>
            <a:endParaRPr lang="ru-RU" dirty="0"/>
          </a:p>
          <a:p>
            <a:pPr fontAlgn="base"/>
            <a:r>
              <a:rPr lang="en-US" dirty="0" smtClean="0"/>
              <a:t>Instagram</a:t>
            </a:r>
            <a:r>
              <a:rPr lang="en-US" dirty="0"/>
              <a:t>, </a:t>
            </a:r>
            <a:r>
              <a:rPr lang="en-US" dirty="0" smtClean="0"/>
              <a:t>Facebook</a:t>
            </a:r>
            <a:r>
              <a:rPr lang="en-US" dirty="0"/>
              <a:t>, Yahoo, </a:t>
            </a:r>
            <a:r>
              <a:rPr lang="en-US" dirty="0" smtClean="0"/>
              <a:t>Dropbox</a:t>
            </a:r>
            <a:r>
              <a:rPr lang="en-US" dirty="0"/>
              <a:t>, </a:t>
            </a:r>
            <a:r>
              <a:rPr lang="en-US" dirty="0" smtClean="0"/>
              <a:t>Mail.ru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ru-RU" dirty="0" smtClean="0"/>
              <a:t>Яндекс.</a:t>
            </a:r>
          </a:p>
          <a:p>
            <a:pPr fontAlgn="base"/>
            <a:r>
              <a:rPr lang="ru-RU" dirty="0" smtClean="0"/>
              <a:t>И многие другие крупные компании и стартапы.</a:t>
            </a:r>
          </a:p>
        </p:txBody>
      </p:sp>
    </p:spTree>
    <p:extLst>
      <p:ext uri="{BB962C8B-B14F-4D97-AF65-F5344CB8AC3E}">
        <p14:creationId xmlns:p14="http://schemas.microsoft.com/office/powerpoint/2010/main" val="594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++</a:t>
            </a:r>
          </a:p>
          <a:p>
            <a:r>
              <a:rPr lang="ru-RU" dirty="0" smtClean="0"/>
              <a:t>Программировать </a:t>
            </a:r>
            <a:r>
              <a:rPr lang="ru-RU" dirty="0"/>
              <a:t>можно практически на всех </a:t>
            </a:r>
            <a:r>
              <a:rPr lang="ru-RU" dirty="0" smtClean="0"/>
              <a:t>платформах</a:t>
            </a:r>
          </a:p>
          <a:p>
            <a:r>
              <a:rPr lang="ru-RU" dirty="0"/>
              <a:t>Я</a:t>
            </a:r>
            <a:r>
              <a:rPr lang="ru-RU" dirty="0" smtClean="0"/>
              <a:t>зык прост в освоении</a:t>
            </a:r>
          </a:p>
          <a:p>
            <a:r>
              <a:rPr lang="ru-RU" dirty="0"/>
              <a:t>Разработка </a:t>
            </a:r>
            <a:r>
              <a:rPr lang="ru-RU" dirty="0" smtClean="0"/>
              <a:t>идёт</a:t>
            </a:r>
            <a:r>
              <a:rPr lang="ru-RU" dirty="0"/>
              <a:t> </a:t>
            </a:r>
            <a:r>
              <a:rPr lang="ru-RU" dirty="0" smtClean="0"/>
              <a:t>быстрее чем на других языках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--</a:t>
            </a:r>
            <a:endParaRPr lang="ru-RU" b="1" dirty="0"/>
          </a:p>
          <a:p>
            <a:r>
              <a:rPr lang="ru-RU" dirty="0"/>
              <a:t>Программы на Python считаются одними из самых </a:t>
            </a:r>
            <a:r>
              <a:rPr lang="ru-RU" dirty="0" smtClean="0"/>
              <a:t>медленных</a:t>
            </a:r>
          </a:p>
          <a:p>
            <a:r>
              <a:rPr lang="ru-RU" dirty="0"/>
              <a:t>Сильная зависимость языка от системных </a:t>
            </a:r>
            <a:r>
              <a:rPr lang="ru-RU" dirty="0" smtClean="0"/>
              <a:t>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810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</a:t>
            </a:r>
            <a:r>
              <a:rPr lang="en-US" dirty="0" smtClean="0"/>
              <a:t>Python </a:t>
            </a:r>
            <a:r>
              <a:rPr lang="ru-RU" dirty="0" smtClean="0"/>
              <a:t>может быть Вам полезен?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Хороший помощник в обучении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На нем можно разработать графический интерфейсы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Можно писать игры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Пригодиться Вам в будущей работе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 </a:t>
            </a:r>
            <a:r>
              <a:rPr lang="en-US" dirty="0" smtClean="0"/>
              <a:t>python </a:t>
            </a:r>
            <a:r>
              <a:rPr lang="ru-RU" dirty="0" smtClean="0"/>
              <a:t>гораздо легче осваивать более сложные языки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532707"/>
            <a:ext cx="5850395" cy="1771139"/>
          </a:xfrm>
        </p:spPr>
        <p:txBody>
          <a:bodyPr/>
          <a:lstStyle/>
          <a:p>
            <a:r>
              <a:rPr lang="ru-RU" dirty="0" smtClean="0"/>
              <a:t>Настройка среды разработки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интерпретатора </a:t>
            </a:r>
            <a:r>
              <a:rPr lang="en-US" dirty="0"/>
              <a:t>Python.</a:t>
            </a:r>
          </a:p>
          <a:p>
            <a:r>
              <a:rPr lang="ru-RU" dirty="0"/>
              <a:t>Проверка версии интерпретатора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Что такое </a:t>
            </a:r>
            <a:r>
              <a:rPr lang="en-US" dirty="0" smtClean="0"/>
              <a:t>IDLE</a:t>
            </a:r>
            <a:endParaRPr lang="ru-RU" dirty="0"/>
          </a:p>
          <a:p>
            <a:r>
              <a:rPr lang="ru-RU" dirty="0"/>
              <a:t>Установка </a:t>
            </a:r>
            <a:r>
              <a:rPr lang="en-US" dirty="0"/>
              <a:t>PyCharm IDE.</a:t>
            </a:r>
          </a:p>
          <a:p>
            <a:r>
              <a:rPr lang="ru-RU" dirty="0"/>
              <a:t>Создание и запуск проектов в PyCharm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Интерпретатор – программа обеспечивающая последовательный перевод с высокоуровневого языка программирования на машинный код и выполнение каждой строки программы, при чём при каждом запуске программы вся процедура полностью повторяется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266" y="1642796"/>
            <a:ext cx="8596668" cy="75888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ля Windows - скачать с официального сайта, установить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7132" y="2600441"/>
            <a:ext cx="8394230" cy="3238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48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502448" cy="822036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Кем и для чего был создан</a:t>
            </a:r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Где </a:t>
            </a:r>
            <a:r>
              <a:rPr lang="ru-RU" dirty="0"/>
              <a:t>и кем используется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Плюсы и минусы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 интерпретатора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249" y="1598729"/>
            <a:ext cx="8596668" cy="869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cmd </a:t>
            </a:r>
            <a:r>
              <a:rPr lang="en-US" dirty="0"/>
              <a:t>(Windows) или в terminal (Linux</a:t>
            </a:r>
            <a:r>
              <a:rPr lang="en-US" dirty="0" smtClean="0"/>
              <a:t>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python </a:t>
            </a:r>
            <a:r>
              <a:rPr lang="ru-RU" dirty="0" smtClean="0"/>
              <a:t>-</a:t>
            </a:r>
            <a:r>
              <a:rPr lang="en-US" dirty="0" smtClean="0"/>
              <a:t>–version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5100" y="2769059"/>
            <a:ext cx="8219602" cy="31029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17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IDLE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IDLE — встроенный редактор.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IDLE (Integrated Development and Learning Environment) — это интегрированная среда разработки и обучения на языке Python. </a:t>
            </a:r>
          </a:p>
          <a:p>
            <a:pPr marL="0" indent="0">
              <a:buNone/>
            </a:pPr>
            <a:r>
              <a:rPr lang="ru-RU" dirty="0" smtClean="0"/>
              <a:t>Искажение IDE, но на самом деле названа в честь Эрика Айдла из комик-группы Монти Пайтон.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283" y="1400425"/>
            <a:ext cx="8596668" cy="780915"/>
          </a:xfrm>
        </p:spPr>
        <p:txBody>
          <a:bodyPr/>
          <a:lstStyle/>
          <a:p>
            <a:r>
              <a:rPr lang="en-US" dirty="0" smtClean="0"/>
              <a:t>PyCharm IDE </a:t>
            </a:r>
            <a:r>
              <a:rPr lang="ru-RU" dirty="0" smtClean="0"/>
              <a:t>– интегрированная среда разработки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https://www.jetbrains.com/pycharm/download/#section=windows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4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22571" y="2497987"/>
            <a:ext cx="6661842" cy="34125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71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9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запуск проекта в </a:t>
            </a:r>
            <a:r>
              <a:rPr lang="ru-RU" dirty="0" smtClean="0"/>
              <a:t>PyCharm</a:t>
            </a:r>
            <a:endParaRPr lang="ru-RU" dirty="0"/>
          </a:p>
        </p:txBody>
      </p:sp>
      <p:pic>
        <p:nvPicPr>
          <p:cNvPr id="5" name="image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6120000" cy="468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75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82593" cy="812800"/>
          </a:xfrm>
        </p:spPr>
        <p:txBody>
          <a:bodyPr/>
          <a:lstStyle/>
          <a:p>
            <a:r>
              <a:rPr lang="ru-RU" dirty="0" smtClean="0"/>
              <a:t>Кем, когда и </a:t>
            </a:r>
            <a:r>
              <a:rPr lang="ru-RU" dirty="0"/>
              <a:t>г</a:t>
            </a:r>
            <a:r>
              <a:rPr lang="ru-RU" dirty="0" smtClean="0"/>
              <a:t>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666342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А</a:t>
            </a:r>
            <a:r>
              <a:rPr lang="ru-RU" b="1" dirty="0" smtClean="0"/>
              <a:t>втор:	</a:t>
            </a:r>
            <a:r>
              <a:rPr lang="ru-RU" dirty="0" smtClean="0"/>
              <a:t>Гвидо </a:t>
            </a:r>
            <a:r>
              <a:rPr lang="ru-RU" dirty="0"/>
              <a:t>ван </a:t>
            </a:r>
            <a:r>
              <a:rPr lang="ru-RU" dirty="0" smtClean="0"/>
              <a:t>Россум – голландский</a:t>
            </a:r>
            <a:r>
              <a:rPr lang="en-US" dirty="0"/>
              <a:t> </a:t>
            </a:r>
            <a:r>
              <a:rPr lang="ru-RU" dirty="0" smtClean="0"/>
              <a:t>программист</a:t>
            </a:r>
            <a:endParaRPr lang="en-US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Д</a:t>
            </a:r>
            <a:r>
              <a:rPr lang="ru-RU" b="1" dirty="0" smtClean="0"/>
              <a:t>ата: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20</a:t>
            </a:r>
            <a:r>
              <a:rPr lang="en-US" dirty="0" smtClean="0"/>
              <a:t> </a:t>
            </a:r>
            <a:r>
              <a:rPr lang="ru-RU" dirty="0" smtClean="0"/>
              <a:t>февраль 1991.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 smtClean="0"/>
              <a:t>Где: </a:t>
            </a:r>
            <a:r>
              <a:rPr lang="en-US" b="1" dirty="0" smtClean="0"/>
              <a:t>	</a:t>
            </a:r>
            <a:r>
              <a:rPr lang="ru-RU" b="1" dirty="0" smtClean="0"/>
              <a:t>	</a:t>
            </a:r>
            <a:r>
              <a:rPr lang="ru-RU" dirty="0" smtClean="0"/>
              <a:t>Центр </a:t>
            </a:r>
            <a:r>
              <a:rPr lang="ru-RU" dirty="0"/>
              <a:t>математики и </a:t>
            </a:r>
            <a:r>
              <a:rPr lang="ru-RU" dirty="0" smtClean="0"/>
              <a:t>информатики</a:t>
            </a:r>
            <a:r>
              <a:rPr lang="en-US" dirty="0"/>
              <a:t>,</a:t>
            </a:r>
            <a:r>
              <a:rPr lang="ru-RU" dirty="0" smtClean="0"/>
              <a:t> 						Нидерланды.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58" y="1839955"/>
            <a:ext cx="2857507" cy="42862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0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113370"/>
            <a:ext cx="5906151" cy="2609813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Комментарии.</a:t>
            </a:r>
            <a:br>
              <a:rPr lang="ru-RU" dirty="0" smtClean="0"/>
            </a:br>
            <a:r>
              <a:rPr lang="ru-RU" dirty="0" smtClean="0"/>
              <a:t>Ввод.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</a:t>
            </a:r>
            <a:r>
              <a:rPr lang="ru-RU" dirty="0" smtClean="0"/>
              <a:t>ывод</a:t>
            </a:r>
            <a:r>
              <a:rPr lang="ru-RU" dirty="0"/>
              <a:t>.</a:t>
            </a:r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писать комментарии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Куда </a:t>
            </a:r>
            <a:r>
              <a:rPr lang="ru-RU" dirty="0"/>
              <a:t>можно выводить информацию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Написание первой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1918"/>
            <a:ext cx="8596668" cy="4509444"/>
          </a:xfrm>
        </p:spPr>
        <p:txBody>
          <a:bodyPr>
            <a:normAutofit/>
          </a:bodyPr>
          <a:lstStyle/>
          <a:p>
            <a:r>
              <a:rPr lang="ru-RU" dirty="0" smtClean="0"/>
              <a:t>Нужны для пояснения происходящего в коде</a:t>
            </a:r>
          </a:p>
          <a:p>
            <a:r>
              <a:rPr lang="ru-RU" dirty="0" smtClean="0"/>
              <a:t>Однострочные комментарии пишутся после</a:t>
            </a:r>
            <a:r>
              <a:rPr lang="en-US" dirty="0" smtClean="0"/>
              <a:t> </a:t>
            </a:r>
            <a:r>
              <a:rPr lang="ru-RU" dirty="0" smtClean="0"/>
              <a:t>символа решетки </a:t>
            </a:r>
            <a:r>
              <a:rPr lang="en-US" dirty="0" smtClean="0"/>
              <a:t>#: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smtClean="0"/>
              <a:t># </a:t>
            </a:r>
            <a:r>
              <a:rPr lang="ru-RU" i="1" dirty="0" smtClean="0"/>
              <a:t>Пример коммента</a:t>
            </a:r>
            <a:endParaRPr lang="en-US" i="1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Многострочные комментарии или документаци</a:t>
            </a:r>
            <a:r>
              <a:rPr lang="ru-RU" dirty="0"/>
              <a:t>я</a:t>
            </a:r>
            <a:r>
              <a:rPr lang="ru-RU" dirty="0" smtClean="0"/>
              <a:t>, пишется между трехкратными кавычками </a:t>
            </a:r>
            <a:r>
              <a:rPr lang="en-US" dirty="0" smtClean="0"/>
              <a:t>‘‘‘</a:t>
            </a:r>
            <a:r>
              <a:rPr lang="ru-RU" dirty="0" smtClean="0"/>
              <a:t> </a:t>
            </a:r>
            <a:r>
              <a:rPr lang="en-US" dirty="0" smtClean="0"/>
              <a:t> ’’’ </a:t>
            </a:r>
            <a:r>
              <a:rPr lang="ru-RU" dirty="0" smtClean="0"/>
              <a:t>или</a:t>
            </a:r>
            <a:r>
              <a:rPr lang="en-US" dirty="0" smtClean="0"/>
              <a:t> “““</a:t>
            </a:r>
            <a:r>
              <a:rPr lang="ru-RU" dirty="0" smtClean="0"/>
              <a:t> </a:t>
            </a:r>
            <a:r>
              <a:rPr lang="en-US" dirty="0" smtClean="0"/>
              <a:t> ”””: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smtClean="0"/>
              <a:t>‘‘‘ </a:t>
            </a:r>
            <a:r>
              <a:rPr lang="ru-RU" i="1" dirty="0" smtClean="0"/>
              <a:t>Пример </a:t>
            </a:r>
          </a:p>
          <a:p>
            <a:pPr marL="0" indent="0">
              <a:buNone/>
            </a:pPr>
            <a:r>
              <a:rPr lang="ru-RU" i="1" dirty="0"/>
              <a:t>	</a:t>
            </a:r>
            <a:r>
              <a:rPr lang="ru-RU" i="1" dirty="0" smtClean="0"/>
              <a:t>    документации </a:t>
            </a:r>
            <a:r>
              <a:rPr lang="en-US" i="1" dirty="0" smtClean="0"/>
              <a:t>’’’</a:t>
            </a:r>
          </a:p>
        </p:txBody>
      </p:sp>
    </p:spTree>
    <p:extLst>
      <p:ext uri="{BB962C8B-B14F-4D97-AF65-F5344CB8AC3E}">
        <p14:creationId xmlns:p14="http://schemas.microsoft.com/office/powerpoint/2010/main" val="3655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комментариев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 sqrt(number):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'''</a:t>
            </a:r>
            <a:r>
              <a:rPr lang="ru-RU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эта функция вычисляет квадратный корень'''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    </a:t>
            </a:r>
            <a:r>
              <a:rPr lang="en-US" dirty="0" smtClean="0"/>
              <a:t>return number ** (1 / 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 = sqrt(49) 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используем ранее созданную функцию для нахождения</a:t>
            </a:r>
            <a:r>
              <a:rPr lang="ru-RU" dirty="0" smtClean="0"/>
              <a:t>                 </a:t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# квадратного корня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print(result) 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выводим результат на экран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можно выводить информацию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графический интерфейс пользователя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 интернет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/>
              <a:t>Мобильное приложение.</a:t>
            </a:r>
          </a:p>
          <a:p>
            <a:r>
              <a:rPr lang="ru-RU" dirty="0" smtClean="0"/>
              <a:t>В хранилище</a:t>
            </a:r>
            <a:r>
              <a:rPr lang="ru-RU" dirty="0"/>
              <a:t>, например файл или база данных.</a:t>
            </a:r>
          </a:p>
          <a:p>
            <a:r>
              <a:rPr lang="ru-RU" dirty="0"/>
              <a:t>Консоль (Терминал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488"/>
          </a:xfrm>
        </p:spPr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61031"/>
          </a:xfrm>
        </p:spPr>
        <p:txBody>
          <a:bodyPr/>
          <a:lstStyle/>
          <a:p>
            <a:r>
              <a:rPr lang="ru-RU" dirty="0" smtClean="0"/>
              <a:t>Мы напишем нашу первую программу на </a:t>
            </a:r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которая принимает имя пользователя и потом приветствует его по имени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08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Библиотеки – это </a:t>
            </a:r>
            <a:r>
              <a:rPr lang="ru-RU" u="sng" dirty="0" smtClean="0"/>
              <a:t>модули</a:t>
            </a:r>
            <a:r>
              <a:rPr lang="ru-RU" dirty="0" smtClean="0"/>
              <a:t> расширяющие возможности языка, они могут содержать в себе методы для создания интерфейсов, сайтов, баз данных и много другого.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tkinter</a:t>
            </a:r>
            <a:r>
              <a:rPr lang="ru-RU" dirty="0" smtClean="0"/>
              <a:t> – модуль позволяющий создавать графические интерфейсы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tkinter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библиотеку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tkinter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 smtClean="0"/>
              <a:t> tkinter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messagebox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Переменные используются для хранения информации и позволяют удобно организовать код.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 </a:t>
            </a:r>
            <a:r>
              <a:rPr lang="en-US" dirty="0"/>
              <a:t>= </a:t>
            </a:r>
            <a:r>
              <a:rPr lang="en-US" dirty="0" smtClean="0"/>
              <a:t>tkinter.Tk()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Для удобства создадим переменную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root									# c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конструктором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графических интерфейсов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Mainloop – </a:t>
            </a:r>
            <a:r>
              <a:rPr lang="ru-RU" dirty="0">
                <a:solidFill>
                  <a:schemeClr val="tx1"/>
                </a:solidFill>
              </a:rPr>
              <a:t>функция для запуска созданного интерфейса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root.mainloop()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разворачиваем интерфейс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mport</a:t>
            </a:r>
            <a:r>
              <a:rPr lang="en-US" dirty="0" smtClean="0"/>
              <a:t> tkinter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 = tkinter.Tk()</a:t>
            </a:r>
            <a:endParaRPr lang="ru-RU" dirty="0" smtClean="0"/>
          </a:p>
          <a:p>
            <a:pPr marL="0" indent="0">
              <a:buNone/>
            </a:pPr>
            <a:endParaRPr lang="ru-RU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весь написанный код будем помещать сюда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root.mainloop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1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91855"/>
            <a:ext cx="8596668" cy="472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Иерархия: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высокоуровневый.</a:t>
            </a:r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dirty="0"/>
              <a:t>	</a:t>
            </a:r>
            <a:r>
              <a:rPr lang="ru-RU" b="1" dirty="0"/>
              <a:t>Платформы:</a:t>
            </a:r>
            <a:r>
              <a:rPr lang="ru-RU" dirty="0"/>
              <a:t>	</a:t>
            </a:r>
            <a:r>
              <a:rPr lang="ru-RU" dirty="0" smtClean="0"/>
              <a:t>кроссплатформенный.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Класс:			</a:t>
            </a:r>
            <a:r>
              <a:rPr lang="ru-RU" dirty="0" smtClean="0"/>
              <a:t>объектно-ориентированный (ООП).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Синтаксис: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минимализм.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dirty="0" smtClean="0"/>
              <a:t>	</a:t>
            </a:r>
            <a:r>
              <a:rPr lang="ru-RU" b="1" dirty="0" smtClean="0"/>
              <a:t>Трансляция</a:t>
            </a:r>
            <a:r>
              <a:rPr lang="ru-RU" dirty="0" smtClean="0"/>
              <a:t>:</a:t>
            </a:r>
            <a:r>
              <a:rPr lang="ru-RU" dirty="0"/>
              <a:t>	</a:t>
            </a:r>
            <a:r>
              <a:rPr lang="ru-RU" dirty="0" smtClean="0"/>
              <a:t>интерпретатор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“““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Благодаря своей простате, </a:t>
            </a:r>
            <a:r>
              <a:rPr lang="ru-RU" dirty="0"/>
              <a:t>о</a:t>
            </a:r>
            <a:r>
              <a:rPr lang="ru-RU" dirty="0" smtClean="0"/>
              <a:t>тлично подходит как первый язык для изучения, либо наоборот для разработки сложных программных архитектур.</a:t>
            </a:r>
          </a:p>
          <a:p>
            <a:pPr marL="0" indent="0">
              <a:buNone/>
            </a:pPr>
            <a:r>
              <a:rPr lang="en-US" dirty="0" smtClean="0"/>
              <a:t>”””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32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ru-RU" dirty="0" smtClean="0"/>
              <a:t>Подключение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Функции - это небольшие </a:t>
            </a:r>
            <a:r>
              <a:rPr lang="ru-RU" u="sng" dirty="0" smtClean="0"/>
              <a:t>подпрограммы</a:t>
            </a:r>
            <a:r>
              <a:rPr lang="ru-RU" dirty="0" smtClean="0"/>
              <a:t>, которые как то </a:t>
            </a:r>
            <a:r>
              <a:rPr lang="ru-RU" u="sng" dirty="0" smtClean="0"/>
              <a:t>преобразуют</a:t>
            </a:r>
            <a:r>
              <a:rPr lang="ru-RU" dirty="0" smtClean="0"/>
              <a:t> введенные в них данные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title – </a:t>
            </a:r>
            <a:r>
              <a:rPr lang="ru-RU" dirty="0" smtClean="0"/>
              <a:t>функция позволяющая присваивать название раннее созданному окну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root.title(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‘Hello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World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!’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Дадим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название программе								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через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функцию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16927"/>
            <a:ext cx="8596668" cy="44244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Необходимые функции, не предусмотренные в библиотеках, можно создавать самому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Заранее создадим функцию, которая понадобится нам далее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display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 для вывода сообщения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’’’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messagebox.showinfo(</a:t>
            </a:r>
            <a:r>
              <a:rPr lang="ru-RU" dirty="0" smtClean="0"/>
              <a:t>		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вызываем функцию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showinfo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Окно приветствия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/>
              <a:t>, 		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 заранее заносим в ее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f’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Привет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  <a:r>
              <a:rPr lang="en-US" dirty="0"/>
              <a:t>name_entry.get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!‘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необходимые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аргументы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8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>
            <a:normAutofit/>
          </a:bodyPr>
          <a:lstStyle/>
          <a:p>
            <a:r>
              <a:rPr lang="ru-RU" sz="3200" dirty="0"/>
              <a:t>Н</a:t>
            </a:r>
            <a:r>
              <a:rPr lang="ru-RU" sz="3200" dirty="0" smtClean="0"/>
              <a:t>азвание строки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288"/>
            <a:ext cx="8596668" cy="4683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Label – </a:t>
            </a:r>
            <a:r>
              <a:rPr lang="ru-RU" dirty="0" smtClean="0"/>
              <a:t>функция для присваивания названия строки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name_label </a:t>
            </a:r>
            <a:r>
              <a:rPr lang="en-US" dirty="0"/>
              <a:t>= </a:t>
            </a:r>
            <a:r>
              <a:rPr lang="en-US" dirty="0" smtClean="0"/>
              <a:t>tkinter.Label(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Как тебя зовут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?'</a:t>
            </a:r>
            <a:r>
              <a:rPr lang="ru-RU" dirty="0" smtClean="0"/>
              <a:t>)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создадим переменную –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				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c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названием строки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Здесь мы напрямую обращаемся к аргументу </a:t>
            </a:r>
            <a:r>
              <a:rPr lang="en-US" dirty="0" smtClean="0"/>
              <a:t>text</a:t>
            </a:r>
            <a:r>
              <a:rPr lang="ru-RU" dirty="0" smtClean="0"/>
              <a:t> для присваивания имени.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Grid –</a:t>
            </a:r>
            <a:r>
              <a:rPr lang="ru-RU" dirty="0" smtClean="0">
                <a:solidFill>
                  <a:schemeClr val="tx1"/>
                </a:solidFill>
              </a:rPr>
              <a:t> функция для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размещения объекта в интерфейсе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name_label.grid(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,</a:t>
            </a:r>
            <a:r>
              <a:rPr lang="ru-RU" dirty="0"/>
              <a:t>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указываем адрес строки и колонки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немного освобождаем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пространство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вокруг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объекта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задаем положение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объекта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										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внутри ячейки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размещения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)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размещаем переменную как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Entry – </a:t>
            </a:r>
            <a:r>
              <a:rPr lang="ru-RU" dirty="0" smtClean="0"/>
              <a:t>создает ячейку для ввода данных пользователем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name_entry </a:t>
            </a:r>
            <a:r>
              <a:rPr lang="en-US" dirty="0"/>
              <a:t>= </a:t>
            </a:r>
            <a:r>
              <a:rPr lang="en-US" dirty="0" smtClean="0"/>
              <a:t>tkinter.Entry()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создаем переменную для ввода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name_entry.grid</a:t>
            </a:r>
            <a:r>
              <a:rPr lang="en-US" dirty="0" smtClean="0"/>
              <a:t>(</a:t>
            </a:r>
            <a:r>
              <a:rPr lang="ru-RU" dirty="0" smtClean="0"/>
              <a:t>			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 smtClean="0"/>
              <a:t>=</a:t>
            </a: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,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endParaRPr lang="ru-RU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размещаем переменную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кнопок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39951"/>
            <a:ext cx="8596668" cy="4505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Button – </a:t>
            </a:r>
            <a:r>
              <a:rPr lang="ru-RU" dirty="0" smtClean="0"/>
              <a:t>функция для создания кнопок позволяющих выполнять команды при нажатии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display_button </a:t>
            </a:r>
            <a:r>
              <a:rPr lang="en-US" dirty="0"/>
              <a:t>= </a:t>
            </a:r>
            <a:r>
              <a:rPr lang="en-US" dirty="0" smtClean="0"/>
              <a:t>tkinter.Button(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'Enter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en-US" dirty="0" smtClean="0"/>
              <a:t>,</a:t>
            </a:r>
            <a:r>
              <a:rPr lang="ru-RU" dirty="0" smtClean="0"/>
              <a:t>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присваиваем название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command</a:t>
            </a:r>
            <a:r>
              <a:rPr lang="en-US" dirty="0" smtClean="0"/>
              <a:t>=display</a:t>
            </a:r>
            <a:r>
              <a:rPr lang="ru-RU" dirty="0" smtClean="0"/>
              <a:t>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 аргумент выполняющий команду, присваиваем 			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адрес раннее созданной функции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display_button.grid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</a:t>
            </a:r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/>
              <a:t>,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'e‘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размещаем кнопку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357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5080" y="1355076"/>
            <a:ext cx="86372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import tkinter</a:t>
            </a:r>
            <a:br>
              <a:rPr lang="en-US" sz="1600" dirty="0" smtClean="0"/>
            </a:br>
            <a:r>
              <a:rPr lang="en-US" sz="1600" dirty="0" smtClean="0"/>
              <a:t>from tkinter import messagebox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root = tkinter.Tk()</a:t>
            </a:r>
            <a:br>
              <a:rPr lang="en-US" sz="1600" dirty="0" smtClean="0"/>
            </a:br>
            <a:r>
              <a:rPr lang="en-US" sz="1600" dirty="0" smtClean="0"/>
              <a:t>root.title('Hello World!')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name_label = tkinter.Label(text='</a:t>
            </a:r>
            <a:r>
              <a:rPr lang="ru-RU" sz="1600" dirty="0" smtClean="0"/>
              <a:t>Как тебя зовут?')</a:t>
            </a:r>
            <a:br>
              <a:rPr lang="ru-RU" sz="1600" dirty="0" smtClean="0"/>
            </a:br>
            <a:r>
              <a:rPr lang="en-US" sz="1600" dirty="0" smtClean="0"/>
              <a:t>name_label.pack(side=LEFT)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name_entry = tkinter.Entry()</a:t>
            </a:r>
            <a:br>
              <a:rPr lang="en-US" sz="1600" dirty="0" smtClean="0"/>
            </a:br>
            <a:r>
              <a:rPr lang="en-US" sz="1600" dirty="0" smtClean="0"/>
              <a:t>name_entry.pack(</a:t>
            </a:r>
            <a:r>
              <a:rPr lang="en-US" sz="1600" dirty="0"/>
              <a:t>side=LEFT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/>
              <a:t>def display():</a:t>
            </a:r>
          </a:p>
          <a:p>
            <a:r>
              <a:rPr lang="en-US" sz="1600" dirty="0" smtClean="0"/>
              <a:t>	messagebox.showinfo</a:t>
            </a:r>
            <a:r>
              <a:rPr lang="en-US" sz="1600" dirty="0"/>
              <a:t>('</a:t>
            </a:r>
            <a:r>
              <a:rPr lang="ru-RU" sz="1600" dirty="0"/>
              <a:t>Окно приветствия',</a:t>
            </a:r>
            <a:r>
              <a:rPr lang="en-US" sz="1600" dirty="0"/>
              <a:t> f'</a:t>
            </a:r>
            <a:r>
              <a:rPr lang="ru-RU" sz="1600" dirty="0"/>
              <a:t>Привет, {</a:t>
            </a:r>
            <a:r>
              <a:rPr lang="en-US" sz="1600" dirty="0"/>
              <a:t>name_entry.get()}!')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display_button = tkinter.Button(text='Enter', command=display)</a:t>
            </a:r>
            <a:br>
              <a:rPr lang="en-US" sz="1600" dirty="0" smtClean="0"/>
            </a:br>
            <a:r>
              <a:rPr lang="en-US" sz="1600" dirty="0" smtClean="0"/>
              <a:t>display_button.pack(</a:t>
            </a:r>
            <a:r>
              <a:rPr lang="en-US" sz="1600" dirty="0"/>
              <a:t>side=LEFT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root.mainloop()</a:t>
            </a:r>
            <a:br>
              <a:rPr lang="en-US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56" y="4025832"/>
            <a:ext cx="3882354" cy="217411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70000"/>
            <a:ext cx="3903942" cy="2195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ысокоуровневый</a:t>
            </a:r>
            <a:r>
              <a:rPr lang="ru-RU" dirty="0"/>
              <a:t>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2" y="2997733"/>
            <a:ext cx="4190231" cy="1506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Чем </a:t>
            </a:r>
            <a:r>
              <a:rPr lang="ru-RU" sz="2000" dirty="0" smtClean="0"/>
              <a:t>выше уровень </a:t>
            </a:r>
            <a:r>
              <a:rPr lang="ru-RU" sz="2000" dirty="0" smtClean="0"/>
              <a:t>языка </a:t>
            </a:r>
            <a:r>
              <a:rPr lang="ru-RU" sz="2000" dirty="0" smtClean="0"/>
              <a:t>тем ближе он к человеческому языку и тем дальше от машинного кода</a:t>
            </a:r>
            <a:r>
              <a:rPr lang="ru-RU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0905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5018"/>
          </a:xfrm>
        </p:spPr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программы </a:t>
            </a:r>
            <a:r>
              <a:rPr lang="ru-RU" dirty="0"/>
              <a:t>«</a:t>
            </a:r>
            <a:r>
              <a:rPr lang="en-US" dirty="0"/>
              <a:t>Hello, World!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318" y="2274454"/>
            <a:ext cx="4254884" cy="1385455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100" b="1" dirty="0" smtClean="0"/>
              <a:t>Машинный код</a:t>
            </a:r>
            <a:endParaRPr lang="ru-RU" sz="2100" b="1" dirty="0"/>
          </a:p>
          <a:p>
            <a:pPr marL="0" indent="0">
              <a:buNone/>
            </a:pPr>
            <a:r>
              <a:rPr lang="en-US" dirty="0" smtClean="0"/>
              <a:t>0x55 </a:t>
            </a:r>
            <a:r>
              <a:rPr lang="en-US" dirty="0"/>
              <a:t>0x89 0xe5 0xe8 0xfc 0xff </a:t>
            </a:r>
            <a:r>
              <a:rPr lang="en-US" dirty="0" err="1"/>
              <a:t>0xff</a:t>
            </a:r>
            <a:r>
              <a:rPr lang="en-US" dirty="0"/>
              <a:t> </a:t>
            </a:r>
            <a:r>
              <a:rPr lang="en-US" dirty="0" err="1" smtClean="0"/>
              <a:t>0xff</a:t>
            </a:r>
            <a:r>
              <a:rPr lang="en-US" dirty="0" smtClean="0"/>
              <a:t> </a:t>
            </a:r>
            <a:r>
              <a:rPr lang="en-US" dirty="0"/>
              <a:t>0x83 0xf8 0x41 0x75 0x0d 0x68 </a:t>
            </a:r>
            <a:r>
              <a:rPr lang="en-US" dirty="0" smtClean="0"/>
              <a:t>0x00 </a:t>
            </a:r>
            <a:r>
              <a:rPr lang="en-US" dirty="0" err="1" smtClean="0"/>
              <a:t>0x00</a:t>
            </a:r>
            <a:r>
              <a:rPr lang="en-US" dirty="0" smtClean="0"/>
              <a:t> </a:t>
            </a:r>
            <a:r>
              <a:rPr lang="en-US" dirty="0" err="1"/>
              <a:t>0x00</a:t>
            </a:r>
            <a:r>
              <a:rPr lang="en-US" dirty="0"/>
              <a:t> </a:t>
            </a:r>
            <a:r>
              <a:rPr lang="en-US" dirty="0" err="1"/>
              <a:t>0x00</a:t>
            </a:r>
            <a:r>
              <a:rPr lang="en-US" dirty="0"/>
              <a:t> </a:t>
            </a:r>
            <a:r>
              <a:rPr lang="en-US" dirty="0" smtClean="0"/>
              <a:t>0xe8 </a:t>
            </a:r>
            <a:r>
              <a:rPr lang="en-US" dirty="0"/>
              <a:t>0xfc </a:t>
            </a:r>
            <a:r>
              <a:rPr lang="en-US" dirty="0" smtClean="0"/>
              <a:t>0xff </a:t>
            </a:r>
            <a:r>
              <a:rPr lang="en-US" dirty="0" err="1"/>
              <a:t>0xff</a:t>
            </a:r>
            <a:r>
              <a:rPr lang="en-US" dirty="0"/>
              <a:t> </a:t>
            </a:r>
            <a:r>
              <a:rPr lang="en-US" dirty="0" err="1"/>
              <a:t>0xff</a:t>
            </a:r>
            <a:r>
              <a:rPr lang="en-US" dirty="0"/>
              <a:t> 0x83 0xc4 0x04 0xb8 </a:t>
            </a:r>
            <a:r>
              <a:rPr lang="en-US" dirty="0" smtClean="0"/>
              <a:t>0x00 </a:t>
            </a:r>
            <a:r>
              <a:rPr lang="en-US" dirty="0" err="1"/>
              <a:t>0x00</a:t>
            </a:r>
            <a:r>
              <a:rPr lang="en-US" dirty="0"/>
              <a:t> </a:t>
            </a:r>
            <a:r>
              <a:rPr lang="en-US" dirty="0" err="1"/>
              <a:t>0x00</a:t>
            </a:r>
            <a:r>
              <a:rPr lang="en-US" dirty="0"/>
              <a:t> </a:t>
            </a:r>
            <a:r>
              <a:rPr lang="en-US" dirty="0" err="1" smtClean="0"/>
              <a:t>0x00</a:t>
            </a:r>
            <a:r>
              <a:rPr lang="en-US" dirty="0" smtClean="0"/>
              <a:t> </a:t>
            </a:r>
            <a:r>
              <a:rPr lang="en-US" dirty="0"/>
              <a:t>0x89 0xec </a:t>
            </a:r>
            <a:r>
              <a:rPr lang="en-US" dirty="0" smtClean="0"/>
              <a:t>0x5d </a:t>
            </a:r>
            <a:r>
              <a:rPr lang="en-US" dirty="0" smtClean="0"/>
              <a:t>0xc3</a:t>
            </a:r>
            <a:endParaRPr lang="en-US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582497" y="1542471"/>
            <a:ext cx="2079721" cy="49922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z="2100" b="1" dirty="0" smtClean="0"/>
              <a:t>Ассемблер</a:t>
            </a:r>
            <a:endParaRPr lang="en-US" sz="2100" b="1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push %</a:t>
            </a:r>
            <a:r>
              <a:rPr lang="en-US" dirty="0" err="1" smtClean="0"/>
              <a:t>ebp</a:t>
            </a:r>
            <a:r>
              <a:rPr lang="en-US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mov %</a:t>
            </a:r>
            <a:r>
              <a:rPr lang="en-US" dirty="0" err="1" smtClean="0"/>
              <a:t>esp</a:t>
            </a:r>
            <a:r>
              <a:rPr lang="en-US" dirty="0" smtClean="0"/>
              <a:t>,%</a:t>
            </a:r>
            <a:r>
              <a:rPr lang="en-US" dirty="0" err="1" smtClean="0"/>
              <a:t>ebp</a:t>
            </a:r>
            <a:r>
              <a:rPr lang="en-US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call 0x8048298 </a:t>
            </a:r>
          </a:p>
          <a:p>
            <a:pPr marL="0" indent="0">
              <a:buFont typeface="Wingdings 3" charset="2"/>
              <a:buNone/>
            </a:pPr>
            <a:r>
              <a:rPr lang="en-US" dirty="0" err="1" smtClean="0"/>
              <a:t>cmp</a:t>
            </a:r>
            <a:r>
              <a:rPr lang="en-US" dirty="0" smtClean="0"/>
              <a:t> $0x41,%eax </a:t>
            </a:r>
          </a:p>
          <a:p>
            <a:pPr marL="0" indent="0">
              <a:buFont typeface="Wingdings 3" charset="2"/>
              <a:buNone/>
            </a:pPr>
            <a:r>
              <a:rPr lang="en-US" dirty="0" err="1" smtClean="0"/>
              <a:t>jne</a:t>
            </a:r>
            <a:r>
              <a:rPr lang="en-US" dirty="0" smtClean="0"/>
              <a:t> 0x80483ce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push $0x80484b0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call 0x80482c8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add $0x4,%esp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mov $0x0,%eax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mov %</a:t>
            </a:r>
            <a:r>
              <a:rPr lang="en-US" dirty="0" err="1" smtClean="0"/>
              <a:t>ebp</a:t>
            </a:r>
            <a:r>
              <a:rPr lang="en-US" dirty="0" smtClean="0"/>
              <a:t>,%</a:t>
            </a:r>
            <a:r>
              <a:rPr lang="en-US" dirty="0" err="1" smtClean="0"/>
              <a:t>esp</a:t>
            </a:r>
            <a:r>
              <a:rPr lang="en-US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pop %</a:t>
            </a:r>
            <a:r>
              <a:rPr lang="en-US" dirty="0" err="1" smtClean="0"/>
              <a:t>ebp</a:t>
            </a:r>
            <a:r>
              <a:rPr lang="en-US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ret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64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218"/>
          </a:xfrm>
        </p:spPr>
        <p:txBody>
          <a:bodyPr/>
          <a:lstStyle/>
          <a:p>
            <a:r>
              <a:rPr lang="ru-RU" dirty="0"/>
              <a:t>Пример программы «</a:t>
            </a:r>
            <a:r>
              <a:rPr lang="en-US" dirty="0"/>
              <a:t>Hello, World!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7819"/>
            <a:ext cx="4097866" cy="22675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b="1" dirty="0" smtClean="0"/>
              <a:t>Java</a:t>
            </a:r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/>
              <a:t>HelloWorld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public </a:t>
            </a:r>
            <a:r>
              <a:rPr lang="en-US" sz="1400" dirty="0"/>
              <a:t>static void main(String[] args)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smtClean="0"/>
              <a:t>		System.out.println</a:t>
            </a:r>
            <a:r>
              <a:rPr lang="en-US" sz="1400" dirty="0"/>
              <a:t>("Hello, World!");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88292" y="4167908"/>
            <a:ext cx="4227175" cy="1985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Pascal</a:t>
            </a:r>
          </a:p>
          <a:p>
            <a:pPr marL="0" indent="0">
              <a:buNone/>
            </a:pPr>
            <a:r>
              <a:rPr lang="en-US" sz="1600" dirty="0"/>
              <a:t>program Hello;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ru-RU" sz="1600" dirty="0" smtClean="0"/>
              <a:t>	</a:t>
            </a:r>
            <a:r>
              <a:rPr lang="en-US" sz="1600" dirty="0" smtClean="0"/>
              <a:t>writeln </a:t>
            </a:r>
            <a:r>
              <a:rPr lang="en-US" sz="1600" dirty="0"/>
              <a:t>('Hello, world!')</a:t>
            </a:r>
          </a:p>
          <a:p>
            <a:pPr marL="0" indent="0">
              <a:buNone/>
            </a:pPr>
            <a:r>
              <a:rPr lang="en-US" sz="1600" dirty="0"/>
              <a:t>end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19904" y="1477818"/>
            <a:ext cx="2809393" cy="28309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100" b="1" dirty="0" smtClean="0"/>
              <a:t>C++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#include &lt;iostream&gt;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using namespace std;</a:t>
            </a:r>
          </a:p>
          <a:p>
            <a:pPr marL="0" indent="0">
              <a:buFont typeface="Wingdings 3" charset="2"/>
              <a:buNone/>
            </a:pPr>
            <a:endParaRPr lang="en-US" sz="1600" dirty="0" smtClean="0"/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int main() 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cout &lt;&lt; "Hello, World!";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869709" y="4722089"/>
            <a:ext cx="2757053" cy="8774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Python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r>
              <a:rPr lang="en-US" sz="1600" dirty="0"/>
              <a:t>p</a:t>
            </a:r>
            <a:r>
              <a:rPr lang="en-US" sz="1600" dirty="0" smtClean="0"/>
              <a:t>rint(‘Hello, World!’)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3979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ru-RU" dirty="0"/>
              <a:t>Где </a:t>
            </a:r>
            <a:r>
              <a:rPr lang="ru-RU" dirty="0" smtClean="0"/>
              <a:t>используется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235199"/>
            <a:ext cx="8596668" cy="437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Разработка сайтов</a:t>
            </a:r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Серверные </a:t>
            </a:r>
            <a:r>
              <a:rPr lang="ru-RU" dirty="0" smtClean="0"/>
              <a:t>части мобильных </a:t>
            </a:r>
            <a:r>
              <a:rPr lang="ru-RU" dirty="0" smtClean="0"/>
              <a:t>приложений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Десктопные </a:t>
            </a:r>
            <a:r>
              <a:rPr lang="ru-RU" dirty="0" smtClean="0"/>
              <a:t>приложения</a:t>
            </a:r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Скрипты </a:t>
            </a:r>
            <a:r>
              <a:rPr lang="ru-RU" dirty="0" smtClean="0"/>
              <a:t>в </a:t>
            </a:r>
            <a:r>
              <a:rPr lang="ru-RU" dirty="0" smtClean="0"/>
              <a:t>играх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Встроенные системы</a:t>
            </a:r>
            <a:r>
              <a:rPr lang="en-US" dirty="0" smtClean="0"/>
              <a:t> </a:t>
            </a:r>
            <a:r>
              <a:rPr lang="ru-RU" dirty="0" smtClean="0"/>
              <a:t>автоматического управления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Научные исследования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Машинное обучение</a:t>
            </a:r>
            <a:endParaRPr lang="ru-RU" dirty="0" smtClean="0"/>
          </a:p>
          <a:p>
            <a:pPr marL="0" lvl="1" indent="0" fontAlgn="base">
              <a:buNone/>
            </a:pPr>
            <a:r>
              <a:rPr lang="en-US" sz="1800" dirty="0" smtClean="0"/>
              <a:t>&gt;&gt;&gt;		</a:t>
            </a:r>
            <a:r>
              <a:rPr lang="ru-RU" sz="1800" dirty="0" smtClean="0"/>
              <a:t>Искусственный интеллект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57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айты на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2" y="1551709"/>
            <a:ext cx="3366142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33" y="1584034"/>
            <a:ext cx="2842028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65" y="3956082"/>
            <a:ext cx="3723794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10" y="3956082"/>
            <a:ext cx="3366143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86" y="1551708"/>
            <a:ext cx="3366142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65681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1321</TotalTime>
  <Words>800</Words>
  <Application>Microsoft Office PowerPoint</Application>
  <PresentationFormat>Широкоэкранный</PresentationFormat>
  <Paragraphs>245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Trebuchet MS</vt:lpstr>
      <vt:lpstr>Wingdings</vt:lpstr>
      <vt:lpstr>Wingdings 3</vt:lpstr>
      <vt:lpstr>Аспект</vt:lpstr>
      <vt:lpstr>print(“Hello, Python!”)</vt:lpstr>
      <vt:lpstr>План</vt:lpstr>
      <vt:lpstr>Кем, когда и где?</vt:lpstr>
      <vt:lpstr>Свойства</vt:lpstr>
      <vt:lpstr>Высокоуровневый.</vt:lpstr>
      <vt:lpstr>Пример программы «Hello, World!»</vt:lpstr>
      <vt:lpstr>Пример программы «Hello, World!»</vt:lpstr>
      <vt:lpstr>Где используется Python?</vt:lpstr>
      <vt:lpstr>Сайты на python</vt:lpstr>
      <vt:lpstr>Приложения на python</vt:lpstr>
      <vt:lpstr>Логика для игр на Python</vt:lpstr>
      <vt:lpstr>Машинное обучение</vt:lpstr>
      <vt:lpstr>Примеры компаний использующих Python</vt:lpstr>
      <vt:lpstr>Плюсы и минусы </vt:lpstr>
      <vt:lpstr>Чем Python может быть Вам полезен?</vt:lpstr>
      <vt:lpstr>Настройка среды разработки</vt:lpstr>
      <vt:lpstr>План </vt:lpstr>
      <vt:lpstr>Интерпретатор</vt:lpstr>
      <vt:lpstr>Установка интерпретатора Python</vt:lpstr>
      <vt:lpstr>Установка интерпретатора Python</vt:lpstr>
      <vt:lpstr>Установка интерпретатора Python</vt:lpstr>
      <vt:lpstr>Установка интерпретатора Python</vt:lpstr>
      <vt:lpstr>Проверка версии интерпретатора</vt:lpstr>
      <vt:lpstr>Что такое IDLE?</vt:lpstr>
      <vt:lpstr>Установка PyCharm IDE</vt:lpstr>
      <vt:lpstr>Установка PyCharm IDE</vt:lpstr>
      <vt:lpstr>Установка PyCharm IDE</vt:lpstr>
      <vt:lpstr>Установка PyCharm IDE</vt:lpstr>
      <vt:lpstr>Создание и запуск проекта в PyCharm</vt:lpstr>
      <vt:lpstr>  Комментарии. Ввод. Вывод.</vt:lpstr>
      <vt:lpstr>План</vt:lpstr>
      <vt:lpstr>Комментарии</vt:lpstr>
      <vt:lpstr>Примеры использования комментариев в коде</vt:lpstr>
      <vt:lpstr>Куда можно выводить информацию </vt:lpstr>
      <vt:lpstr>Первая программа</vt:lpstr>
      <vt:lpstr>Подключение библиотек</vt:lpstr>
      <vt:lpstr>Создание переменной</vt:lpstr>
      <vt:lpstr>Развертывание интерфейса</vt:lpstr>
      <vt:lpstr>Организация кода</vt:lpstr>
      <vt:lpstr>Подключение функций</vt:lpstr>
      <vt:lpstr>Создание функции</vt:lpstr>
      <vt:lpstr>Название строки</vt:lpstr>
      <vt:lpstr>Размещение объекта</vt:lpstr>
      <vt:lpstr>Ввод данных</vt:lpstr>
      <vt:lpstr>Создание кнопок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482</cp:revision>
  <dcterms:created xsi:type="dcterms:W3CDTF">2020-07-29T06:37:30Z</dcterms:created>
  <dcterms:modified xsi:type="dcterms:W3CDTF">2020-11-03T11:44:19Z</dcterms:modified>
</cp:coreProperties>
</file>