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A4CB289-5115-44BA-8D4E-72458C834830}" type="datetimeFigureOut">
              <a:rPr lang="en-US" smtClean="0"/>
              <a:t>9/18/2021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D2291D-88D2-440C-B2CD-F16D4C8D1B3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4CB289-5115-44BA-8D4E-72458C834830}"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2291D-88D2-440C-B2CD-F16D4C8D1B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4CB289-5115-44BA-8D4E-72458C834830}"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2291D-88D2-440C-B2CD-F16D4C8D1B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4CB289-5115-44BA-8D4E-72458C834830}"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2291D-88D2-440C-B2CD-F16D4C8D1B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A4CB289-5115-44BA-8D4E-72458C834830}"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2291D-88D2-440C-B2CD-F16D4C8D1B3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4CB289-5115-44BA-8D4E-72458C834830}"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2291D-88D2-440C-B2CD-F16D4C8D1B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4CB289-5115-44BA-8D4E-72458C834830}" type="datetimeFigureOut">
              <a:rPr lang="en-US" smtClean="0"/>
              <a:t>9/18/2021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D2291D-88D2-440C-B2CD-F16D4C8D1B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4CB289-5115-44BA-8D4E-72458C834830}" type="datetimeFigureOut">
              <a:rPr lang="en-US" smtClean="0"/>
              <a:t>9/18/2021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D2291D-88D2-440C-B2CD-F16D4C8D1B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CB289-5115-44BA-8D4E-72458C834830}" type="datetimeFigureOut">
              <a:rPr lang="en-US" smtClean="0"/>
              <a:t>9/18/2021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2291D-88D2-440C-B2CD-F16D4C8D1B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4CB289-5115-44BA-8D4E-72458C834830}"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2291D-88D2-440C-B2CD-F16D4C8D1B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A4CB289-5115-44BA-8D4E-72458C834830}"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D2291D-88D2-440C-B2CD-F16D4C8D1B3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A4CB289-5115-44BA-8D4E-72458C834830}" type="datetimeFigureOut">
              <a:rPr lang="en-US" smtClean="0"/>
              <a:t>9/18/2021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D2291D-88D2-440C-B2CD-F16D4C8D1B3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stable/modules/generated/sklearn.linear_model.RandomForesrRegressor.html" TargetMode="External"/><Relationship Id="rId2" Type="http://schemas.openxmlformats.org/officeDocument/2006/relationships/hyperlink" Target="https://scikit-learn.org/stable/modules/generated/sklearn.linear_model.LinearRegression.html" TargetMode="External"/><Relationship Id="rId1" Type="http://schemas.openxmlformats.org/officeDocument/2006/relationships/slideLayout" Target="../slideLayouts/slideLayout7.xml"/><Relationship Id="rId5" Type="http://schemas.openxmlformats.org/officeDocument/2006/relationships/hyperlink" Target="https://scikit-learn.org/stable/modules/generated/sklearn.impute.KNNImputer.html" TargetMode="External"/><Relationship Id="rId4" Type="http://schemas.openxmlformats.org/officeDocument/2006/relationships/hyperlink" Target="https://scikit-learn.org/stable/modules/generated/sklearn.linear_model.DecisionTreeReRegresso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ctr"/>
            <a:r>
              <a:rPr lang="en-US" sz="3600" dirty="0" smtClean="0">
                <a:solidFill>
                  <a:schemeClr val="bg1"/>
                </a:solidFill>
                <a:latin typeface="+mj-lt"/>
              </a:rPr>
              <a:t>House Pricing  </a:t>
            </a:r>
          </a:p>
          <a:p>
            <a:pPr algn="ctr"/>
            <a:r>
              <a:rPr lang="en-US" sz="2800" dirty="0" smtClean="0">
                <a:solidFill>
                  <a:schemeClr val="bg1"/>
                </a:solidFill>
                <a:latin typeface="+mj-lt"/>
              </a:rPr>
              <a:t>Submitted by:-</a:t>
            </a:r>
          </a:p>
          <a:p>
            <a:pPr algn="ctr"/>
            <a:r>
              <a:rPr lang="en-US" sz="2800" dirty="0" smtClean="0">
                <a:solidFill>
                  <a:schemeClr val="bg1"/>
                </a:solidFill>
                <a:latin typeface="+mj-lt"/>
              </a:rPr>
              <a:t>VINOD ADEP</a:t>
            </a:r>
            <a:endParaRPr lang="en-US" sz="2800" dirty="0">
              <a:solidFill>
                <a:schemeClr val="bg1"/>
              </a:solidFill>
              <a:latin typeface="+mj-lt"/>
            </a:endParaRPr>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828800" y="-1066800"/>
            <a:ext cx="5486400" cy="571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71600"/>
            <a:ext cx="9144000" cy="7017306"/>
          </a:xfrm>
          <a:prstGeom prst="rect">
            <a:avLst/>
          </a:prstGeom>
          <a:noFill/>
        </p:spPr>
        <p:txBody>
          <a:bodyPr wrap="square" rtlCol="0">
            <a:spAutoFit/>
          </a:bodyPr>
          <a:lstStyle/>
          <a:p>
            <a:pPr lvl="0"/>
            <a:r>
              <a:rPr lang="en-IN" b="1" dirty="0" smtClean="0"/>
              <a:t>Testing </a:t>
            </a:r>
            <a:r>
              <a:rPr lang="en-IN" b="1" dirty="0"/>
              <a:t>of Identified Approaches (Algorithms) </a:t>
            </a:r>
            <a:r>
              <a:rPr lang="en-IN" b="1" dirty="0" smtClean="0"/>
              <a:t>:-</a:t>
            </a:r>
          </a:p>
          <a:p>
            <a:r>
              <a:rPr lang="en-IN" dirty="0"/>
              <a:t>I have used some of the model of machine learning like Linear regression, Decision Tree </a:t>
            </a:r>
            <a:r>
              <a:rPr lang="en-IN" dirty="0" err="1"/>
              <a:t>Regressor</a:t>
            </a:r>
            <a:r>
              <a:rPr lang="en-IN" dirty="0"/>
              <a:t>,  Random Forest </a:t>
            </a:r>
            <a:r>
              <a:rPr lang="en-IN" dirty="0" err="1"/>
              <a:t>Regressor</a:t>
            </a:r>
            <a:r>
              <a:rPr lang="en-IN" dirty="0"/>
              <a:t>. I have used for loop for random state so it can give best random state with accuracy. It used to select best random state to split the data to </a:t>
            </a:r>
            <a:r>
              <a:rPr lang="en-IN" dirty="0" err="1"/>
              <a:t>resepective</a:t>
            </a:r>
            <a:r>
              <a:rPr lang="en-IN" dirty="0"/>
              <a:t> model and also find best </a:t>
            </a:r>
            <a:r>
              <a:rPr lang="en-IN" dirty="0" err="1"/>
              <a:t>cv</a:t>
            </a:r>
            <a:r>
              <a:rPr lang="en-IN" dirty="0"/>
              <a:t>(cross validation). Each model have </a:t>
            </a:r>
            <a:r>
              <a:rPr lang="en-IN" dirty="0" err="1"/>
              <a:t>differect</a:t>
            </a:r>
            <a:r>
              <a:rPr lang="en-IN" dirty="0"/>
              <a:t> random state and  cv.  I have tested by applying  before scaling, after scaling the data. And also before feature selection and after feature selection. How models are  giving  there output also observed that after scaling the data linear regression model’s accuracy has increase </a:t>
            </a:r>
            <a:r>
              <a:rPr lang="en-IN" dirty="0" err="1"/>
              <a:t>heigh</a:t>
            </a:r>
            <a:r>
              <a:rPr lang="en-IN" dirty="0"/>
              <a:t>. To handle the problem of over fitting and under fitting the  model. Each model will give there out put after tuning the model.</a:t>
            </a:r>
            <a:endParaRPr lang="en-US" dirty="0"/>
          </a:p>
          <a:p>
            <a:pPr lvl="0"/>
            <a:endParaRPr lang="en-US" b="1" dirty="0" smtClean="0"/>
          </a:p>
          <a:p>
            <a:r>
              <a:rPr lang="en-IN" b="1" dirty="0"/>
              <a:t>Run and Evaluate selected models </a:t>
            </a:r>
            <a:r>
              <a:rPr lang="en-IN" b="1" dirty="0" smtClean="0"/>
              <a:t>:-</a:t>
            </a:r>
          </a:p>
          <a:p>
            <a:r>
              <a:rPr lang="en-IN" dirty="0"/>
              <a:t>In this project I got good accuracies from Linear regression and Random Forest </a:t>
            </a:r>
            <a:r>
              <a:rPr lang="en-IN" dirty="0" err="1"/>
              <a:t>Regressor</a:t>
            </a:r>
            <a:r>
              <a:rPr lang="en-IN" dirty="0"/>
              <a:t> algorithms. </a:t>
            </a:r>
            <a:endParaRPr lang="en-US" dirty="0"/>
          </a:p>
          <a:p>
            <a:r>
              <a:rPr lang="en-IN" dirty="0"/>
              <a:t>Linear Regression is used in </a:t>
            </a:r>
            <a:r>
              <a:rPr lang="en-IN" dirty="0" err="1"/>
              <a:t>suppervised</a:t>
            </a:r>
            <a:r>
              <a:rPr lang="en-IN" dirty="0"/>
              <a:t> regression model. Linear regression is used to fit the best fit line on the basis of that line sale prices would predicted. Best  fit line is a line where the  difference between actual and predicted values is less that is called best fit line. </a:t>
            </a:r>
            <a:br>
              <a:rPr lang="en-IN" dirty="0"/>
            </a:br>
            <a:endParaRPr lang="en-IN" b="1" dirty="0"/>
          </a:p>
          <a:p>
            <a:endParaRPr lang="en-IN" b="1" dirty="0" smtClean="0"/>
          </a:p>
          <a:p>
            <a:endParaRPr lang="en-IN" b="1" dirty="0"/>
          </a:p>
          <a:p>
            <a:endParaRPr lang="en-IN" b="1" dirty="0" smtClean="0"/>
          </a:p>
          <a:p>
            <a:endParaRPr lang="en-IN" b="1" dirty="0" smtClean="0"/>
          </a:p>
          <a:p>
            <a:endParaRPr lang="en-US" b="1" dirty="0" smtClean="0"/>
          </a:p>
          <a:p>
            <a:pPr lvl="0"/>
            <a:endParaRPr lang="en-US" b="1"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295400"/>
            <a:ext cx="9144000" cy="4247317"/>
          </a:xfrm>
          <a:prstGeom prst="rect">
            <a:avLst/>
          </a:prstGeom>
          <a:noFill/>
        </p:spPr>
        <p:txBody>
          <a:bodyPr wrap="square" rtlCol="0">
            <a:spAutoFit/>
          </a:bodyPr>
          <a:lstStyle/>
          <a:p>
            <a:r>
              <a:rPr lang="en-IN" dirty="0" smtClean="0"/>
              <a:t>Linear </a:t>
            </a:r>
            <a:r>
              <a:rPr lang="en-IN" dirty="0"/>
              <a:t>regression contain two major values based on this values line would drawn </a:t>
            </a:r>
            <a:r>
              <a:rPr lang="en-IN" dirty="0" err="1"/>
              <a:t>i.e</a:t>
            </a:r>
            <a:r>
              <a:rPr lang="en-IN" dirty="0"/>
              <a:t> intercept and the slope of the line. Best slope would be calculated by using the gradient decent method with the small learning rate.</a:t>
            </a:r>
            <a:endParaRPr lang="en-US" dirty="0"/>
          </a:p>
          <a:p>
            <a:r>
              <a:rPr lang="en-IN" dirty="0" smtClean="0"/>
              <a:t>Random Forester </a:t>
            </a:r>
            <a:r>
              <a:rPr lang="en-IN" dirty="0"/>
              <a:t>is  a tree based algorithm it cab be used on both classification and regression problems.</a:t>
            </a:r>
            <a:endParaRPr lang="en-US" dirty="0"/>
          </a:p>
          <a:p>
            <a:r>
              <a:rPr lang="en-IN" dirty="0"/>
              <a:t>Now we have a regression problem so  used Random Forest </a:t>
            </a:r>
            <a:r>
              <a:rPr lang="en-IN" dirty="0" err="1"/>
              <a:t>regressor</a:t>
            </a:r>
            <a:r>
              <a:rPr lang="en-IN" dirty="0"/>
              <a:t>. In this algorithm first it is </a:t>
            </a:r>
            <a:r>
              <a:rPr lang="en-IN" dirty="0" smtClean="0"/>
              <a:t>calculate </a:t>
            </a:r>
            <a:r>
              <a:rPr lang="en-IN" dirty="0"/>
              <a:t>the  impurity of each column and check the information gain. Which gives high information gain that columns </a:t>
            </a:r>
            <a:r>
              <a:rPr lang="en-IN" dirty="0" smtClean="0"/>
              <a:t>becomes </a:t>
            </a:r>
            <a:r>
              <a:rPr lang="en-IN" dirty="0"/>
              <a:t>a root node then their child would be their features. Then again </a:t>
            </a:r>
            <a:r>
              <a:rPr lang="en-IN" dirty="0" err="1" smtClean="0"/>
              <a:t>calcualate</a:t>
            </a:r>
            <a:r>
              <a:rPr lang="en-IN" dirty="0" smtClean="0"/>
              <a:t> </a:t>
            </a:r>
            <a:r>
              <a:rPr lang="en-IN" dirty="0"/>
              <a:t>the  entropy or </a:t>
            </a:r>
            <a:r>
              <a:rPr lang="en-IN" dirty="0" err="1"/>
              <a:t>gini</a:t>
            </a:r>
            <a:r>
              <a:rPr lang="en-IN" dirty="0"/>
              <a:t> and information gain like this tree will build. </a:t>
            </a:r>
            <a:endParaRPr lang="en-US" dirty="0"/>
          </a:p>
          <a:p>
            <a:r>
              <a:rPr lang="en-IN" dirty="0"/>
              <a:t>Problem of this algorithm having high chances of over </a:t>
            </a:r>
            <a:r>
              <a:rPr lang="en-IN" dirty="0" err="1"/>
              <a:t>fittig</a:t>
            </a:r>
            <a:r>
              <a:rPr lang="en-IN" dirty="0"/>
              <a:t> the model which may lead high variance in testing. To prevent this problem we have parameter’s like depth of the tree. If the tree will read each and every point’s then it may have over fitting problem. If we hyper tune this algorithm problem could be solved.</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19200"/>
            <a:ext cx="9144000" cy="923330"/>
          </a:xfrm>
          <a:prstGeom prst="rect">
            <a:avLst/>
          </a:prstGeom>
          <a:noFill/>
        </p:spPr>
        <p:txBody>
          <a:bodyPr wrap="square" rtlCol="0">
            <a:spAutoFit/>
          </a:bodyPr>
          <a:lstStyle/>
          <a:p>
            <a:pPr lvl="0"/>
            <a:r>
              <a:rPr lang="en-IN" b="1" dirty="0" smtClean="0"/>
              <a:t>Visualizations </a:t>
            </a:r>
            <a:r>
              <a:rPr lang="en-IN" b="1" dirty="0"/>
              <a:t>: </a:t>
            </a:r>
            <a:r>
              <a:rPr lang="en-IN" b="1" dirty="0" smtClean="0"/>
              <a:t>-</a:t>
            </a:r>
          </a:p>
          <a:p>
            <a:pPr lvl="0"/>
            <a:endParaRPr lang="en-US" b="1" dirty="0"/>
          </a:p>
          <a:p>
            <a:endParaRPr lang="en-US" b="1" dirty="0"/>
          </a:p>
        </p:txBody>
      </p:sp>
      <p:pic>
        <p:nvPicPr>
          <p:cNvPr id="3" name="Picture 2" descr="1.png"/>
          <p:cNvPicPr/>
          <p:nvPr/>
        </p:nvPicPr>
        <p:blipFill>
          <a:blip r:embed="rId2"/>
          <a:stretch>
            <a:fillRect/>
          </a:stretch>
        </p:blipFill>
        <p:spPr>
          <a:xfrm>
            <a:off x="1066800" y="1600200"/>
            <a:ext cx="7162800" cy="48005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png"/>
          <p:cNvPicPr/>
          <p:nvPr/>
        </p:nvPicPr>
        <p:blipFill>
          <a:blip r:embed="rId2"/>
          <a:stretch>
            <a:fillRect/>
          </a:stretch>
        </p:blipFill>
        <p:spPr>
          <a:xfrm>
            <a:off x="685800" y="990600"/>
            <a:ext cx="7315199" cy="51815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19200"/>
            <a:ext cx="9144000" cy="4247317"/>
          </a:xfrm>
          <a:prstGeom prst="rect">
            <a:avLst/>
          </a:prstGeom>
          <a:noFill/>
        </p:spPr>
        <p:txBody>
          <a:bodyPr wrap="square" rtlCol="0">
            <a:spAutoFit/>
          </a:bodyPr>
          <a:lstStyle/>
          <a:p>
            <a:pPr lvl="0"/>
            <a:r>
              <a:rPr lang="en-IN" b="1" dirty="0" smtClean="0"/>
              <a:t>Interpretation </a:t>
            </a:r>
            <a:r>
              <a:rPr lang="en-IN" b="1" dirty="0"/>
              <a:t>of the </a:t>
            </a:r>
            <a:r>
              <a:rPr lang="en-IN" b="1" dirty="0" smtClean="0"/>
              <a:t>Results :-</a:t>
            </a:r>
          </a:p>
          <a:p>
            <a:r>
              <a:rPr lang="en-IN" dirty="0"/>
              <a:t>To see the accuracy of each model I have used r2 score. R2 score is the score how  good slope has  </a:t>
            </a:r>
            <a:r>
              <a:rPr lang="en-IN" dirty="0" err="1"/>
              <a:t>genreate</a:t>
            </a:r>
            <a:r>
              <a:rPr lang="en-IN" dirty="0"/>
              <a:t> for the best fit line. Linear regression and random </a:t>
            </a:r>
            <a:r>
              <a:rPr lang="en-IN" dirty="0" err="1"/>
              <a:t>foresr</a:t>
            </a:r>
            <a:r>
              <a:rPr lang="en-IN" dirty="0"/>
              <a:t>  regression is giving the r2 score near to 87.05 %.</a:t>
            </a:r>
            <a:endParaRPr lang="en-US" dirty="0"/>
          </a:p>
          <a:p>
            <a:r>
              <a:rPr lang="en-IN" dirty="0"/>
              <a:t> </a:t>
            </a:r>
            <a:endParaRPr lang="en-US" dirty="0"/>
          </a:p>
          <a:p>
            <a:r>
              <a:rPr lang="en-IN" b="1" dirty="0"/>
              <a:t>CONCLUSION </a:t>
            </a:r>
            <a:endParaRPr lang="en-US" dirty="0"/>
          </a:p>
          <a:p>
            <a:r>
              <a:rPr lang="en-IN" b="1" dirty="0" smtClean="0"/>
              <a:t>Learning Outcomes of the Study in respect of Data Science :-</a:t>
            </a:r>
          </a:p>
          <a:p>
            <a:r>
              <a:rPr lang="en-IN" dirty="0"/>
              <a:t>I have learn some </a:t>
            </a:r>
            <a:r>
              <a:rPr lang="en-IN" dirty="0" err="1"/>
              <a:t>inbuild</a:t>
            </a:r>
            <a:r>
              <a:rPr lang="en-IN" dirty="0"/>
              <a:t> </a:t>
            </a:r>
            <a:r>
              <a:rPr lang="en-IN" dirty="0" err="1"/>
              <a:t>funtion</a:t>
            </a:r>
            <a:r>
              <a:rPr lang="en-IN" dirty="0"/>
              <a:t> of python at the time of data cleaning. Object columns to Integer are done by using python map function over on lambda function and Mean encoder and ordinary encoder. The main challenging is that to run all model by </a:t>
            </a:r>
            <a:r>
              <a:rPr lang="en-IN" dirty="0" err="1"/>
              <a:t>hypertuning</a:t>
            </a:r>
            <a:r>
              <a:rPr lang="en-IN" dirty="0"/>
              <a:t> each model and fetching each model best random state and best </a:t>
            </a:r>
            <a:r>
              <a:rPr lang="en-IN" dirty="0" err="1"/>
              <a:t>cv</a:t>
            </a:r>
            <a:r>
              <a:rPr lang="en-IN" dirty="0"/>
              <a:t> once and get the best model name as a result.</a:t>
            </a:r>
            <a:endParaRPr lang="en-US" dirty="0"/>
          </a:p>
          <a:p>
            <a:endParaRPr lang="en-US" b="1" dirty="0"/>
          </a:p>
          <a:p>
            <a:pPr lvl="0"/>
            <a:endParaRPr lang="en-US" b="1"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143000"/>
            <a:ext cx="4038600" cy="369332"/>
          </a:xfrm>
          <a:prstGeom prst="rect">
            <a:avLst/>
          </a:prstGeom>
          <a:noFill/>
        </p:spPr>
        <p:txBody>
          <a:bodyPr wrap="square" rtlCol="0">
            <a:spAutoFit/>
          </a:bodyPr>
          <a:lstStyle/>
          <a:p>
            <a:endParaRPr lang="en-US" dirty="0"/>
          </a:p>
        </p:txBody>
      </p:sp>
      <p:sp>
        <p:nvSpPr>
          <p:cNvPr id="10" name="TextBox 9"/>
          <p:cNvSpPr txBox="1"/>
          <p:nvPr/>
        </p:nvSpPr>
        <p:spPr>
          <a:xfrm>
            <a:off x="0" y="1295400"/>
            <a:ext cx="9144000" cy="4524315"/>
          </a:xfrm>
          <a:prstGeom prst="rect">
            <a:avLst/>
          </a:prstGeom>
          <a:noFill/>
        </p:spPr>
        <p:txBody>
          <a:bodyPr wrap="square" rtlCol="0">
            <a:spAutoFit/>
          </a:bodyPr>
          <a:lstStyle/>
          <a:p>
            <a:r>
              <a:rPr lang="en-IN" b="1" dirty="0" smtClean="0"/>
              <a:t>ACKNOWLEDGMENT :- </a:t>
            </a:r>
          </a:p>
          <a:p>
            <a:r>
              <a:rPr lang="en-IN" dirty="0"/>
              <a:t>I Would likely to express my special thanks to Flip </a:t>
            </a:r>
            <a:r>
              <a:rPr lang="en-IN" dirty="0" err="1"/>
              <a:t>Robo</a:t>
            </a:r>
            <a:r>
              <a:rPr lang="en-IN" dirty="0"/>
              <a:t> technology for given me a wonderful opportunity to  explore on Large Dataset and Data Science Project</a:t>
            </a:r>
            <a:endParaRPr lang="en-US" dirty="0"/>
          </a:p>
          <a:p>
            <a:r>
              <a:rPr lang="en-IN" dirty="0"/>
              <a:t>I have to say special thanks to Data </a:t>
            </a:r>
            <a:r>
              <a:rPr lang="en-IN" dirty="0" err="1"/>
              <a:t>Trainded</a:t>
            </a:r>
            <a:r>
              <a:rPr lang="en-IN" dirty="0"/>
              <a:t> Mentor’s had guided me to Solving logical problems and explained project concept in deeply.</a:t>
            </a:r>
            <a:endParaRPr lang="en-US" dirty="0"/>
          </a:p>
          <a:p>
            <a:r>
              <a:rPr lang="en-IN" dirty="0"/>
              <a:t>Link that helps  me to complete this project:</a:t>
            </a:r>
            <a:endParaRPr lang="en-US" dirty="0"/>
          </a:p>
          <a:p>
            <a:r>
              <a:rPr lang="en-IN" u="sng" dirty="0">
                <a:hlinkClick r:id="rId2"/>
              </a:rPr>
              <a:t>https://scikit-learn.org/stable/modules/generated/sklearn.linear_model.LinearRegression.html</a:t>
            </a:r>
            <a:endParaRPr lang="en-US" dirty="0"/>
          </a:p>
          <a:p>
            <a:r>
              <a:rPr lang="en-IN" u="sng" dirty="0">
                <a:hlinkClick r:id="rId3"/>
              </a:rPr>
              <a:t>https://scikit-learn.org/stable/modules/generated/sklearn.linear_model.RandomForesrRegressor.html</a:t>
            </a:r>
            <a:endParaRPr lang="en-US" dirty="0"/>
          </a:p>
          <a:p>
            <a:r>
              <a:rPr lang="en-IN" u="sng" dirty="0">
                <a:hlinkClick r:id="rId4"/>
              </a:rPr>
              <a:t>https://scikit-learn.org/stable/modules/generated/sklearn.linear_model.DecisionTreeReRegressor.html</a:t>
            </a:r>
            <a:endParaRPr lang="en-US" dirty="0"/>
          </a:p>
          <a:p>
            <a:r>
              <a:rPr lang="en-IN" u="sng" dirty="0">
                <a:hlinkClick r:id="rId5"/>
              </a:rPr>
              <a:t>https://scikit-learn.org/stable/modules/generated/sklearn.impute.KNNImputer.html</a:t>
            </a:r>
            <a:endParaRPr lang="en-US" dirty="0"/>
          </a:p>
          <a:p>
            <a:r>
              <a:rPr lang="en-IN" dirty="0"/>
              <a:t> </a:t>
            </a: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90600"/>
            <a:ext cx="9144000" cy="5355312"/>
          </a:xfrm>
          <a:prstGeom prst="rect">
            <a:avLst/>
          </a:prstGeom>
          <a:noFill/>
        </p:spPr>
        <p:txBody>
          <a:bodyPr wrap="square" rtlCol="0">
            <a:spAutoFit/>
          </a:bodyPr>
          <a:lstStyle/>
          <a:p>
            <a:r>
              <a:rPr lang="en-US" b="1" dirty="0"/>
              <a:t>	</a:t>
            </a:r>
            <a:r>
              <a:rPr lang="en-US" b="1" dirty="0" smtClean="0"/>
              <a:t>			</a:t>
            </a:r>
            <a:r>
              <a:rPr lang="en-IN" b="1" dirty="0" smtClean="0"/>
              <a:t>INTRODUCTION</a:t>
            </a:r>
            <a:endParaRPr lang="en-US" dirty="0"/>
          </a:p>
          <a:p>
            <a:pPr lvl="0"/>
            <a:r>
              <a:rPr lang="en-IN" b="1" dirty="0"/>
              <a:t>Business Problem Framing :-</a:t>
            </a:r>
            <a:endParaRPr lang="en-US" b="1" dirty="0"/>
          </a:p>
          <a:p>
            <a:r>
              <a:rPr lang="en-IN" dirty="0"/>
              <a:t>Houses are one of the necessary need of each and every person around the globe and therefore housing and real </a:t>
            </a:r>
            <a:r>
              <a:rPr lang="en-IN" dirty="0" smtClean="0"/>
              <a:t>estate market </a:t>
            </a:r>
            <a:r>
              <a:rPr lang="en-IN" dirty="0"/>
              <a:t>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US" dirty="0"/>
          </a:p>
          <a:p>
            <a:r>
              <a:rPr lang="en-IN" dirty="0"/>
              <a:t>A US-based housing company named Surprise Housing has decided to enter the Australian market. The company uses data analytics to purchase houses at a price below their actual values and flip them at a higher price. For the </a:t>
            </a:r>
            <a:r>
              <a:rPr lang="en-IN" dirty="0" err="1"/>
              <a:t>samepurpose</a:t>
            </a:r>
            <a:r>
              <a:rPr lang="en-IN" dirty="0"/>
              <a:t>, the company has collected a data set from the sale of houses in Australia. The data is provided in the CSV file below.</a:t>
            </a:r>
            <a:endParaRPr lang="en-US" dirty="0"/>
          </a:p>
          <a:p>
            <a:r>
              <a:rPr lang="en-IN" dirty="0"/>
              <a:t>The company is looking at prospective properties to buy house to enter the market. You are required to build a model using    Machine Learning in order to predict the actual value of the prospective properties and decide whether to invest in them or not.</a:t>
            </a:r>
            <a:endParaRPr lang="en-US" dirty="0"/>
          </a:p>
          <a:p>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66800"/>
            <a:ext cx="9144000" cy="5632311"/>
          </a:xfrm>
          <a:prstGeom prst="rect">
            <a:avLst/>
          </a:prstGeom>
          <a:noFill/>
        </p:spPr>
        <p:txBody>
          <a:bodyPr wrap="square" rtlCol="0">
            <a:spAutoFit/>
          </a:bodyPr>
          <a:lstStyle/>
          <a:p>
            <a:pPr lvl="0"/>
            <a:r>
              <a:rPr lang="en-IN" b="1" dirty="0" smtClean="0"/>
              <a:t>Review </a:t>
            </a:r>
            <a:r>
              <a:rPr lang="en-IN" b="1" dirty="0"/>
              <a:t>of Literature </a:t>
            </a:r>
            <a:r>
              <a:rPr lang="en-IN" b="1" dirty="0" smtClean="0"/>
              <a:t>:-</a:t>
            </a:r>
          </a:p>
          <a:p>
            <a:r>
              <a:rPr lang="en-IN" dirty="0"/>
              <a:t>Type of houses                                                                                                                          </a:t>
            </a:r>
            <a:endParaRPr lang="en-IN" dirty="0" smtClean="0"/>
          </a:p>
          <a:p>
            <a:r>
              <a:rPr lang="en-IN" dirty="0" smtClean="0"/>
              <a:t>This </a:t>
            </a:r>
            <a:r>
              <a:rPr lang="en-IN" dirty="0"/>
              <a:t>is a comprehensive summary of the research done on the topic. The review should enumerate, describe, summarize, evaluate and clarify the research done. </a:t>
            </a: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US" dirty="0"/>
          </a:p>
          <a:p>
            <a:pPr lvl="0"/>
            <a:endParaRPr lang="en-US" b="1" dirty="0"/>
          </a:p>
          <a:p>
            <a:pPr lvl="0"/>
            <a:r>
              <a:rPr lang="en-IN" b="1" dirty="0"/>
              <a:t>Motivation for the Problem Undertaken </a:t>
            </a:r>
            <a:r>
              <a:rPr lang="en-IN" b="1" dirty="0" smtClean="0"/>
              <a:t>:-</a:t>
            </a:r>
          </a:p>
          <a:p>
            <a:r>
              <a:rPr lang="en-IN" dirty="0"/>
              <a:t>Motivation of this project is to determine which feature  are affecting much to predict the sale price. Here, there are number of feature and motive is to extract a those feature’s which is more </a:t>
            </a:r>
            <a:r>
              <a:rPr lang="en-IN" dirty="0" err="1"/>
              <a:t>usefull</a:t>
            </a:r>
            <a:r>
              <a:rPr lang="en-IN" dirty="0"/>
              <a:t> for to predict the sale price of the house.</a:t>
            </a:r>
            <a:endParaRPr lang="en-US" dirty="0"/>
          </a:p>
          <a:p>
            <a:r>
              <a:rPr lang="en-IN" dirty="0"/>
              <a:t> </a:t>
            </a:r>
            <a:endParaRPr lang="en-US" dirty="0"/>
          </a:p>
          <a:p>
            <a:pPr lvl="0"/>
            <a:endParaRPr lang="en-US" b="1" dirty="0" smtClean="0"/>
          </a:p>
          <a:p>
            <a:pPr lvl="0"/>
            <a:r>
              <a:rPr lang="en-US" b="1" dirty="0"/>
              <a:t>	</a:t>
            </a:r>
            <a:r>
              <a:rPr lang="en-US" b="1" dirty="0" smtClean="0"/>
              <a:t>	 </a:t>
            </a:r>
            <a:endParaRPr lang="en-US" b="1"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3000"/>
            <a:ext cx="9144000" cy="4524315"/>
          </a:xfrm>
          <a:prstGeom prst="rect">
            <a:avLst/>
          </a:prstGeom>
          <a:noFill/>
        </p:spPr>
        <p:txBody>
          <a:bodyPr wrap="square" rtlCol="0">
            <a:spAutoFit/>
          </a:bodyPr>
          <a:lstStyle/>
          <a:p>
            <a:r>
              <a:rPr lang="en-IN" b="1" dirty="0" smtClean="0"/>
              <a:t>			Analytical </a:t>
            </a:r>
            <a:r>
              <a:rPr lang="en-IN" b="1" dirty="0"/>
              <a:t>Problem </a:t>
            </a:r>
            <a:r>
              <a:rPr lang="en-IN" b="1" dirty="0" smtClean="0"/>
              <a:t>Framing</a:t>
            </a:r>
          </a:p>
          <a:p>
            <a:pPr lvl="0"/>
            <a:r>
              <a:rPr lang="en-IN" b="1" dirty="0"/>
              <a:t>Mathematical/ Analytical </a:t>
            </a:r>
            <a:r>
              <a:rPr lang="en-IN" b="1" dirty="0" err="1"/>
              <a:t>Modeling</a:t>
            </a:r>
            <a:r>
              <a:rPr lang="en-IN" b="1" dirty="0"/>
              <a:t> of the Problem :-</a:t>
            </a:r>
            <a:endParaRPr lang="en-US" b="1" dirty="0"/>
          </a:p>
          <a:p>
            <a:r>
              <a:rPr lang="en-IN" dirty="0"/>
              <a:t>In this sample data have </a:t>
            </a:r>
            <a:r>
              <a:rPr lang="en-IN" dirty="0" err="1"/>
              <a:t>soo</a:t>
            </a:r>
            <a:r>
              <a:rPr lang="en-IN" dirty="0"/>
              <a:t> many feature’s. Some of feature’s have </a:t>
            </a:r>
            <a:r>
              <a:rPr lang="en-IN" dirty="0" err="1"/>
              <a:t>heighly</a:t>
            </a:r>
            <a:r>
              <a:rPr lang="en-IN" dirty="0"/>
              <a:t> correlated to our target column </a:t>
            </a:r>
            <a:r>
              <a:rPr lang="en-IN" dirty="0" err="1"/>
              <a:t>i.e</a:t>
            </a:r>
            <a:r>
              <a:rPr lang="en-IN" dirty="0"/>
              <a:t> Sale price. Data set have both categorical and continues data. Training data set contains 1168  observations and have 80 features with one target column. Some of the continues column’s have </a:t>
            </a:r>
            <a:r>
              <a:rPr lang="en-IN" dirty="0" err="1"/>
              <a:t>skewness</a:t>
            </a:r>
            <a:r>
              <a:rPr lang="en-IN" dirty="0"/>
              <a:t>. Categorical features have two type ordinal and nominal data. Data set have null values also. </a:t>
            </a:r>
            <a:r>
              <a:rPr lang="en-IN" dirty="0" err="1"/>
              <a:t>Soo</a:t>
            </a:r>
            <a:r>
              <a:rPr lang="en-IN" dirty="0"/>
              <a:t>, </a:t>
            </a:r>
            <a:r>
              <a:rPr lang="en-IN" dirty="0" err="1"/>
              <a:t>i</a:t>
            </a:r>
            <a:r>
              <a:rPr lang="en-IN" dirty="0"/>
              <a:t> have handle  the null values present in the data set. Handle the </a:t>
            </a:r>
            <a:r>
              <a:rPr lang="en-IN" dirty="0" err="1"/>
              <a:t>skewness</a:t>
            </a:r>
            <a:r>
              <a:rPr lang="en-IN" dirty="0"/>
              <a:t> columns and  convert into normalized column by using Power transformer. I have  used to encode ordinal and nominal data </a:t>
            </a:r>
            <a:r>
              <a:rPr lang="en-IN" dirty="0" err="1"/>
              <a:t>seperatly</a:t>
            </a:r>
            <a:r>
              <a:rPr lang="en-IN" dirty="0"/>
              <a:t>. Firstly  </a:t>
            </a:r>
            <a:r>
              <a:rPr lang="en-IN" dirty="0" err="1"/>
              <a:t>i</a:t>
            </a:r>
            <a:r>
              <a:rPr lang="en-IN" dirty="0"/>
              <a:t> thought to use get dummies or one hot encoder for  nominal data but we have </a:t>
            </a:r>
            <a:r>
              <a:rPr lang="en-IN" dirty="0" err="1"/>
              <a:t>soo</a:t>
            </a:r>
            <a:r>
              <a:rPr lang="en-IN" dirty="0"/>
              <a:t> many nominal feature’s get dummies will create new column to each </a:t>
            </a:r>
            <a:r>
              <a:rPr lang="en-IN" dirty="0" err="1"/>
              <a:t>lables</a:t>
            </a:r>
            <a:r>
              <a:rPr lang="en-IN" dirty="0"/>
              <a:t> present in respective nominal column. This may lead to </a:t>
            </a:r>
            <a:r>
              <a:rPr lang="en-IN" dirty="0" err="1"/>
              <a:t>heigh</a:t>
            </a:r>
            <a:r>
              <a:rPr lang="en-IN" dirty="0"/>
              <a:t> dimensional problem which will not perform tree based algorithm. So </a:t>
            </a:r>
            <a:r>
              <a:rPr lang="en-IN" dirty="0" err="1"/>
              <a:t>i</a:t>
            </a:r>
            <a:r>
              <a:rPr lang="en-IN" dirty="0"/>
              <a:t> have used Mean encode and Label encoder. Label Encoder  is used for the ordinal columns</a:t>
            </a:r>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3000"/>
            <a:ext cx="9144000" cy="4524315"/>
          </a:xfrm>
          <a:prstGeom prst="rect">
            <a:avLst/>
          </a:prstGeom>
          <a:noFill/>
        </p:spPr>
        <p:txBody>
          <a:bodyPr wrap="square" rtlCol="0">
            <a:spAutoFit/>
          </a:bodyPr>
          <a:lstStyle/>
          <a:p>
            <a:pPr lvl="0"/>
            <a:r>
              <a:rPr lang="en-IN" b="1" dirty="0" smtClean="0"/>
              <a:t>Data </a:t>
            </a:r>
            <a:r>
              <a:rPr lang="en-IN" b="1" dirty="0"/>
              <a:t>Sources and their formats </a:t>
            </a:r>
            <a:r>
              <a:rPr lang="en-IN" b="1" dirty="0" smtClean="0"/>
              <a:t>:-</a:t>
            </a:r>
          </a:p>
          <a:p>
            <a:r>
              <a:rPr lang="en-IN" dirty="0"/>
              <a:t>Format of the data set is </a:t>
            </a:r>
            <a:r>
              <a:rPr lang="en-IN" dirty="0" err="1"/>
              <a:t>csv</a:t>
            </a:r>
            <a:r>
              <a:rPr lang="en-IN" dirty="0"/>
              <a:t>. Pandas I used to read and access the data for  understand the structure of the data. From the data set we can see that high number of data is in categorical in ordinal and some of nominal data. Null values also present in the categorical data. Only in one continues column have null values. </a:t>
            </a:r>
            <a:endParaRPr lang="en-US" dirty="0"/>
          </a:p>
          <a:p>
            <a:pPr lvl="0"/>
            <a:endParaRPr lang="en-US" b="1" dirty="0" smtClean="0"/>
          </a:p>
          <a:p>
            <a:r>
              <a:rPr lang="en-IN" b="1" dirty="0"/>
              <a:t>Data </a:t>
            </a:r>
            <a:r>
              <a:rPr lang="en-IN" b="1" dirty="0" smtClean="0"/>
              <a:t>Pre processing </a:t>
            </a:r>
            <a:r>
              <a:rPr lang="en-IN" b="1" dirty="0"/>
              <a:t>Done :-</a:t>
            </a:r>
            <a:endParaRPr lang="en-US" b="1" dirty="0"/>
          </a:p>
          <a:p>
            <a:r>
              <a:rPr lang="en-IN" dirty="0"/>
              <a:t>In this  project I have used in pre processing that is Power Transformer and Standard </a:t>
            </a:r>
            <a:r>
              <a:rPr lang="en-IN" dirty="0" err="1"/>
              <a:t>scaler</a:t>
            </a:r>
            <a:r>
              <a:rPr lang="en-IN" dirty="0"/>
              <a:t>. My observation is that accuracy of the model varies before pre processing steps and after  pre processing. Decision tree and or tree based algorithm  not much affect whether we apply pre processing or not. But in another models like Linear Regression have </a:t>
            </a:r>
            <a:r>
              <a:rPr lang="en-IN" dirty="0" err="1"/>
              <a:t>soo</a:t>
            </a:r>
            <a:r>
              <a:rPr lang="en-IN" dirty="0"/>
              <a:t> much influence of pre processing step. These type of models need pre processing like need to handle  outliers, </a:t>
            </a:r>
            <a:r>
              <a:rPr lang="en-IN" dirty="0" err="1"/>
              <a:t>skewness</a:t>
            </a:r>
            <a:r>
              <a:rPr lang="en-IN" dirty="0"/>
              <a:t>  scaling into the similar range to entire data set so model get not biased on certain features while prediction.</a:t>
            </a:r>
            <a:endParaRPr lang="en-US" dirty="0"/>
          </a:p>
          <a:p>
            <a:pPr lvl="0"/>
            <a:endParaRPr lang="en-US" b="1" dirty="0"/>
          </a:p>
          <a:p>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19200"/>
            <a:ext cx="9144000" cy="4801314"/>
          </a:xfrm>
          <a:prstGeom prst="rect">
            <a:avLst/>
          </a:prstGeom>
          <a:noFill/>
        </p:spPr>
        <p:txBody>
          <a:bodyPr wrap="square" rtlCol="0">
            <a:spAutoFit/>
          </a:bodyPr>
          <a:lstStyle/>
          <a:p>
            <a:pPr lvl="0"/>
            <a:r>
              <a:rPr lang="en-IN" b="1" dirty="0" smtClean="0"/>
              <a:t>Data </a:t>
            </a:r>
            <a:r>
              <a:rPr lang="en-IN" b="1" dirty="0"/>
              <a:t>Inputs- Logic- Output Relationships </a:t>
            </a:r>
            <a:r>
              <a:rPr lang="en-IN" b="1" dirty="0" smtClean="0"/>
              <a:t>:-</a:t>
            </a:r>
          </a:p>
          <a:p>
            <a:r>
              <a:rPr lang="en-IN" dirty="0"/>
              <a:t>Aim of this project is to identify the best input’s. Based on this inputs sale price will predict accurately. Here some of the inputs which are highly affecting to predict the sale price like Overall quality of the house which is most important feature to predict the price old house. In this columns have 10 number which are ordinal. 10 means the quality of house is </a:t>
            </a:r>
            <a:r>
              <a:rPr lang="en-IN" dirty="0" err="1"/>
              <a:t>soo</a:t>
            </a:r>
            <a:r>
              <a:rPr lang="en-IN" dirty="0"/>
              <a:t> rich having well neighbours quality of material used while building the house all the thing’s are consider based on this sale price will increase or decrease. Suppose the quality of houses rated out of 10 have only 3 or 4 this type of houses price have less compared to rating have more than 7. Such that other features also acts over target column </a:t>
            </a:r>
            <a:r>
              <a:rPr lang="en-IN" dirty="0" err="1"/>
              <a:t>i.e</a:t>
            </a:r>
            <a:r>
              <a:rPr lang="en-IN" dirty="0"/>
              <a:t> sale price and help to predict the price of house.  </a:t>
            </a:r>
            <a:endParaRPr lang="en-US" dirty="0"/>
          </a:p>
          <a:p>
            <a:pPr lvl="0"/>
            <a:endParaRPr lang="en-US" b="1" dirty="0" smtClean="0"/>
          </a:p>
          <a:p>
            <a:r>
              <a:rPr lang="en-IN" b="1" dirty="0"/>
              <a:t>State the set of assumptions (if any) related to the problem under consideration :-</a:t>
            </a:r>
            <a:endParaRPr lang="en-US" b="1" dirty="0"/>
          </a:p>
          <a:p>
            <a:pPr lvl="0"/>
            <a:r>
              <a:rPr lang="en-IN" dirty="0"/>
              <a:t>House Price Prediction is one of the main role in Real Estate </a:t>
            </a:r>
            <a:r>
              <a:rPr lang="en-IN" dirty="0" err="1"/>
              <a:t>buissness</a:t>
            </a:r>
            <a:r>
              <a:rPr lang="en-IN" dirty="0"/>
              <a:t> , I think we have to add another column in this dataset for different area have different sale price, So that will be very </a:t>
            </a:r>
            <a:r>
              <a:rPr lang="en-IN" dirty="0" err="1"/>
              <a:t>usefull</a:t>
            </a:r>
            <a:r>
              <a:rPr lang="en-IN" dirty="0"/>
              <a:t> when we deploy project by area location. Also House buyers have get idea about which area is reasonable for purchasing house.</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19200"/>
            <a:ext cx="9144000" cy="2031325"/>
          </a:xfrm>
          <a:prstGeom prst="rect">
            <a:avLst/>
          </a:prstGeom>
          <a:noFill/>
        </p:spPr>
        <p:txBody>
          <a:bodyPr wrap="square" rtlCol="0">
            <a:spAutoFit/>
          </a:bodyPr>
          <a:lstStyle/>
          <a:p>
            <a:pPr lvl="0"/>
            <a:r>
              <a:rPr lang="en-IN" b="1" dirty="0"/>
              <a:t>Hardware and Software Requirements and Tools </a:t>
            </a:r>
            <a:r>
              <a:rPr lang="en-IN" b="1" dirty="0" smtClean="0"/>
              <a:t>Used :-</a:t>
            </a:r>
          </a:p>
          <a:p>
            <a:r>
              <a:rPr lang="en-IN" dirty="0"/>
              <a:t>Listing Tools and libraries that I have used to solve project:</a:t>
            </a:r>
            <a:endParaRPr lang="en-US" dirty="0"/>
          </a:p>
          <a:p>
            <a:pPr lvl="0"/>
            <a:r>
              <a:rPr lang="en-IN" dirty="0"/>
              <a:t>Software: Anaconda, </a:t>
            </a:r>
            <a:r>
              <a:rPr lang="en-IN" dirty="0" err="1"/>
              <a:t>Jupyter</a:t>
            </a:r>
            <a:r>
              <a:rPr lang="en-IN" dirty="0"/>
              <a:t> Notebook, Python3</a:t>
            </a:r>
            <a:endParaRPr lang="en-US" dirty="0"/>
          </a:p>
          <a:p>
            <a:pPr lvl="0"/>
            <a:r>
              <a:rPr lang="en-IN" dirty="0"/>
              <a:t>Libraries: </a:t>
            </a:r>
            <a:r>
              <a:rPr lang="en-IN" dirty="0" err="1"/>
              <a:t>Numpy</a:t>
            </a:r>
            <a:r>
              <a:rPr lang="en-IN" dirty="0"/>
              <a:t>, Pandas, </a:t>
            </a:r>
            <a:r>
              <a:rPr lang="en-IN" dirty="0" err="1"/>
              <a:t>Matplotlib</a:t>
            </a:r>
            <a:r>
              <a:rPr lang="en-IN" dirty="0"/>
              <a:t>, </a:t>
            </a:r>
            <a:r>
              <a:rPr lang="en-IN" dirty="0" err="1"/>
              <a:t>Seaborn</a:t>
            </a:r>
            <a:r>
              <a:rPr lang="en-IN" dirty="0"/>
              <a:t>,</a:t>
            </a:r>
            <a:endParaRPr lang="en-US" dirty="0"/>
          </a:p>
          <a:p>
            <a:r>
              <a:rPr lang="en-IN" dirty="0"/>
              <a:t>           </a:t>
            </a:r>
            <a:r>
              <a:rPr lang="en-IN" dirty="0" err="1"/>
              <a:t>Sklearn</a:t>
            </a:r>
            <a:r>
              <a:rPr lang="en-IN" dirty="0"/>
              <a:t>.</a:t>
            </a:r>
            <a:endParaRPr lang="en-US" dirty="0"/>
          </a:p>
          <a:p>
            <a:pPr lvl="0"/>
            <a:endParaRPr lang="en-US" b="1"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19200"/>
            <a:ext cx="9144000" cy="4524315"/>
          </a:xfrm>
          <a:prstGeom prst="rect">
            <a:avLst/>
          </a:prstGeom>
          <a:noFill/>
        </p:spPr>
        <p:txBody>
          <a:bodyPr wrap="square" rtlCol="0">
            <a:spAutoFit/>
          </a:bodyPr>
          <a:lstStyle/>
          <a:p>
            <a:r>
              <a:rPr lang="en-IN" b="1" dirty="0" smtClean="0"/>
              <a:t>		Model/s </a:t>
            </a:r>
            <a:r>
              <a:rPr lang="en-IN" b="1" dirty="0"/>
              <a:t>Development and </a:t>
            </a:r>
            <a:r>
              <a:rPr lang="en-IN" b="1" dirty="0" smtClean="0"/>
              <a:t>Evaluation :-</a:t>
            </a:r>
          </a:p>
          <a:p>
            <a:pPr lvl="0"/>
            <a:r>
              <a:rPr lang="en-IN" b="1" dirty="0"/>
              <a:t>Identification of possible problem-solving approaches (methods) </a:t>
            </a:r>
            <a:r>
              <a:rPr lang="en-IN" b="1" dirty="0" smtClean="0"/>
              <a:t>:-</a:t>
            </a:r>
          </a:p>
          <a:p>
            <a:r>
              <a:rPr lang="en-IN" dirty="0"/>
              <a:t>While performing EDA we have got </a:t>
            </a:r>
            <a:r>
              <a:rPr lang="en-IN" dirty="0" err="1"/>
              <a:t>insite</a:t>
            </a:r>
            <a:r>
              <a:rPr lang="en-IN" dirty="0"/>
              <a:t> information from dataset to predict Sale price. Some of the columns  are interdependent like garage area and </a:t>
            </a:r>
            <a:r>
              <a:rPr lang="en-IN" dirty="0" err="1"/>
              <a:t>garege</a:t>
            </a:r>
            <a:r>
              <a:rPr lang="en-IN" dirty="0"/>
              <a:t> can have number of cars space. Number of cars are directly  correlated to area of garage. </a:t>
            </a:r>
            <a:r>
              <a:rPr lang="en-IN" dirty="0" err="1"/>
              <a:t>Multicorrelation</a:t>
            </a:r>
            <a:r>
              <a:rPr lang="en-IN" dirty="0"/>
              <a:t> will effect some of the models.</a:t>
            </a:r>
            <a:endParaRPr lang="en-US" dirty="0"/>
          </a:p>
          <a:p>
            <a:r>
              <a:rPr lang="en-IN" dirty="0"/>
              <a:t>Most of the columns are ordinal  type which giving the grades, rating  and ranks to the  house’s which have directly correlation to our target column. </a:t>
            </a:r>
            <a:endParaRPr lang="en-US" dirty="0"/>
          </a:p>
          <a:p>
            <a:r>
              <a:rPr lang="en-IN" dirty="0"/>
              <a:t>Filling null values have major role in this dataset </a:t>
            </a:r>
            <a:r>
              <a:rPr lang="en-IN" dirty="0" err="1"/>
              <a:t>beacuse</a:t>
            </a:r>
            <a:r>
              <a:rPr lang="en-IN" dirty="0"/>
              <a:t> dataset have lots of null values in both categorical and continues data. Based on the type of column </a:t>
            </a:r>
            <a:r>
              <a:rPr lang="en-IN" dirty="0" err="1"/>
              <a:t>i</a:t>
            </a:r>
            <a:r>
              <a:rPr lang="en-IN" dirty="0"/>
              <a:t> have </a:t>
            </a:r>
            <a:r>
              <a:rPr lang="en-IN" dirty="0" err="1"/>
              <a:t>repalce</a:t>
            </a:r>
            <a:r>
              <a:rPr lang="en-IN" dirty="0"/>
              <a:t> the null values to some other values. I have handle null values in </a:t>
            </a:r>
            <a:r>
              <a:rPr lang="en-IN" dirty="0" err="1"/>
              <a:t>continuos</a:t>
            </a:r>
            <a:r>
              <a:rPr lang="en-IN" dirty="0"/>
              <a:t> column after encoding entire data set into </a:t>
            </a:r>
            <a:r>
              <a:rPr lang="en-IN" dirty="0" smtClean="0"/>
              <a:t>numerical </a:t>
            </a:r>
            <a:r>
              <a:rPr lang="en-IN" dirty="0"/>
              <a:t>then after based on all the columns null values are imported bye </a:t>
            </a:r>
            <a:r>
              <a:rPr lang="en-IN" dirty="0" smtClean="0"/>
              <a:t>using </a:t>
            </a:r>
            <a:r>
              <a:rPr lang="en-IN" dirty="0"/>
              <a:t>KNN Imputer.</a:t>
            </a:r>
            <a:endParaRPr lang="en-US" dirty="0"/>
          </a:p>
          <a:p>
            <a:pPr lvl="0"/>
            <a:endParaRPr lang="en-US" b="1" dirty="0"/>
          </a:p>
          <a:p>
            <a:r>
              <a:rPr lang="en-IN" b="1" dirty="0" smtClean="0"/>
              <a:t> </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473</TotalTime>
  <Words>1080</Words>
  <Application>Microsoft Office PowerPoint</Application>
  <PresentationFormat>On-screen Show (4:3)</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33</cp:revision>
  <dcterms:created xsi:type="dcterms:W3CDTF">2021-09-18T07:03:11Z</dcterms:created>
  <dcterms:modified xsi:type="dcterms:W3CDTF">2021-09-18T14:56:44Z</dcterms:modified>
</cp:coreProperties>
</file>