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5" r:id="rId1"/>
  </p:sldMasterIdLst>
  <p:notesMasterIdLst>
    <p:notesMasterId r:id="rId19"/>
  </p:notesMasterIdLst>
  <p:sldIdLst>
    <p:sldId id="286" r:id="rId2"/>
    <p:sldId id="287" r:id="rId3"/>
    <p:sldId id="288" r:id="rId4"/>
    <p:sldId id="277" r:id="rId5"/>
    <p:sldId id="278" r:id="rId6"/>
    <p:sldId id="260" r:id="rId7"/>
    <p:sldId id="261" r:id="rId8"/>
    <p:sldId id="279" r:id="rId9"/>
    <p:sldId id="280" r:id="rId10"/>
    <p:sldId id="281" r:id="rId11"/>
    <p:sldId id="282" r:id="rId12"/>
    <p:sldId id="267" r:id="rId13"/>
    <p:sldId id="283" r:id="rId14"/>
    <p:sldId id="269" r:id="rId15"/>
    <p:sldId id="270" r:id="rId16"/>
    <p:sldId id="284" r:id="rId17"/>
    <p:sldId id="289" r:id="rId18"/>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692A36B-5574-4EE1-8B49-99C647A71FAF}" type="datetimeFigureOut">
              <a:rPr lang="en-IN" smtClean="0"/>
              <a:t>01-06-2021</a:t>
            </a:fld>
            <a:endParaRPr lang="en-IN"/>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42D8D4-5860-4C5F-960A-C12D91DABB4E}" type="slidenum">
              <a:rPr lang="en-IN" smtClean="0"/>
              <a:t>‹#›</a:t>
            </a:fld>
            <a:endParaRPr lang="en-IN"/>
          </a:p>
        </p:txBody>
      </p:sp>
    </p:spTree>
    <p:extLst>
      <p:ext uri="{BB962C8B-B14F-4D97-AF65-F5344CB8AC3E}">
        <p14:creationId xmlns:p14="http://schemas.microsoft.com/office/powerpoint/2010/main" val="353655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42D8D4-5860-4C5F-960A-C12D91DABB4E}" type="slidenum">
              <a:rPr lang="en-IN" smtClean="0"/>
              <a:t>14</a:t>
            </a:fld>
            <a:endParaRPr lang="en-IN"/>
          </a:p>
        </p:txBody>
      </p:sp>
    </p:spTree>
    <p:extLst>
      <p:ext uri="{BB962C8B-B14F-4D97-AF65-F5344CB8AC3E}">
        <p14:creationId xmlns:p14="http://schemas.microsoft.com/office/powerpoint/2010/main" val="99085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5192" y="1595933"/>
            <a:ext cx="7299157" cy="3670246"/>
          </a:xfrm>
        </p:spPr>
        <p:txBody>
          <a:bodyPr anchor="b"/>
          <a:lstStyle>
            <a:lvl1pPr>
              <a:defRPr sz="7937"/>
            </a:lvl1pPr>
          </a:lstStyle>
          <a:p>
            <a:r>
              <a:rPr lang="en-US"/>
              <a:t>Click to edit Master title style</a:t>
            </a:r>
            <a:endParaRPr lang="en-US" dirty="0"/>
          </a:p>
        </p:txBody>
      </p:sp>
      <p:sp>
        <p:nvSpPr>
          <p:cNvPr id="3" name="Subtitle 2"/>
          <p:cNvSpPr>
            <a:spLocks noGrp="1"/>
          </p:cNvSpPr>
          <p:nvPr>
            <p:ph type="subTitle" idx="1"/>
          </p:nvPr>
        </p:nvSpPr>
        <p:spPr>
          <a:xfrm>
            <a:off x="955192" y="5266177"/>
            <a:ext cx="7299157" cy="949556"/>
          </a:xfrm>
        </p:spPr>
        <p:txBody>
          <a:bodyPr anchor="t"/>
          <a:lstStyle>
            <a:lvl1pPr marL="0" indent="0" algn="l">
              <a:buNone/>
              <a:defRPr cap="all">
                <a:solidFill>
                  <a:schemeClr val="bg2">
                    <a:lumMod val="40000"/>
                    <a:lumOff val="6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359677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4" y="5291758"/>
            <a:ext cx="7299156"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5192" y="755968"/>
            <a:ext cx="7299157" cy="401316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955193" y="5916482"/>
            <a:ext cx="7299155" cy="544226"/>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45121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2" y="1595931"/>
            <a:ext cx="7299157" cy="2183906"/>
          </a:xfrm>
        </p:spPr>
        <p:txBody>
          <a:bodyPr/>
          <a:lstStyle>
            <a:lvl1pPr>
              <a:defRPr sz="5291"/>
            </a:lvl1pPr>
          </a:lstStyle>
          <a:p>
            <a:r>
              <a:rPr lang="en-US"/>
              <a:t>Click to edit Master title style</a:t>
            </a:r>
            <a:endParaRPr lang="en-US" dirty="0"/>
          </a:p>
        </p:txBody>
      </p:sp>
      <p:sp>
        <p:nvSpPr>
          <p:cNvPr id="8" name="Text Placeholder 3"/>
          <p:cNvSpPr>
            <a:spLocks noGrp="1"/>
          </p:cNvSpPr>
          <p:nvPr>
            <p:ph type="body" sz="half" idx="2"/>
          </p:nvPr>
        </p:nvSpPr>
        <p:spPr>
          <a:xfrm>
            <a:off x="955192" y="4031827"/>
            <a:ext cx="7299157" cy="2603888"/>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983313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2422" y="1595931"/>
            <a:ext cx="6615740" cy="2561090"/>
          </a:xfrm>
        </p:spPr>
        <p:txBody>
          <a:bodyPr/>
          <a:lstStyle>
            <a:lvl1pPr>
              <a:defRPr sz="5291"/>
            </a:lvl1pPr>
          </a:lstStyle>
          <a:p>
            <a:r>
              <a:rPr lang="en-US"/>
              <a:t>Click to edit Master title style</a:t>
            </a:r>
            <a:endParaRPr lang="en-US" dirty="0"/>
          </a:p>
        </p:txBody>
      </p:sp>
      <p:sp>
        <p:nvSpPr>
          <p:cNvPr id="11" name="Text Placeholder 3"/>
          <p:cNvSpPr>
            <a:spLocks noGrp="1"/>
          </p:cNvSpPr>
          <p:nvPr>
            <p:ph type="body" sz="half" idx="14"/>
          </p:nvPr>
        </p:nvSpPr>
        <p:spPr>
          <a:xfrm>
            <a:off x="1596515" y="4157021"/>
            <a:ext cx="6020549" cy="377183"/>
          </a:xfrm>
        </p:spPr>
        <p:txBody>
          <a:bodyPr vert="horz" lIns="91440" tIns="45720" rIns="91440" bIns="45720" rtlCol="0" anchor="t">
            <a:normAutofit/>
          </a:bodyPr>
          <a:lstStyle>
            <a:lvl1pPr marL="0" indent="0">
              <a:buNone/>
              <a:defRPr lang="en-US" sz="1543" b="0" i="0" kern="1200" cap="small" dirty="0">
                <a:solidFill>
                  <a:schemeClr val="bg2">
                    <a:lumMod val="40000"/>
                    <a:lumOff val="60000"/>
                  </a:schemeClr>
                </a:solidFill>
                <a:latin typeface="+mj-lt"/>
                <a:ea typeface="+mj-ea"/>
                <a:cs typeface="+mj-cs"/>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marL="0" lvl="0" indent="0">
              <a:buNone/>
            </a:pPr>
            <a:r>
              <a:rPr lang="en-US"/>
              <a:t>Click to edit Master text styles</a:t>
            </a:r>
          </a:p>
        </p:txBody>
      </p:sp>
      <p:sp>
        <p:nvSpPr>
          <p:cNvPr id="10" name="Text Placeholder 3"/>
          <p:cNvSpPr>
            <a:spLocks noGrp="1"/>
          </p:cNvSpPr>
          <p:nvPr>
            <p:ph type="body" sz="half" idx="2"/>
          </p:nvPr>
        </p:nvSpPr>
        <p:spPr>
          <a:xfrm>
            <a:off x="955192" y="4795793"/>
            <a:ext cx="7299157" cy="1847921"/>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
        <p:nvSpPr>
          <p:cNvPr id="12" name="TextBox 11"/>
          <p:cNvSpPr txBox="1"/>
          <p:nvPr/>
        </p:nvSpPr>
        <p:spPr>
          <a:xfrm>
            <a:off x="742925" y="1070627"/>
            <a:ext cx="663212" cy="21618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48" dirty="0"/>
              <a:t>“</a:t>
            </a:r>
          </a:p>
        </p:txBody>
      </p:sp>
      <p:sp>
        <p:nvSpPr>
          <p:cNvPr id="15" name="TextBox 14"/>
          <p:cNvSpPr txBox="1"/>
          <p:nvPr/>
        </p:nvSpPr>
        <p:spPr>
          <a:xfrm>
            <a:off x="7716673" y="2881216"/>
            <a:ext cx="663212" cy="21618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48" dirty="0"/>
              <a:t>”</a:t>
            </a:r>
          </a:p>
        </p:txBody>
      </p:sp>
    </p:spTree>
    <p:extLst>
      <p:ext uri="{BB962C8B-B14F-4D97-AF65-F5344CB8AC3E}">
        <p14:creationId xmlns:p14="http://schemas.microsoft.com/office/powerpoint/2010/main" val="216311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55191" y="3443853"/>
            <a:ext cx="7299159" cy="1822325"/>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955192" y="5266178"/>
            <a:ext cx="7299157" cy="948432"/>
          </a:xfrm>
        </p:spPr>
        <p:txBody>
          <a:bodyPr anchor="t"/>
          <a:lstStyle>
            <a:lvl1pPr marL="0" indent="0" algn="l">
              <a:buNone/>
              <a:defRPr sz="2205" cap="none">
                <a:solidFill>
                  <a:schemeClr val="bg2">
                    <a:lumMod val="40000"/>
                    <a:lumOff val="6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4168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0"/>
            </a:lvl1pPr>
          </a:lstStyle>
          <a:p>
            <a:r>
              <a:rPr lang="en-US"/>
              <a:t>Click to edit Master title style</a:t>
            </a:r>
            <a:endParaRPr lang="en-US" dirty="0"/>
          </a:p>
        </p:txBody>
      </p:sp>
      <p:sp>
        <p:nvSpPr>
          <p:cNvPr id="3" name="Text Placeholder 2"/>
          <p:cNvSpPr>
            <a:spLocks noGrp="1"/>
          </p:cNvSpPr>
          <p:nvPr>
            <p:ph type="body" idx="1"/>
          </p:nvPr>
        </p:nvSpPr>
        <p:spPr>
          <a:xfrm>
            <a:off x="523472" y="2183906"/>
            <a:ext cx="2437171"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6" name="Text Placeholder 3"/>
          <p:cNvSpPr>
            <a:spLocks noGrp="1"/>
          </p:cNvSpPr>
          <p:nvPr>
            <p:ph type="body" sz="half" idx="15"/>
          </p:nvPr>
        </p:nvSpPr>
        <p:spPr>
          <a:xfrm>
            <a:off x="539612" y="2939874"/>
            <a:ext cx="2421030"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Text Placeholder 4"/>
          <p:cNvSpPr>
            <a:spLocks noGrp="1"/>
          </p:cNvSpPr>
          <p:nvPr>
            <p:ph type="body" sz="quarter" idx="3"/>
          </p:nvPr>
        </p:nvSpPr>
        <p:spPr>
          <a:xfrm>
            <a:off x="3211936" y="2183906"/>
            <a:ext cx="2428383"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9" name="Text Placeholder 3"/>
          <p:cNvSpPr>
            <a:spLocks noGrp="1"/>
          </p:cNvSpPr>
          <p:nvPr>
            <p:ph type="body" sz="half" idx="16"/>
          </p:nvPr>
        </p:nvSpPr>
        <p:spPr>
          <a:xfrm>
            <a:off x="3203207" y="2939874"/>
            <a:ext cx="2437111"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4" name="Text Placeholder 4"/>
          <p:cNvSpPr>
            <a:spLocks noGrp="1"/>
          </p:cNvSpPr>
          <p:nvPr>
            <p:ph type="body" sz="quarter" idx="13"/>
          </p:nvPr>
        </p:nvSpPr>
        <p:spPr>
          <a:xfrm>
            <a:off x="5892400" y="2183906"/>
            <a:ext cx="2424970"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0" name="Text Placeholder 3"/>
          <p:cNvSpPr>
            <a:spLocks noGrp="1"/>
          </p:cNvSpPr>
          <p:nvPr>
            <p:ph type="body" sz="half" idx="17"/>
          </p:nvPr>
        </p:nvSpPr>
        <p:spPr>
          <a:xfrm>
            <a:off x="5892400" y="2939874"/>
            <a:ext cx="2424970"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cxnSp>
        <p:nvCxnSpPr>
          <p:cNvPr id="17" name="Straight Connector 16"/>
          <p:cNvCxnSpPr/>
          <p:nvPr/>
        </p:nvCxnSpPr>
        <p:spPr>
          <a:xfrm>
            <a:off x="308166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58028"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4"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3641932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0"/>
            </a:lvl1pPr>
          </a:lstStyle>
          <a:p>
            <a:r>
              <a:rPr lang="en-US"/>
              <a:t>Click to edit Master title style</a:t>
            </a:r>
            <a:endParaRPr lang="en-US" dirty="0"/>
          </a:p>
        </p:txBody>
      </p:sp>
      <p:sp>
        <p:nvSpPr>
          <p:cNvPr id="3" name="Text Placeholder 2"/>
          <p:cNvSpPr>
            <a:spLocks noGrp="1"/>
          </p:cNvSpPr>
          <p:nvPr>
            <p:ph type="body" idx="1"/>
          </p:nvPr>
        </p:nvSpPr>
        <p:spPr>
          <a:xfrm>
            <a:off x="539612" y="4685884"/>
            <a:ext cx="2431534"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9" name="Picture Placeholder 2"/>
          <p:cNvSpPr>
            <a:spLocks noGrp="1" noChangeAspect="1"/>
          </p:cNvSpPr>
          <p:nvPr>
            <p:ph type="pic" idx="15"/>
          </p:nvPr>
        </p:nvSpPr>
        <p:spPr>
          <a:xfrm>
            <a:off x="539612" y="2435895"/>
            <a:ext cx="2431534"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2" name="Text Placeholder 3"/>
          <p:cNvSpPr>
            <a:spLocks noGrp="1"/>
          </p:cNvSpPr>
          <p:nvPr>
            <p:ph type="body" sz="half" idx="18"/>
          </p:nvPr>
        </p:nvSpPr>
        <p:spPr>
          <a:xfrm>
            <a:off x="539612" y="5321108"/>
            <a:ext cx="2431534"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Text Placeholder 4"/>
          <p:cNvSpPr>
            <a:spLocks noGrp="1"/>
          </p:cNvSpPr>
          <p:nvPr>
            <p:ph type="body" sz="quarter" idx="3"/>
          </p:nvPr>
        </p:nvSpPr>
        <p:spPr>
          <a:xfrm>
            <a:off x="3216663" y="4685884"/>
            <a:ext cx="2423656"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30" name="Picture Placeholder 2"/>
          <p:cNvSpPr>
            <a:spLocks noGrp="1" noChangeAspect="1"/>
          </p:cNvSpPr>
          <p:nvPr>
            <p:ph type="pic" idx="21"/>
          </p:nvPr>
        </p:nvSpPr>
        <p:spPr>
          <a:xfrm>
            <a:off x="3216662" y="2435895"/>
            <a:ext cx="2423656"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3" name="Text Placeholder 3"/>
          <p:cNvSpPr>
            <a:spLocks noGrp="1"/>
          </p:cNvSpPr>
          <p:nvPr>
            <p:ph type="body" sz="half" idx="19"/>
          </p:nvPr>
        </p:nvSpPr>
        <p:spPr>
          <a:xfrm>
            <a:off x="3215543" y="5321107"/>
            <a:ext cx="2426866"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4" name="Text Placeholder 4"/>
          <p:cNvSpPr>
            <a:spLocks noGrp="1"/>
          </p:cNvSpPr>
          <p:nvPr>
            <p:ph type="body" sz="quarter" idx="13"/>
          </p:nvPr>
        </p:nvSpPr>
        <p:spPr>
          <a:xfrm>
            <a:off x="5892400" y="4685884"/>
            <a:ext cx="2424970"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31" name="Picture Placeholder 2"/>
          <p:cNvSpPr>
            <a:spLocks noGrp="1" noChangeAspect="1"/>
          </p:cNvSpPr>
          <p:nvPr>
            <p:ph type="pic" idx="22"/>
          </p:nvPr>
        </p:nvSpPr>
        <p:spPr>
          <a:xfrm>
            <a:off x="5892399" y="2435895"/>
            <a:ext cx="2424970"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4" name="Text Placeholder 3"/>
          <p:cNvSpPr>
            <a:spLocks noGrp="1"/>
          </p:cNvSpPr>
          <p:nvPr>
            <p:ph type="body" sz="half" idx="20"/>
          </p:nvPr>
        </p:nvSpPr>
        <p:spPr>
          <a:xfrm>
            <a:off x="5892298" y="5321104"/>
            <a:ext cx="2428182"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cxnSp>
        <p:nvCxnSpPr>
          <p:cNvPr id="19" name="Straight Connector 18"/>
          <p:cNvCxnSpPr/>
          <p:nvPr/>
        </p:nvCxnSpPr>
        <p:spPr>
          <a:xfrm>
            <a:off x="308166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58028"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4"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48088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94905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7903" y="474232"/>
            <a:ext cx="1449468" cy="642222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9612" y="852315"/>
            <a:ext cx="6139229" cy="60441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90956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43316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5194" y="3154532"/>
            <a:ext cx="7299156" cy="2111646"/>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955192" y="5266178"/>
            <a:ext cx="7299157" cy="948432"/>
          </a:xfrm>
        </p:spPr>
        <p:txBody>
          <a:bodyPr anchor="t"/>
          <a:lstStyle>
            <a:lvl1pPr marL="0" indent="0" algn="l">
              <a:buNone/>
              <a:defRPr sz="2205" cap="all">
                <a:solidFill>
                  <a:schemeClr val="bg2">
                    <a:lumMod val="40000"/>
                    <a:lumOff val="6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409742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2482" y="2271404"/>
            <a:ext cx="3635941" cy="462505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6483" y="2266462"/>
            <a:ext cx="3635943" cy="462999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232437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2482" y="2099910"/>
            <a:ext cx="3635939"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912482" y="2771881"/>
            <a:ext cx="3635941" cy="4124573"/>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6484" y="2099910"/>
            <a:ext cx="3635941"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676484" y="2771881"/>
            <a:ext cx="3635941" cy="4124573"/>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8" name="Footer Placeholder 7"/>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9" name="Slide Number Placeholder 8"/>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212722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01/06/2021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580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2"/>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3"/>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68721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1" y="1595932"/>
            <a:ext cx="2812810" cy="1595931"/>
          </a:xfrm>
        </p:spPr>
        <p:txBody>
          <a:bodyPr anchor="b"/>
          <a:lstStyle>
            <a:lvl1pPr algn="l">
              <a:defRPr sz="2646" b="0"/>
            </a:lvl1pPr>
          </a:lstStyle>
          <a:p>
            <a:r>
              <a:rPr lang="en-US"/>
              <a:t>Click to edit Master title style</a:t>
            </a:r>
            <a:endParaRPr lang="en-US" dirty="0"/>
          </a:p>
        </p:txBody>
      </p:sp>
      <p:sp>
        <p:nvSpPr>
          <p:cNvPr id="3" name="Content Placeholder 2"/>
          <p:cNvSpPr>
            <a:spLocks noGrp="1"/>
          </p:cNvSpPr>
          <p:nvPr>
            <p:ph idx="1"/>
          </p:nvPr>
        </p:nvSpPr>
        <p:spPr>
          <a:xfrm>
            <a:off x="3957061" y="1595932"/>
            <a:ext cx="4297289" cy="5039783"/>
          </a:xfrm>
        </p:spPr>
        <p:txBody>
          <a:bodyPr anchor="ctr">
            <a:normAutofit/>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5191" y="3449453"/>
            <a:ext cx="2812810" cy="3191862"/>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7" name="Date Placeholder 4"/>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5"/>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6"/>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269526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326" y="2043903"/>
            <a:ext cx="4212028" cy="1735934"/>
          </a:xfrm>
        </p:spPr>
        <p:txBody>
          <a:bodyPr anchor="b">
            <a:normAutofit/>
          </a:bodyPr>
          <a:lstStyle>
            <a:lvl1pPr algn="l">
              <a:defRPr sz="396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47541" y="1259946"/>
            <a:ext cx="2646853" cy="503978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955191" y="4031827"/>
            <a:ext cx="4205473" cy="1511935"/>
          </a:xfrm>
        </p:spPr>
        <p:txBody>
          <a:bodyPr>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56894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944686" y="1847921"/>
            <a:ext cx="3108193" cy="310786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72645" y="-503978"/>
            <a:ext cx="1764109" cy="1763924"/>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944686" y="6719711"/>
            <a:ext cx="1092068" cy="1091953"/>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9761" y="2939874"/>
            <a:ext cx="4620286" cy="4619801"/>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25808" y="3191863"/>
            <a:ext cx="2604161" cy="2603888"/>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4359" y="499038"/>
            <a:ext cx="7778066" cy="154382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12482" y="2262970"/>
            <a:ext cx="7399132" cy="4624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62763" y="2015869"/>
            <a:ext cx="1091952" cy="252081"/>
          </a:xfrm>
          <a:prstGeom prst="rect">
            <a:avLst/>
          </a:prstGeom>
        </p:spPr>
        <p:txBody>
          <a:bodyPr vert="horz" lIns="91440" tIns="45720" rIns="91440" bIns="45720" rtlCol="0" anchor="t"/>
          <a:lstStyle>
            <a:lvl1pPr algn="l">
              <a:defRPr sz="1213" b="0" i="0">
                <a:solidFill>
                  <a:schemeClr val="tx1">
                    <a:tint val="75000"/>
                    <a:alpha val="60000"/>
                  </a:schemeClr>
                </a:solidFill>
              </a:defRPr>
            </a:lvl1p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3"/>
          </p:nvPr>
        </p:nvSpPr>
        <p:spPr>
          <a:xfrm rot="5400000">
            <a:off x="6872043" y="3597249"/>
            <a:ext cx="4254709" cy="252082"/>
          </a:xfrm>
          <a:prstGeom prst="rect">
            <a:avLst/>
          </a:prstGeom>
        </p:spPr>
        <p:txBody>
          <a:bodyPr vert="horz" lIns="91440" tIns="45720" rIns="91440" bIns="45720" rtlCol="0" anchor="b"/>
          <a:lstStyle>
            <a:lvl1pPr algn="l">
              <a:defRPr sz="1213" b="0" i="0">
                <a:solidFill>
                  <a:schemeClr val="tx1">
                    <a:tint val="75000"/>
                    <a:alpha val="60000"/>
                  </a:schemeClr>
                </a:solidFill>
              </a:defRPr>
            </a:lvl1p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4"/>
          </p:nvPr>
        </p:nvSpPr>
        <p:spPr bwMode="gray">
          <a:xfrm>
            <a:off x="8561951" y="325995"/>
            <a:ext cx="693223" cy="846233"/>
          </a:xfrm>
          <a:prstGeom prst="rect">
            <a:avLst/>
          </a:prstGeom>
        </p:spPr>
        <p:txBody>
          <a:bodyPr vert="horz" lIns="91440" tIns="45720" rIns="91440" bIns="45720" rtlCol="0" anchor="b"/>
          <a:lstStyle>
            <a:lvl1pPr algn="ctr">
              <a:defRPr sz="3088" b="0" i="0">
                <a:solidFill>
                  <a:schemeClr val="tx1">
                    <a:tint val="75000"/>
                  </a:schemeClr>
                </a:solidFill>
              </a:defRPr>
            </a:lvl1p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561935063"/>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503979" rtl="0" eaLnBrk="1" latinLnBrk="0" hangingPunct="1">
        <a:spcBef>
          <a:spcPct val="0"/>
        </a:spcBef>
        <a:buNone/>
        <a:defRPr sz="463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85" indent="-377985" algn="l" defTabSz="503979" rtl="0" eaLnBrk="1" latinLnBrk="0" hangingPunct="1">
        <a:spcBef>
          <a:spcPts val="1102"/>
        </a:spcBef>
        <a:spcAft>
          <a:spcPts val="0"/>
        </a:spcAft>
        <a:buClr>
          <a:schemeClr val="bg2">
            <a:lumMod val="40000"/>
            <a:lumOff val="60000"/>
          </a:schemeClr>
        </a:buClr>
        <a:buSzPct val="80000"/>
        <a:buFont typeface="Wingdings 3" charset="2"/>
        <a:buChar char=""/>
        <a:defRPr sz="2205" b="0" i="0" kern="1200">
          <a:solidFill>
            <a:schemeClr val="tx1"/>
          </a:solidFill>
          <a:latin typeface="+mj-lt"/>
          <a:ea typeface="+mj-ea"/>
          <a:cs typeface="+mj-cs"/>
        </a:defRPr>
      </a:lvl1pPr>
      <a:lvl2pPr marL="818967" indent="-314988" algn="l" defTabSz="503979" rtl="0" eaLnBrk="1" latinLnBrk="0" hangingPunct="1">
        <a:spcBef>
          <a:spcPts val="1102"/>
        </a:spcBef>
        <a:spcAft>
          <a:spcPts val="0"/>
        </a:spcAft>
        <a:buClr>
          <a:schemeClr val="bg2">
            <a:lumMod val="40000"/>
            <a:lumOff val="60000"/>
          </a:schemeClr>
        </a:buClr>
        <a:buSzPct val="80000"/>
        <a:buFont typeface="Wingdings 3" charset="2"/>
        <a:buChar char=""/>
        <a:defRPr sz="1984" b="0" i="0" kern="1200">
          <a:solidFill>
            <a:schemeClr val="tx1"/>
          </a:solidFill>
          <a:latin typeface="+mj-lt"/>
          <a:ea typeface="+mj-ea"/>
          <a:cs typeface="+mj-cs"/>
        </a:defRPr>
      </a:lvl2pPr>
      <a:lvl3pPr marL="1259951"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764" b="0" i="0" kern="1200">
          <a:solidFill>
            <a:schemeClr val="tx1"/>
          </a:solidFill>
          <a:latin typeface="+mj-lt"/>
          <a:ea typeface="+mj-ea"/>
          <a:cs typeface="+mj-cs"/>
        </a:defRPr>
      </a:lvl3pPr>
      <a:lvl4pPr marL="176393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4pPr>
      <a:lvl5pPr marL="226790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5pPr>
      <a:lvl6pPr marL="277189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6pPr>
      <a:lvl7pPr marL="327586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7pPr>
      <a:lvl8pPr marL="377985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8pPr>
      <a:lvl9pPr marL="428382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9pPr>
    </p:bodyStyle>
    <p:otherStyle>
      <a:defPPr>
        <a:defRPr lang="en-US"/>
      </a:defPPr>
      <a:lvl1pPr marL="0" algn="l" defTabSz="503979" rtl="0" eaLnBrk="1" latinLnBrk="0" hangingPunct="1">
        <a:defRPr sz="1984" kern="1200">
          <a:solidFill>
            <a:schemeClr val="tx1"/>
          </a:solidFill>
          <a:latin typeface="+mn-lt"/>
          <a:ea typeface="+mn-ea"/>
          <a:cs typeface="+mn-cs"/>
        </a:defRPr>
      </a:lvl1pPr>
      <a:lvl2pPr marL="503979" algn="l" defTabSz="503979" rtl="0" eaLnBrk="1" latinLnBrk="0" hangingPunct="1">
        <a:defRPr sz="1984" kern="1200">
          <a:solidFill>
            <a:schemeClr val="tx1"/>
          </a:solidFill>
          <a:latin typeface="+mn-lt"/>
          <a:ea typeface="+mn-ea"/>
          <a:cs typeface="+mn-cs"/>
        </a:defRPr>
      </a:lvl2pPr>
      <a:lvl3pPr marL="1007960" algn="l" defTabSz="503979" rtl="0" eaLnBrk="1" latinLnBrk="0" hangingPunct="1">
        <a:defRPr sz="1984" kern="1200">
          <a:solidFill>
            <a:schemeClr val="tx1"/>
          </a:solidFill>
          <a:latin typeface="+mn-lt"/>
          <a:ea typeface="+mn-ea"/>
          <a:cs typeface="+mn-cs"/>
        </a:defRPr>
      </a:lvl3pPr>
      <a:lvl4pPr marL="1511939" algn="l" defTabSz="503979" rtl="0" eaLnBrk="1" latinLnBrk="0" hangingPunct="1">
        <a:defRPr sz="1984" kern="1200">
          <a:solidFill>
            <a:schemeClr val="tx1"/>
          </a:solidFill>
          <a:latin typeface="+mn-lt"/>
          <a:ea typeface="+mn-ea"/>
          <a:cs typeface="+mn-cs"/>
        </a:defRPr>
      </a:lvl4pPr>
      <a:lvl5pPr marL="2015920" algn="l" defTabSz="503979" rtl="0" eaLnBrk="1" latinLnBrk="0" hangingPunct="1">
        <a:defRPr sz="1984" kern="1200">
          <a:solidFill>
            <a:schemeClr val="tx1"/>
          </a:solidFill>
          <a:latin typeface="+mn-lt"/>
          <a:ea typeface="+mn-ea"/>
          <a:cs typeface="+mn-cs"/>
        </a:defRPr>
      </a:lvl5pPr>
      <a:lvl6pPr marL="2519900" algn="l" defTabSz="503979" rtl="0" eaLnBrk="1" latinLnBrk="0" hangingPunct="1">
        <a:defRPr sz="1984" kern="1200">
          <a:solidFill>
            <a:schemeClr val="tx1"/>
          </a:solidFill>
          <a:latin typeface="+mn-lt"/>
          <a:ea typeface="+mn-ea"/>
          <a:cs typeface="+mn-cs"/>
        </a:defRPr>
      </a:lvl6pPr>
      <a:lvl7pPr marL="3023880" algn="l" defTabSz="503979" rtl="0" eaLnBrk="1" latinLnBrk="0" hangingPunct="1">
        <a:defRPr sz="1984" kern="1200">
          <a:solidFill>
            <a:schemeClr val="tx1"/>
          </a:solidFill>
          <a:latin typeface="+mn-lt"/>
          <a:ea typeface="+mn-ea"/>
          <a:cs typeface="+mn-cs"/>
        </a:defRPr>
      </a:lvl7pPr>
      <a:lvl8pPr marL="3527859" algn="l" defTabSz="503979" rtl="0" eaLnBrk="1" latinLnBrk="0" hangingPunct="1">
        <a:defRPr sz="1984" kern="1200">
          <a:solidFill>
            <a:schemeClr val="tx1"/>
          </a:solidFill>
          <a:latin typeface="+mn-lt"/>
          <a:ea typeface="+mn-ea"/>
          <a:cs typeface="+mn-cs"/>
        </a:defRPr>
      </a:lvl8pPr>
      <a:lvl9pPr marL="4031840" algn="l" defTabSz="503979"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FBF2-5BD5-4FD5-8184-11AA1377B5A8}"/>
              </a:ext>
            </a:extLst>
          </p:cNvPr>
          <p:cNvSpPr>
            <a:spLocks noGrp="1"/>
          </p:cNvSpPr>
          <p:nvPr>
            <p:ph type="title"/>
          </p:nvPr>
        </p:nvSpPr>
        <p:spPr>
          <a:xfrm>
            <a:off x="1390733" y="4246741"/>
            <a:ext cx="7299159" cy="1822325"/>
          </a:xfrm>
        </p:spPr>
        <p:txBody>
          <a:bodyPr/>
          <a:lstStyle/>
          <a:p>
            <a:pPr algn="ctr"/>
            <a:r>
              <a:rPr lang="en-US" sz="3600" b="1" spc="-1"/>
              <a:t>Micro-Credit Defaulter Project</a:t>
            </a:r>
            <a:br>
              <a:rPr lang="en-US" sz="3600" b="1" spc="-1"/>
            </a:br>
            <a:endParaRPr lang="en-IN" sz="3600" dirty="0"/>
          </a:p>
        </p:txBody>
      </p:sp>
      <p:sp>
        <p:nvSpPr>
          <p:cNvPr id="3" name="Text Placeholder 2">
            <a:extLst>
              <a:ext uri="{FF2B5EF4-FFF2-40B4-BE49-F238E27FC236}">
                <a16:creationId xmlns:a16="http://schemas.microsoft.com/office/drawing/2014/main" id="{23D5695D-2E4F-4AE7-8FB1-94B9E939BD23}"/>
              </a:ext>
            </a:extLst>
          </p:cNvPr>
          <p:cNvSpPr>
            <a:spLocks noGrp="1"/>
          </p:cNvSpPr>
          <p:nvPr>
            <p:ph type="body" idx="1"/>
          </p:nvPr>
        </p:nvSpPr>
        <p:spPr>
          <a:xfrm>
            <a:off x="1390733" y="6069066"/>
            <a:ext cx="7299157" cy="948432"/>
          </a:xfrm>
        </p:spPr>
        <p:txBody>
          <a:bodyPr>
            <a:normAutofit lnSpcReduction="10000"/>
          </a:bodyPr>
          <a:lstStyle/>
          <a:p>
            <a:pPr algn="ctr" defTabSz="457200">
              <a:spcBef>
                <a:spcPts val="1000"/>
              </a:spcBef>
            </a:pPr>
            <a:r>
              <a:rPr lang="en-US" sz="2400" b="1" spc="-1" dirty="0"/>
              <a:t>Submitted by:</a:t>
            </a:r>
          </a:p>
          <a:p>
            <a:pPr algn="ctr" defTabSz="457200">
              <a:spcBef>
                <a:spcPts val="1000"/>
              </a:spcBef>
            </a:pPr>
            <a:r>
              <a:rPr lang="en-US" sz="2400" b="1" spc="-1" dirty="0"/>
              <a:t>Vinod Adep</a:t>
            </a:r>
            <a:endParaRPr lang="en-US" sz="2400" spc="-1" dirty="0"/>
          </a:p>
          <a:p>
            <a:endParaRPr lang="en-IN" dirty="0"/>
          </a:p>
        </p:txBody>
      </p:sp>
      <p:pic>
        <p:nvPicPr>
          <p:cNvPr id="4" name="Picture 3">
            <a:extLst>
              <a:ext uri="{FF2B5EF4-FFF2-40B4-BE49-F238E27FC236}">
                <a16:creationId xmlns:a16="http://schemas.microsoft.com/office/drawing/2014/main" id="{B34A0C6F-C363-41D6-BB4F-AA187A606F6F}"/>
              </a:ext>
            </a:extLst>
          </p:cNvPr>
          <p:cNvPicPr/>
          <p:nvPr/>
        </p:nvPicPr>
        <p:blipFill>
          <a:blip r:embed="rId2"/>
          <a:stretch/>
        </p:blipFill>
        <p:spPr>
          <a:xfrm>
            <a:off x="2364059" y="111512"/>
            <a:ext cx="5497551" cy="49176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2008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3870-45DA-4A8E-910F-4218E8CFE3A0}"/>
              </a:ext>
            </a:extLst>
          </p:cNvPr>
          <p:cNvSpPr>
            <a:spLocks noGrp="1"/>
          </p:cNvSpPr>
          <p:nvPr>
            <p:ph type="title"/>
          </p:nvPr>
        </p:nvSpPr>
        <p:spPr>
          <a:xfrm>
            <a:off x="721016" y="949159"/>
            <a:ext cx="7299157" cy="2603887"/>
          </a:xfrm>
        </p:spPr>
        <p:txBody>
          <a:bodyPr/>
          <a:lstStyle/>
          <a:p>
            <a:pPr marL="342900" indent="-342900">
              <a:buFont typeface="Wingdings" panose="05000000000000000000" pitchFamily="2" charset="2"/>
              <a:buChar char="Ø"/>
            </a:pPr>
            <a:r>
              <a:rPr lang="en-IN" sz="2400" b="1" spc="-1" dirty="0"/>
              <a:t>Testing of Identified Approaches (Algorithms)</a:t>
            </a:r>
            <a:br>
              <a:rPr lang="en-IN" sz="2400" b="1" spc="-1" dirty="0"/>
            </a:br>
            <a:br>
              <a:rPr lang="en-IN" sz="2400" b="1" spc="-1" dirty="0"/>
            </a:br>
            <a:r>
              <a:rPr lang="en-IN" sz="2000" spc="-1" dirty="0">
                <a:latin typeface="Arial"/>
              </a:rPr>
              <a:t>For testing how good model is generated. I have split data set into two parts (70% 30%) and each part is split into further two part that are label data   and target data. First 70% split data is used for training the model and another rest of 30% used for Prediction testing the model how good model is predicted in terms of percentage</a:t>
            </a:r>
            <a:br>
              <a:rPr lang="en-IN" sz="2400" b="1" spc="-1" dirty="0"/>
            </a:br>
            <a:endParaRPr lang="en-IN" sz="2400" dirty="0"/>
          </a:p>
        </p:txBody>
      </p:sp>
      <p:sp>
        <p:nvSpPr>
          <p:cNvPr id="3" name="Text Placeholder 2">
            <a:extLst>
              <a:ext uri="{FF2B5EF4-FFF2-40B4-BE49-F238E27FC236}">
                <a16:creationId xmlns:a16="http://schemas.microsoft.com/office/drawing/2014/main" id="{D920DE74-3156-40DC-A872-3CF70EC3CA4F}"/>
              </a:ext>
            </a:extLst>
          </p:cNvPr>
          <p:cNvSpPr>
            <a:spLocks noGrp="1"/>
          </p:cNvSpPr>
          <p:nvPr>
            <p:ph type="body" sz="half" idx="2"/>
          </p:nvPr>
        </p:nvSpPr>
        <p:spPr>
          <a:xfrm>
            <a:off x="821377" y="4006630"/>
            <a:ext cx="7299157" cy="3553046"/>
          </a:xfrm>
        </p:spPr>
        <p:txBody>
          <a:bodyPr/>
          <a:lstStyle/>
          <a:p>
            <a:pPr marL="342900" indent="-342900">
              <a:buFont typeface="Wingdings" panose="05000000000000000000" pitchFamily="2" charset="2"/>
              <a:buChar char="Ø"/>
            </a:pPr>
            <a:r>
              <a:rPr lang="en-IN" sz="2400" b="1" spc="-1" dirty="0"/>
              <a:t>List of Algorithms that I have used:-</a:t>
            </a:r>
          </a:p>
          <a:p>
            <a:endParaRPr lang="en-IN" sz="2400" b="1" spc="-1" dirty="0"/>
          </a:p>
          <a:p>
            <a:pPr marL="904022" lvl="1" indent="-400050">
              <a:buFont typeface="+mj-lt"/>
              <a:buAutoNum type="romanUcPeriod"/>
            </a:pPr>
            <a:r>
              <a:rPr lang="en-IN" sz="2000" spc="-1" dirty="0"/>
              <a:t>Logistic Regression</a:t>
            </a:r>
          </a:p>
          <a:p>
            <a:pPr marL="846872" lvl="1" indent="-342900">
              <a:buFont typeface="+mj-lt"/>
              <a:buAutoNum type="romanUcPeriod"/>
            </a:pPr>
            <a:r>
              <a:rPr lang="en-IN" sz="2000" spc="-1" dirty="0"/>
              <a:t> Decision Tress Classifier</a:t>
            </a:r>
          </a:p>
          <a:p>
            <a:pPr marL="846872" lvl="1" indent="-342900">
              <a:buFont typeface="+mj-lt"/>
              <a:buAutoNum type="romanUcPeriod"/>
            </a:pPr>
            <a:r>
              <a:rPr lang="en-IN" sz="2000" spc="-1" dirty="0"/>
              <a:t> KNN</a:t>
            </a:r>
          </a:p>
          <a:p>
            <a:pPr marL="846872" lvl="1" indent="-342900">
              <a:buFont typeface="+mj-lt"/>
              <a:buAutoNum type="romanUcPeriod"/>
            </a:pPr>
            <a:r>
              <a:rPr lang="en-IN" sz="2000" spc="-1" dirty="0"/>
              <a:t> SVC</a:t>
            </a:r>
          </a:p>
          <a:p>
            <a:pPr marL="342900" indent="-342900">
              <a:buFont typeface="Arial" panose="020B0604020202020204" pitchFamily="34" charset="0"/>
              <a:buChar char="•"/>
            </a:pPr>
            <a:endParaRPr lang="en-IN" sz="2400" b="1" spc="-1" dirty="0"/>
          </a:p>
        </p:txBody>
      </p:sp>
    </p:spTree>
    <p:extLst>
      <p:ext uri="{BB962C8B-B14F-4D97-AF65-F5344CB8AC3E}">
        <p14:creationId xmlns:p14="http://schemas.microsoft.com/office/powerpoint/2010/main" val="189303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7A34-9209-48C6-8EB7-C23517AD205D}"/>
              </a:ext>
            </a:extLst>
          </p:cNvPr>
          <p:cNvSpPr>
            <a:spLocks noGrp="1"/>
          </p:cNvSpPr>
          <p:nvPr>
            <p:ph type="title"/>
          </p:nvPr>
        </p:nvSpPr>
        <p:spPr>
          <a:xfrm>
            <a:off x="666580" y="887001"/>
            <a:ext cx="2911540" cy="5785672"/>
          </a:xfrm>
        </p:spPr>
        <p:txBody>
          <a:bodyPr anchor="ctr">
            <a:normAutofit/>
          </a:bodyPr>
          <a:lstStyle/>
          <a:p>
            <a:pPr algn="ctr"/>
            <a:br>
              <a:rPr lang="en-IN" b="1" spc="-1" dirty="0"/>
            </a:br>
            <a:r>
              <a:rPr lang="en-IN" sz="2800" b="1" spc="-1" dirty="0"/>
              <a:t>Run and Evaluate selected models</a:t>
            </a:r>
            <a:br>
              <a:rPr lang="en-IN" b="1" spc="-1" dirty="0"/>
            </a:br>
            <a:endParaRPr lang="en-IN" dirty="0"/>
          </a:p>
        </p:txBody>
      </p:sp>
      <p:sp>
        <p:nvSpPr>
          <p:cNvPr id="3" name="Content Placeholder 2">
            <a:extLst>
              <a:ext uri="{FF2B5EF4-FFF2-40B4-BE49-F238E27FC236}">
                <a16:creationId xmlns:a16="http://schemas.microsoft.com/office/drawing/2014/main" id="{0D5C93FC-DACB-4576-B4E8-00C3F8027C8C}"/>
              </a:ext>
            </a:extLst>
          </p:cNvPr>
          <p:cNvSpPr>
            <a:spLocks noGrp="1"/>
          </p:cNvSpPr>
          <p:nvPr>
            <p:ph idx="1"/>
          </p:nvPr>
        </p:nvSpPr>
        <p:spPr>
          <a:xfrm>
            <a:off x="4114155" y="613318"/>
            <a:ext cx="5291609" cy="6059356"/>
          </a:xfrm>
        </p:spPr>
        <p:txBody>
          <a:bodyPr anchor="ctr">
            <a:normAutofit/>
          </a:bodyPr>
          <a:lstStyle/>
          <a:p>
            <a:pPr>
              <a:buFont typeface="Wingdings" panose="05000000000000000000" pitchFamily="2" charset="2"/>
              <a:buChar char="Ø"/>
            </a:pPr>
            <a:r>
              <a:rPr lang="en-IN" sz="2000" spc="-1" dirty="0">
                <a:latin typeface="Arial"/>
              </a:rPr>
              <a:t>After running Pipeline it has gave best model is KNN Classifier with a 88% accuracy. For to represent accuracy in graphical manner I have plot AUC ROC curve. KNN Classifier Algorithm is used collect N neighbours to that point and rank that points.</a:t>
            </a:r>
          </a:p>
          <a:p>
            <a:pPr>
              <a:buFont typeface="Wingdings" panose="05000000000000000000" pitchFamily="2" charset="2"/>
              <a:buChar char="Ø"/>
            </a:pPr>
            <a:r>
              <a:rPr lang="en-IN" sz="2000" spc="-1" dirty="0">
                <a:latin typeface="Arial"/>
              </a:rPr>
              <a:t>E.g. N_neighbours=7</a:t>
            </a:r>
          </a:p>
          <a:p>
            <a:pPr>
              <a:buFont typeface="Wingdings" panose="05000000000000000000" pitchFamily="2" charset="2"/>
              <a:buChar char="Ø"/>
            </a:pPr>
            <a:r>
              <a:rPr lang="en-IN" sz="2000" spc="-1" dirty="0">
                <a:latin typeface="Arial"/>
              </a:rPr>
              <a:t>Any random point is used to collect 7 points  nearest to the random point and rank that points If out of 7points 4points represents 1(success) and rest 3 are 0(failure). Highest points are 1 near to that random point it will predict that random point is 1(success).</a:t>
            </a:r>
          </a:p>
          <a:p>
            <a:pPr marL="0" indent="0">
              <a:buNone/>
            </a:pPr>
            <a:endParaRPr lang="en-IN" sz="2000" dirty="0"/>
          </a:p>
        </p:txBody>
      </p:sp>
    </p:spTree>
    <p:extLst>
      <p:ext uri="{BB962C8B-B14F-4D97-AF65-F5344CB8AC3E}">
        <p14:creationId xmlns:p14="http://schemas.microsoft.com/office/powerpoint/2010/main" val="371896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rcRect l="25552" t="16870" r="35159"/>
          <a:stretch/>
        </p:blipFill>
        <p:spPr>
          <a:xfrm>
            <a:off x="847494" y="423319"/>
            <a:ext cx="7571677" cy="673533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AEAB-A789-4190-BA04-D6E1C2ED9BED}"/>
              </a:ext>
            </a:extLst>
          </p:cNvPr>
          <p:cNvSpPr>
            <a:spLocks noGrp="1"/>
          </p:cNvSpPr>
          <p:nvPr>
            <p:ph type="title"/>
          </p:nvPr>
        </p:nvSpPr>
        <p:spPr>
          <a:xfrm>
            <a:off x="1025911" y="476737"/>
            <a:ext cx="7286513" cy="1296308"/>
          </a:xfrm>
        </p:spPr>
        <p:txBody>
          <a:bodyPr/>
          <a:lstStyle/>
          <a:p>
            <a:pPr algn="ctr"/>
            <a:br>
              <a:rPr lang="en-IN" sz="2800" b="1" dirty="0"/>
            </a:br>
            <a:r>
              <a:rPr lang="en-IN" sz="2800" b="1" dirty="0"/>
              <a:t>Visualizations</a:t>
            </a:r>
          </a:p>
        </p:txBody>
      </p:sp>
      <p:pic>
        <p:nvPicPr>
          <p:cNvPr id="4" name="Content Placeholder 3">
            <a:extLst>
              <a:ext uri="{FF2B5EF4-FFF2-40B4-BE49-F238E27FC236}">
                <a16:creationId xmlns:a16="http://schemas.microsoft.com/office/drawing/2014/main" id="{A6E5A19D-FF3C-428B-845B-29EF819FB86E}"/>
              </a:ext>
            </a:extLst>
          </p:cNvPr>
          <p:cNvPicPr>
            <a:picLocks noGrp="1"/>
          </p:cNvPicPr>
          <p:nvPr>
            <p:ph idx="1"/>
          </p:nvPr>
        </p:nvPicPr>
        <p:blipFill>
          <a:blip r:embed="rId2"/>
          <a:srcRect l="19838" t="34656" r="8729"/>
          <a:stretch/>
        </p:blipFill>
        <p:spPr>
          <a:xfrm>
            <a:off x="969498" y="2200261"/>
            <a:ext cx="7399337" cy="3805485"/>
          </a:xfrm>
          <a:prstGeom prst="rect">
            <a:avLst/>
          </a:prstGeom>
          <a:ln>
            <a:noFill/>
          </a:ln>
        </p:spPr>
      </p:pic>
      <p:sp>
        <p:nvSpPr>
          <p:cNvPr id="5" name="Rectangle 4">
            <a:extLst>
              <a:ext uri="{FF2B5EF4-FFF2-40B4-BE49-F238E27FC236}">
                <a16:creationId xmlns:a16="http://schemas.microsoft.com/office/drawing/2014/main" id="{E26886DD-C6A0-491E-9D1E-A8F177301BDC}"/>
              </a:ext>
            </a:extLst>
          </p:cNvPr>
          <p:cNvSpPr/>
          <p:nvPr/>
        </p:nvSpPr>
        <p:spPr>
          <a:xfrm>
            <a:off x="2520950" y="3456673"/>
            <a:ext cx="5038725" cy="646331"/>
          </a:xfrm>
          <a:prstGeom prst="rect">
            <a:avLst/>
          </a:prstGeom>
        </p:spPr>
        <p:txBody>
          <a:bodyPr>
            <a:spAutoFit/>
          </a:bodyPr>
          <a:lstStyle/>
          <a:p>
            <a:r>
              <a:rPr lang="en-IN" spc="-1" dirty="0">
                <a:latin typeface="Arial"/>
              </a:rPr>
              <a:t>Box plot show tat there is no outliers present in the dataset.</a:t>
            </a:r>
          </a:p>
        </p:txBody>
      </p:sp>
      <p:sp>
        <p:nvSpPr>
          <p:cNvPr id="6" name="Rectangle 5">
            <a:extLst>
              <a:ext uri="{FF2B5EF4-FFF2-40B4-BE49-F238E27FC236}">
                <a16:creationId xmlns:a16="http://schemas.microsoft.com/office/drawing/2014/main" id="{01584906-5136-4254-97D0-E5A983382761}"/>
              </a:ext>
            </a:extLst>
          </p:cNvPr>
          <p:cNvSpPr/>
          <p:nvPr/>
        </p:nvSpPr>
        <p:spPr>
          <a:xfrm>
            <a:off x="1025911" y="6472713"/>
            <a:ext cx="6699386" cy="400110"/>
          </a:xfrm>
          <a:prstGeom prst="rect">
            <a:avLst/>
          </a:prstGeom>
        </p:spPr>
        <p:txBody>
          <a:bodyPr wrap="square">
            <a:spAutoFit/>
          </a:bodyPr>
          <a:lstStyle/>
          <a:p>
            <a:pPr marL="285750" indent="-285750">
              <a:buFont typeface="Courier New" panose="02070309020205020404" pitchFamily="49" charset="0"/>
              <a:buChar char="o"/>
            </a:pPr>
            <a:r>
              <a:rPr lang="en-IN" spc="-1" dirty="0">
                <a:latin typeface="Arial"/>
              </a:rPr>
              <a:t>Box plot show tat there is no </a:t>
            </a:r>
            <a:r>
              <a:rPr lang="en-IN" sz="2000" spc="-1" dirty="0">
                <a:latin typeface="Arial"/>
              </a:rPr>
              <a:t>outliers</a:t>
            </a:r>
            <a:r>
              <a:rPr lang="en-IN" spc="-1" dirty="0">
                <a:latin typeface="Arial"/>
              </a:rPr>
              <a:t> present in the dataset.</a:t>
            </a:r>
          </a:p>
        </p:txBody>
      </p:sp>
    </p:spTree>
    <p:extLst>
      <p:ext uri="{BB962C8B-B14F-4D97-AF65-F5344CB8AC3E}">
        <p14:creationId xmlns:p14="http://schemas.microsoft.com/office/powerpoint/2010/main" val="199688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p:cNvPicPr/>
          <p:nvPr/>
        </p:nvPicPr>
        <p:blipFill>
          <a:blip r:embed="rId3"/>
          <a:srcRect l="20552" t="43548" r="48013" b="19601"/>
          <a:stretch/>
        </p:blipFill>
        <p:spPr>
          <a:xfrm>
            <a:off x="1655999" y="591014"/>
            <a:ext cx="5659199" cy="4627757"/>
          </a:xfrm>
          <a:prstGeom prst="rect">
            <a:avLst/>
          </a:prstGeom>
          <a:ln>
            <a:noFill/>
          </a:ln>
        </p:spPr>
      </p:pic>
      <p:pic>
        <p:nvPicPr>
          <p:cNvPr id="105" name="Picture 104"/>
          <p:cNvPicPr/>
          <p:nvPr/>
        </p:nvPicPr>
        <p:blipFill>
          <a:blip r:embed="rId3"/>
          <a:srcRect l="20552" t="43548" r="48013" b="19601"/>
          <a:stretch/>
        </p:blipFill>
        <p:spPr>
          <a:xfrm>
            <a:off x="5084640" y="8585640"/>
            <a:ext cx="3167640" cy="2087640"/>
          </a:xfrm>
          <a:prstGeom prst="rect">
            <a:avLst/>
          </a:prstGeom>
          <a:ln>
            <a:noFill/>
          </a:ln>
        </p:spPr>
      </p:pic>
      <p:sp>
        <p:nvSpPr>
          <p:cNvPr id="106" name="TextShape 1"/>
          <p:cNvSpPr txBox="1"/>
          <p:nvPr/>
        </p:nvSpPr>
        <p:spPr>
          <a:xfrm>
            <a:off x="1655999" y="5542067"/>
            <a:ext cx="5759561" cy="1037151"/>
          </a:xfrm>
          <a:prstGeom prst="rect">
            <a:avLst/>
          </a:prstGeom>
          <a:noFill/>
          <a:ln>
            <a:noFill/>
          </a:ln>
        </p:spPr>
        <p:txBody>
          <a:bodyPr lIns="90000" tIns="45000" rIns="90000" bIns="45000"/>
          <a:lstStyle/>
          <a:p>
            <a:pPr marL="285750" indent="-285750">
              <a:buFont typeface="Courier New" panose="02070309020205020404" pitchFamily="49" charset="0"/>
              <a:buChar char="o"/>
            </a:pPr>
            <a:r>
              <a:rPr lang="en-IN" b="0" strike="noStrike" spc="-1" dirty="0">
                <a:latin typeface="Arial"/>
              </a:rPr>
              <a:t>Count plot showing the count of 0’s and </a:t>
            </a:r>
            <a:r>
              <a:rPr lang="en-IN" sz="2000" b="0" strike="noStrike" spc="-1" dirty="0">
                <a:latin typeface="Arial"/>
              </a:rPr>
              <a:t>1’s</a:t>
            </a:r>
            <a:r>
              <a:rPr lang="en-IN" b="0" strike="noStrike" spc="-1" dirty="0">
                <a:latin typeface="Arial"/>
              </a:rPr>
              <a:t>. It show that 1’s have more than 75%  and 0’s have near to 25%.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p:nvPr/>
        </p:nvPicPr>
        <p:blipFill>
          <a:blip r:embed="rId2"/>
          <a:srcRect l="20552" t="28302" r="8016"/>
          <a:stretch/>
        </p:blipFill>
        <p:spPr>
          <a:xfrm>
            <a:off x="1103972" y="412595"/>
            <a:ext cx="7225990" cy="5241074"/>
          </a:xfrm>
          <a:prstGeom prst="rect">
            <a:avLst/>
          </a:prstGeom>
          <a:ln>
            <a:noFill/>
          </a:ln>
        </p:spPr>
      </p:pic>
      <p:sp>
        <p:nvSpPr>
          <p:cNvPr id="108" name="TextShape 1"/>
          <p:cNvSpPr txBox="1"/>
          <p:nvPr/>
        </p:nvSpPr>
        <p:spPr>
          <a:xfrm>
            <a:off x="1103971" y="5871511"/>
            <a:ext cx="7348653" cy="1343327"/>
          </a:xfrm>
          <a:prstGeom prst="rect">
            <a:avLst/>
          </a:prstGeom>
          <a:noFill/>
          <a:ln>
            <a:noFill/>
          </a:ln>
        </p:spPr>
        <p:txBody>
          <a:bodyPr lIns="90000" tIns="45000" rIns="90000" bIns="45000"/>
          <a:lstStyle/>
          <a:p>
            <a:pPr marL="285750" indent="-285750">
              <a:buFont typeface="Courier New" panose="02070309020205020404" pitchFamily="49" charset="0"/>
              <a:buChar char="o"/>
            </a:pPr>
            <a:r>
              <a:rPr lang="en-IN" b="0" strike="noStrike" spc="-1" dirty="0">
                <a:latin typeface="Arial"/>
              </a:rPr>
              <a:t>Above heatmap shows percentage of correlating with target column i.e. label. It helps a lot to understand which column heigh correlating with target column which affects more while predicting.</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D76B-5315-4E56-AAC8-737447481791}"/>
              </a:ext>
            </a:extLst>
          </p:cNvPr>
          <p:cNvSpPr>
            <a:spLocks noGrp="1"/>
          </p:cNvSpPr>
          <p:nvPr>
            <p:ph type="title"/>
          </p:nvPr>
        </p:nvSpPr>
        <p:spPr>
          <a:xfrm>
            <a:off x="666580" y="887001"/>
            <a:ext cx="2911540" cy="5785672"/>
          </a:xfrm>
        </p:spPr>
        <p:txBody>
          <a:bodyPr anchor="ctr">
            <a:normAutofit/>
          </a:bodyPr>
          <a:lstStyle/>
          <a:p>
            <a:pPr algn="ctr"/>
            <a:br>
              <a:rPr lang="en-IN" sz="3200" b="1" spc="-1" dirty="0"/>
            </a:br>
            <a:r>
              <a:rPr lang="en-IN" sz="2800" b="1" spc="-1" dirty="0"/>
              <a:t>Interpretation of the Results</a:t>
            </a:r>
            <a:br>
              <a:rPr lang="en-IN" sz="3200" b="1" spc="-1" dirty="0"/>
            </a:br>
            <a:endParaRPr lang="en-IN" sz="3200" dirty="0"/>
          </a:p>
        </p:txBody>
      </p:sp>
      <p:sp>
        <p:nvSpPr>
          <p:cNvPr id="3" name="Content Placeholder 2">
            <a:extLst>
              <a:ext uri="{FF2B5EF4-FFF2-40B4-BE49-F238E27FC236}">
                <a16:creationId xmlns:a16="http://schemas.microsoft.com/office/drawing/2014/main" id="{70FF4ABA-F9A8-45F6-9BA4-B52CF3BA4A13}"/>
              </a:ext>
            </a:extLst>
          </p:cNvPr>
          <p:cNvSpPr>
            <a:spLocks noGrp="1"/>
          </p:cNvSpPr>
          <p:nvPr>
            <p:ph idx="1"/>
          </p:nvPr>
        </p:nvSpPr>
        <p:spPr>
          <a:xfrm>
            <a:off x="4114155" y="887000"/>
            <a:ext cx="5291609" cy="5785673"/>
          </a:xfrm>
        </p:spPr>
        <p:txBody>
          <a:bodyPr anchor="ctr">
            <a:normAutofit/>
          </a:bodyPr>
          <a:lstStyle/>
          <a:p>
            <a:pPr>
              <a:buFont typeface="Wingdings" panose="05000000000000000000" pitchFamily="2" charset="2"/>
              <a:buChar char="Ø"/>
            </a:pPr>
            <a:r>
              <a:rPr lang="en-IN" sz="2000" spc="-1" dirty="0">
                <a:latin typeface="Arial"/>
              </a:rPr>
              <a:t>From visualization i got to know that data set have no null values, how much correlating with target column and how the data is skewed and distributed. And count of defaulter and non defaulter. Through pre-processing and scaling the data set become unbiased while model generating. Lastly by applying some algorithm in pipeline it has given the best model with the best parameter. Best model has given with the best parameter so the problem of over fitting and underfitting is solved.</a:t>
            </a:r>
          </a:p>
          <a:p>
            <a:endParaRPr lang="en-IN" dirty="0"/>
          </a:p>
        </p:txBody>
      </p:sp>
    </p:spTree>
    <p:extLst>
      <p:ext uri="{BB962C8B-B14F-4D97-AF65-F5344CB8AC3E}">
        <p14:creationId xmlns:p14="http://schemas.microsoft.com/office/powerpoint/2010/main" val="61526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E0AE-ECAD-440F-B521-17569AB83881}"/>
              </a:ext>
            </a:extLst>
          </p:cNvPr>
          <p:cNvSpPr>
            <a:spLocks noGrp="1"/>
          </p:cNvSpPr>
          <p:nvPr>
            <p:ph type="title"/>
          </p:nvPr>
        </p:nvSpPr>
        <p:spPr/>
        <p:txBody>
          <a:bodyPr/>
          <a:lstStyle/>
          <a:p>
            <a:pPr algn="ctr"/>
            <a:br>
              <a:rPr lang="en-IN" b="1" dirty="0"/>
            </a:br>
            <a:r>
              <a:rPr lang="en-IN" sz="2800" b="1" dirty="0"/>
              <a:t>CONCLUSION</a:t>
            </a:r>
            <a:endParaRPr lang="en-IN" sz="2800" dirty="0"/>
          </a:p>
        </p:txBody>
      </p:sp>
      <p:sp>
        <p:nvSpPr>
          <p:cNvPr id="3" name="Content Placeholder 2">
            <a:extLst>
              <a:ext uri="{FF2B5EF4-FFF2-40B4-BE49-F238E27FC236}">
                <a16:creationId xmlns:a16="http://schemas.microsoft.com/office/drawing/2014/main" id="{2E455B8E-A1B8-45B9-8F58-C6138570F048}"/>
              </a:ext>
            </a:extLst>
          </p:cNvPr>
          <p:cNvSpPr>
            <a:spLocks noGrp="1"/>
          </p:cNvSpPr>
          <p:nvPr>
            <p:ph idx="1"/>
          </p:nvPr>
        </p:nvSpPr>
        <p:spPr/>
        <p:txBody>
          <a:bodyPr/>
          <a:lstStyle/>
          <a:p>
            <a:pPr>
              <a:buFont typeface="Wingdings" panose="05000000000000000000" pitchFamily="2" charset="2"/>
              <a:buChar char="Ø"/>
            </a:pPr>
            <a:r>
              <a:rPr lang="en-IN" sz="2400" b="1" spc="-1" dirty="0"/>
              <a:t>Learning Outcomes of the Study in respect of Data Science</a:t>
            </a:r>
          </a:p>
          <a:p>
            <a:pPr marL="440982" lvl="1" indent="0">
              <a:buNone/>
            </a:pPr>
            <a:endParaRPr lang="en-IN" sz="2000" b="1" spc="-1" dirty="0">
              <a:latin typeface="Arial"/>
            </a:endParaRPr>
          </a:p>
          <a:p>
            <a:pPr marL="440982" lvl="1" indent="0">
              <a:buNone/>
            </a:pPr>
            <a:r>
              <a:rPr lang="en-IN" sz="2000" spc="-1" dirty="0">
                <a:latin typeface="Arial"/>
              </a:rPr>
              <a:t>I have learn some inbuild function of python at the time of data cleaning. Object columns to Integer are done by using python map function over on lambda function. The main challenging is that to run all model once and get the best model name with best parameters also with a AUC ROC curve plot. This is done by using pipeline. This will helps me to get out from overfitting and underfitting.</a:t>
            </a:r>
          </a:p>
          <a:p>
            <a:endParaRPr lang="en-IN" sz="2000" b="1" spc="-1" dirty="0"/>
          </a:p>
          <a:p>
            <a:endParaRPr lang="en-IN" dirty="0"/>
          </a:p>
        </p:txBody>
      </p:sp>
    </p:spTree>
    <p:extLst>
      <p:ext uri="{BB962C8B-B14F-4D97-AF65-F5344CB8AC3E}">
        <p14:creationId xmlns:p14="http://schemas.microsoft.com/office/powerpoint/2010/main" val="380475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E35D-D755-46FD-90B3-9F375173FC9D}"/>
              </a:ext>
            </a:extLst>
          </p:cNvPr>
          <p:cNvSpPr>
            <a:spLocks noGrp="1"/>
          </p:cNvSpPr>
          <p:nvPr>
            <p:ph type="title"/>
          </p:nvPr>
        </p:nvSpPr>
        <p:spPr>
          <a:xfrm>
            <a:off x="712779" y="167269"/>
            <a:ext cx="7778066" cy="1137424"/>
          </a:xfrm>
        </p:spPr>
        <p:txBody>
          <a:bodyPr/>
          <a:lstStyle/>
          <a:p>
            <a:pPr algn="ctr"/>
            <a:br>
              <a:rPr lang="en-IN" sz="2800" b="1" dirty="0"/>
            </a:br>
            <a:r>
              <a:rPr lang="en-IN" sz="2800" b="1" dirty="0"/>
              <a:t>INTRODUCTION</a:t>
            </a:r>
            <a:endParaRPr lang="en-IN" sz="2800" dirty="0"/>
          </a:p>
        </p:txBody>
      </p:sp>
      <p:sp>
        <p:nvSpPr>
          <p:cNvPr id="3" name="Content Placeholder 2">
            <a:extLst>
              <a:ext uri="{FF2B5EF4-FFF2-40B4-BE49-F238E27FC236}">
                <a16:creationId xmlns:a16="http://schemas.microsoft.com/office/drawing/2014/main" id="{E43DC72C-EB86-4C9F-9C5F-27E6A34FA14B}"/>
              </a:ext>
            </a:extLst>
          </p:cNvPr>
          <p:cNvSpPr>
            <a:spLocks noGrp="1"/>
          </p:cNvSpPr>
          <p:nvPr>
            <p:ph idx="1"/>
          </p:nvPr>
        </p:nvSpPr>
        <p:spPr>
          <a:xfrm>
            <a:off x="445150" y="1527717"/>
            <a:ext cx="8921875" cy="6244681"/>
          </a:xfrm>
        </p:spPr>
        <p:txBody>
          <a:bodyPr>
            <a:normAutofit/>
          </a:bodyPr>
          <a:lstStyle/>
          <a:p>
            <a:pPr marL="0" indent="0">
              <a:buNone/>
            </a:pPr>
            <a:r>
              <a:rPr lang="en-IN" sz="2400" b="1" spc="-1" dirty="0"/>
              <a:t>	Business Problem Framing:-</a:t>
            </a:r>
          </a:p>
          <a:p>
            <a:pPr marL="0" indent="0">
              <a:buNone/>
            </a:pPr>
            <a:endParaRPr lang="en-IN" sz="2400" b="1" spc="-1" dirty="0"/>
          </a:p>
          <a:p>
            <a:pPr>
              <a:lnSpc>
                <a:spcPct val="90000"/>
              </a:lnSpc>
              <a:buFont typeface="Wingdings" panose="05000000000000000000" pitchFamily="2" charset="2"/>
              <a:buChar char="Ø"/>
            </a:pPr>
            <a:r>
              <a:rPr lang="en-IN" sz="2000" spc="-1" dirty="0">
                <a:latin typeface="Aria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nSpc>
                <a:spcPct val="90000"/>
              </a:lnSpc>
              <a:buFont typeface="Wingdings" panose="05000000000000000000" pitchFamily="2" charset="2"/>
              <a:buChar char="Ø"/>
            </a:pPr>
            <a:r>
              <a:rPr lang="en-IN" sz="2000" spc="-1" dirty="0">
                <a:latin typeface="Aria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nSpc>
                <a:spcPct val="90000"/>
              </a:lnSpc>
              <a:buFont typeface="Wingdings" panose="05000000000000000000" pitchFamily="2" charset="2"/>
              <a:buChar char="Ø"/>
            </a:pPr>
            <a:r>
              <a:rPr lang="en-IN" sz="2000" spc="-1" dirty="0">
                <a:latin typeface="Arial"/>
              </a:rPr>
              <a:t>Today, microfinance is widely accepted as a poverty-reduction tool, representing $70 billion in outstanding loans and a global outreach of 200 million clients.</a:t>
            </a:r>
          </a:p>
          <a:p>
            <a:endParaRPr lang="en-IN" sz="2400" dirty="0"/>
          </a:p>
        </p:txBody>
      </p:sp>
    </p:spTree>
    <p:extLst>
      <p:ext uri="{BB962C8B-B14F-4D97-AF65-F5344CB8AC3E}">
        <p14:creationId xmlns:p14="http://schemas.microsoft.com/office/powerpoint/2010/main" val="206824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BCDCE5-3B3A-4743-8D34-4677C021F492}"/>
              </a:ext>
            </a:extLst>
          </p:cNvPr>
          <p:cNvSpPr/>
          <p:nvPr/>
        </p:nvSpPr>
        <p:spPr>
          <a:xfrm>
            <a:off x="355470" y="626513"/>
            <a:ext cx="8353632" cy="6599477"/>
          </a:xfrm>
          <a:prstGeom prst="rect">
            <a:avLst/>
          </a:prstGeom>
        </p:spPr>
        <p:txBody>
          <a:bodyPr vert="horz" lIns="91440" tIns="45720" rIns="91440" bIns="45720" rtlCol="0">
            <a:noAutofit/>
          </a:bodyPr>
          <a:lstStyle/>
          <a:p>
            <a:pPr marL="342900" indent="-342900">
              <a:lnSpc>
                <a:spcPct val="90000"/>
              </a:lnSpc>
              <a:spcBef>
                <a:spcPts val="1000"/>
              </a:spcBef>
              <a:buClr>
                <a:schemeClr val="bg2">
                  <a:lumMod val="40000"/>
                  <a:lumOff val="60000"/>
                </a:schemeClr>
              </a:buClr>
              <a:buSzPct val="80000"/>
              <a:buFont typeface="Wingdings" panose="05000000000000000000" pitchFamily="2" charset="2"/>
              <a:buChar char="Ø"/>
            </a:pPr>
            <a:r>
              <a:rPr lang="en-US" sz="2000" spc="-1" dirty="0">
                <a:latin typeface="+mj-lt"/>
                <a:ea typeface="+mj-ea"/>
                <a:cs typeface="+mj-cs"/>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Ø"/>
            </a:pPr>
            <a:r>
              <a:rPr lang="en-US" sz="2000" spc="-1" dirty="0">
                <a:latin typeface="+mj-lt"/>
                <a:ea typeface="+mj-ea"/>
                <a:cs typeface="+mj-cs"/>
              </a:rPr>
              <a:t>They understand the importance of communication and how it affects a person’s life, thus, focusing on providing their services and products to low earnings families and poor customers that can help them in the need of hour. </a:t>
            </a:r>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Ø"/>
            </a:pPr>
            <a:r>
              <a:rPr lang="en-US" sz="2000" spc="-1" dirty="0">
                <a:latin typeface="+mj-lt"/>
                <a:ea typeface="+mj-ea"/>
                <a:cs typeface="+mj-cs"/>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Ø"/>
            </a:pPr>
            <a:r>
              <a:rPr lang="en-US" sz="2000" spc="-1" dirty="0">
                <a:latin typeface="+mj-lt"/>
                <a:ea typeface="+mj-ea"/>
                <a:cs typeface="+mj-cs"/>
              </a:rPr>
              <a:t>The purpose of this sample data is used to improve the selection of customers for the credit, to help them in further investment and improvement in selection of customers</a:t>
            </a:r>
            <a:endParaRPr lang="en-US" sz="2000" dirty="0">
              <a:latin typeface="+mj-lt"/>
              <a:ea typeface="+mj-ea"/>
              <a:cs typeface="+mj-cs"/>
            </a:endParaRPr>
          </a:p>
        </p:txBody>
      </p:sp>
    </p:spTree>
    <p:extLst>
      <p:ext uri="{BB962C8B-B14F-4D97-AF65-F5344CB8AC3E}">
        <p14:creationId xmlns:p14="http://schemas.microsoft.com/office/powerpoint/2010/main" val="417899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237F-22C1-4BE4-9765-46E287A5ADE0}"/>
              </a:ext>
            </a:extLst>
          </p:cNvPr>
          <p:cNvSpPr>
            <a:spLocks noGrp="1"/>
          </p:cNvSpPr>
          <p:nvPr>
            <p:ph type="title"/>
          </p:nvPr>
        </p:nvSpPr>
        <p:spPr>
          <a:xfrm>
            <a:off x="955191" y="592320"/>
            <a:ext cx="7299157" cy="3522479"/>
          </a:xfrm>
        </p:spPr>
        <p:txBody>
          <a:bodyPr/>
          <a:lstStyle/>
          <a:p>
            <a:pPr marL="342900" indent="-342900">
              <a:buFont typeface="Wingdings" panose="05000000000000000000" pitchFamily="2" charset="2"/>
              <a:buChar char="Ø"/>
            </a:pPr>
            <a:r>
              <a:rPr lang="en-IN" sz="2400" b="1" spc="-1" dirty="0"/>
              <a:t>Conceptual Background of the Domain Problem</a:t>
            </a:r>
            <a:br>
              <a:rPr lang="en-IN" sz="2800" b="1" spc="-1" dirty="0"/>
            </a:br>
            <a:br>
              <a:rPr lang="en-IN" sz="1800" b="1" spc="-1" dirty="0"/>
            </a:br>
            <a:r>
              <a:rPr lang="en-IN" sz="2000" spc="-1" dirty="0">
                <a:latin typeface="Arial" panose="020B0604020202020204" pitchFamily="34" charset="0"/>
                <a:cs typeface="Arial" panose="020B0604020202020204" pitchFamily="34" charset="0"/>
              </a:rPr>
              <a:t>Data is</a:t>
            </a:r>
            <a:r>
              <a:rPr lang="en-IN" sz="2000" spc="-1" dirty="0">
                <a:latin typeface="Arial"/>
              </a:rPr>
              <a:t> gather from Microfinance Institution (MFI) the aim of this is institutions to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br>
              <a:rPr lang="en-IN" sz="2000" spc="-1" dirty="0">
                <a:latin typeface="Arial"/>
              </a:rPr>
            </a:br>
            <a:endParaRPr lang="en-IN" sz="2000" dirty="0"/>
          </a:p>
        </p:txBody>
      </p:sp>
      <p:sp>
        <p:nvSpPr>
          <p:cNvPr id="3" name="Text Placeholder 2">
            <a:extLst>
              <a:ext uri="{FF2B5EF4-FFF2-40B4-BE49-F238E27FC236}">
                <a16:creationId xmlns:a16="http://schemas.microsoft.com/office/drawing/2014/main" id="{7E4F7C9E-929C-4B20-8BF4-54647CCFEA80}"/>
              </a:ext>
            </a:extLst>
          </p:cNvPr>
          <p:cNvSpPr>
            <a:spLocks noGrp="1"/>
          </p:cNvSpPr>
          <p:nvPr>
            <p:ph type="body" sz="half" idx="2"/>
          </p:nvPr>
        </p:nvSpPr>
        <p:spPr>
          <a:xfrm>
            <a:off x="955191" y="4363466"/>
            <a:ext cx="7299157" cy="2603888"/>
          </a:xfrm>
        </p:spPr>
        <p:txBody>
          <a:bodyPr/>
          <a:lstStyle/>
          <a:p>
            <a:pPr marL="457200" indent="-457200">
              <a:buFont typeface="Wingdings" panose="05000000000000000000" pitchFamily="2" charset="2"/>
              <a:buChar char="Ø"/>
            </a:pPr>
            <a:r>
              <a:rPr lang="en-IN" sz="2400" b="1" spc="-1" dirty="0"/>
              <a:t>Motivation for the Problem Undertaken</a:t>
            </a:r>
          </a:p>
          <a:p>
            <a:r>
              <a:rPr lang="en-IN" sz="1800" spc="-1" dirty="0"/>
              <a:t>	</a:t>
            </a:r>
            <a:r>
              <a:rPr lang="en-IN" sz="2000" spc="-1" dirty="0"/>
              <a:t>Motive of this project is to determine the customer is 	defaulter or not it means customer would pay interest 	and repay the loan or not. Motive is to collect the 	customer those are legitimate to repay the loan with 	interest</a:t>
            </a:r>
            <a:r>
              <a:rPr lang="en-IN" sz="1800" spc="-1" dirty="0"/>
              <a:t>. </a:t>
            </a:r>
          </a:p>
          <a:p>
            <a:endParaRPr lang="en-IN" dirty="0"/>
          </a:p>
        </p:txBody>
      </p:sp>
    </p:spTree>
    <p:extLst>
      <p:ext uri="{BB962C8B-B14F-4D97-AF65-F5344CB8AC3E}">
        <p14:creationId xmlns:p14="http://schemas.microsoft.com/office/powerpoint/2010/main" val="6262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9469-FEBC-403B-ABB1-D6A58383A394}"/>
              </a:ext>
            </a:extLst>
          </p:cNvPr>
          <p:cNvSpPr>
            <a:spLocks noGrp="1"/>
          </p:cNvSpPr>
          <p:nvPr>
            <p:ph type="title"/>
          </p:nvPr>
        </p:nvSpPr>
        <p:spPr>
          <a:xfrm>
            <a:off x="666580" y="887001"/>
            <a:ext cx="2911540" cy="5785672"/>
          </a:xfrm>
        </p:spPr>
        <p:txBody>
          <a:bodyPr anchor="ctr">
            <a:normAutofit/>
          </a:bodyPr>
          <a:lstStyle/>
          <a:p>
            <a:pPr algn="ctr"/>
            <a:br>
              <a:rPr lang="en-IN" sz="4300" b="1" spc="-1" dirty="0"/>
            </a:br>
            <a:r>
              <a:rPr lang="en-IN" sz="2800" b="1" spc="-1" dirty="0"/>
              <a:t>Analytical Problem Framing</a:t>
            </a:r>
            <a:br>
              <a:rPr lang="en-IN" sz="4300" b="1" spc="-1" dirty="0"/>
            </a:br>
            <a:endParaRPr lang="en-IN" sz="4300" dirty="0"/>
          </a:p>
        </p:txBody>
      </p:sp>
      <p:sp>
        <p:nvSpPr>
          <p:cNvPr id="3" name="Content Placeholder 2">
            <a:extLst>
              <a:ext uri="{FF2B5EF4-FFF2-40B4-BE49-F238E27FC236}">
                <a16:creationId xmlns:a16="http://schemas.microsoft.com/office/drawing/2014/main" id="{908A5F93-C4D7-45BA-B5D0-480138A3C6A8}"/>
              </a:ext>
            </a:extLst>
          </p:cNvPr>
          <p:cNvSpPr>
            <a:spLocks noGrp="1"/>
          </p:cNvSpPr>
          <p:nvPr>
            <p:ph idx="1"/>
          </p:nvPr>
        </p:nvSpPr>
        <p:spPr>
          <a:xfrm>
            <a:off x="3845757" y="887000"/>
            <a:ext cx="5560008" cy="5785673"/>
          </a:xfrm>
        </p:spPr>
        <p:txBody>
          <a:bodyPr anchor="ctr">
            <a:normAutofit/>
          </a:bodyPr>
          <a:lstStyle/>
          <a:p>
            <a:pPr>
              <a:lnSpc>
                <a:spcPct val="90000"/>
              </a:lnSpc>
              <a:buFont typeface="Wingdings" panose="05000000000000000000" pitchFamily="2" charset="2"/>
              <a:buChar char="Ø"/>
            </a:pPr>
            <a:r>
              <a:rPr lang="en-IN" sz="2400" b="1" spc="-1" dirty="0"/>
              <a:t>Mathematical/ Analytical Modelling of the Problem</a:t>
            </a:r>
          </a:p>
          <a:p>
            <a:pPr>
              <a:lnSpc>
                <a:spcPct val="90000"/>
              </a:lnSpc>
            </a:pPr>
            <a:endParaRPr lang="en-IN" sz="1900" dirty="0"/>
          </a:p>
          <a:p>
            <a:pPr marL="0" indent="0">
              <a:lnSpc>
                <a:spcPct val="90000"/>
              </a:lnSpc>
              <a:buNone/>
            </a:pPr>
            <a:r>
              <a:rPr lang="en-IN" sz="2000" spc="-1" dirty="0">
                <a:latin typeface="Arial"/>
              </a:rPr>
              <a:t>In this sample data gives lot’s of information to predict a customer is defaulter or not. Data contain 209593 rows and 36 Columns.</a:t>
            </a:r>
            <a:r>
              <a:rPr lang="en-IN" sz="2000" spc="-1" dirty="0">
                <a:latin typeface="Helvetica Neue;Helvetica"/>
              </a:rPr>
              <a:t> </a:t>
            </a:r>
            <a:r>
              <a:rPr lang="en-IN" sz="2000" spc="-1" dirty="0">
                <a:latin typeface="Arial"/>
              </a:rPr>
              <a:t> Data has no missing values all the column having some data. Some of the columns are in integer and some are in Object. There is </a:t>
            </a:r>
            <a:r>
              <a:rPr lang="en-IN" sz="2000" spc="-1" dirty="0" err="1">
                <a:latin typeface="Arial"/>
              </a:rPr>
              <a:t>msisdn</a:t>
            </a:r>
            <a:r>
              <a:rPr lang="en-IN" sz="2000" spc="-1" dirty="0">
                <a:latin typeface="Arial"/>
              </a:rPr>
              <a:t> column type is object each row having a number with one alphabet ‘I’ in middle of the string to convert is object to integer i converted alphabet ‘I’ to blank. Then column is in string number so i typecast each rows to integer same as these i replaced UPW to 1 in p circle column. I have handle date time column to make day, week and Year column differently so datetime column information will give in three different column with data type integer</a:t>
            </a:r>
          </a:p>
          <a:p>
            <a:pPr>
              <a:lnSpc>
                <a:spcPct val="90000"/>
              </a:lnSpc>
            </a:pPr>
            <a:endParaRPr lang="en-IN" sz="1900" dirty="0"/>
          </a:p>
        </p:txBody>
      </p:sp>
    </p:spTree>
    <p:extLst>
      <p:ext uri="{BB962C8B-B14F-4D97-AF65-F5344CB8AC3E}">
        <p14:creationId xmlns:p14="http://schemas.microsoft.com/office/powerpoint/2010/main" val="165969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182028" y="949751"/>
            <a:ext cx="6294289" cy="2663244"/>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IN" sz="2400" b="1" spc="-1" dirty="0"/>
              <a:t>Data Sources and their formats</a:t>
            </a:r>
          </a:p>
          <a:p>
            <a:pPr marL="342900" indent="-342900">
              <a:buFont typeface="Arial" panose="020B0604020202020204" pitchFamily="34" charset="0"/>
              <a:buChar char="•"/>
            </a:pPr>
            <a:endParaRPr lang="en-IN" sz="2000" b="1" strike="noStrike" spc="-1" dirty="0">
              <a:latin typeface="Arial"/>
            </a:endParaRPr>
          </a:p>
          <a:p>
            <a:pPr lvl="1"/>
            <a:r>
              <a:rPr lang="en-IN" spc="-1" dirty="0">
                <a:latin typeface="Arial"/>
              </a:rPr>
              <a:t>The data is dispersed with an heigh variance on continues data. Minimum value and mean value having large difference so we can say that data have some outliers or having heigh skewness in the data i.e. (Right skewed and Left Skewed).</a:t>
            </a:r>
          </a:p>
          <a:p>
            <a:pPr marL="342900" indent="-342900">
              <a:buFont typeface="Arial" panose="020B0604020202020204" pitchFamily="34" charset="0"/>
              <a:buChar char="•"/>
            </a:pPr>
            <a:endParaRPr lang="en-IN" sz="2000" b="0" strike="noStrike" spc="-1" dirty="0">
              <a:latin typeface="Arial"/>
            </a:endParaRPr>
          </a:p>
        </p:txBody>
      </p:sp>
      <p:pic>
        <p:nvPicPr>
          <p:cNvPr id="90" name="Picture 89"/>
          <p:cNvPicPr/>
          <p:nvPr/>
        </p:nvPicPr>
        <p:blipFill>
          <a:blip r:embed="rId2"/>
          <a:srcRect l="16120" t="44464" r="6735" b="17416"/>
          <a:stretch/>
        </p:blipFill>
        <p:spPr>
          <a:xfrm>
            <a:off x="1182028" y="3779837"/>
            <a:ext cx="7775640" cy="279245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0"/>
          <p:cNvPicPr/>
          <p:nvPr/>
        </p:nvPicPr>
        <p:blipFill>
          <a:blip r:embed="rId2"/>
          <a:stretch/>
        </p:blipFill>
        <p:spPr>
          <a:xfrm>
            <a:off x="710781" y="792000"/>
            <a:ext cx="3672360" cy="2448000"/>
          </a:xfrm>
          <a:prstGeom prst="rect">
            <a:avLst/>
          </a:prstGeom>
          <a:ln>
            <a:noFill/>
          </a:ln>
        </p:spPr>
      </p:pic>
      <p:pic>
        <p:nvPicPr>
          <p:cNvPr id="92" name="Picture 91"/>
          <p:cNvPicPr/>
          <p:nvPr/>
        </p:nvPicPr>
        <p:blipFill>
          <a:blip r:embed="rId3"/>
          <a:stretch/>
        </p:blipFill>
        <p:spPr>
          <a:xfrm>
            <a:off x="4787649" y="792000"/>
            <a:ext cx="3672000" cy="2448000"/>
          </a:xfrm>
          <a:prstGeom prst="rect">
            <a:avLst/>
          </a:prstGeom>
          <a:ln>
            <a:noFill/>
          </a:ln>
        </p:spPr>
      </p:pic>
      <p:pic>
        <p:nvPicPr>
          <p:cNvPr id="93" name="Picture 92"/>
          <p:cNvPicPr/>
          <p:nvPr/>
        </p:nvPicPr>
        <p:blipFill>
          <a:blip r:embed="rId4"/>
          <a:stretch/>
        </p:blipFill>
        <p:spPr>
          <a:xfrm>
            <a:off x="710781" y="3960000"/>
            <a:ext cx="3672000" cy="2448000"/>
          </a:xfrm>
          <a:prstGeom prst="rect">
            <a:avLst/>
          </a:prstGeom>
          <a:ln>
            <a:noFill/>
          </a:ln>
        </p:spPr>
      </p:pic>
      <p:pic>
        <p:nvPicPr>
          <p:cNvPr id="94" name="Picture 93"/>
          <p:cNvPicPr/>
          <p:nvPr/>
        </p:nvPicPr>
        <p:blipFill>
          <a:blip r:embed="rId5"/>
          <a:stretch/>
        </p:blipFill>
        <p:spPr>
          <a:xfrm>
            <a:off x="4835503" y="3960000"/>
            <a:ext cx="3624146" cy="2448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54CC-2C87-4CED-BA53-2630C749B0BA}"/>
              </a:ext>
            </a:extLst>
          </p:cNvPr>
          <p:cNvSpPr>
            <a:spLocks noGrp="1"/>
          </p:cNvSpPr>
          <p:nvPr>
            <p:ph type="title"/>
          </p:nvPr>
        </p:nvSpPr>
        <p:spPr>
          <a:xfrm>
            <a:off x="666580" y="887001"/>
            <a:ext cx="2911540" cy="5785672"/>
          </a:xfrm>
        </p:spPr>
        <p:txBody>
          <a:bodyPr anchor="ctr">
            <a:normAutofit/>
          </a:bodyPr>
          <a:lstStyle/>
          <a:p>
            <a:pPr algn="ctr"/>
            <a:br>
              <a:rPr lang="en-IN" sz="2800" b="1" spc="-1" dirty="0"/>
            </a:br>
            <a:r>
              <a:rPr lang="en-IN" sz="2800" b="1" spc="-1" dirty="0"/>
              <a:t>Data Pre-processing Done</a:t>
            </a:r>
            <a:br>
              <a:rPr lang="en-IN" sz="2800" b="1" spc="-1" dirty="0"/>
            </a:br>
            <a:endParaRPr lang="en-IN" sz="2800" dirty="0"/>
          </a:p>
        </p:txBody>
      </p:sp>
      <p:sp>
        <p:nvSpPr>
          <p:cNvPr id="3" name="Content Placeholder 2">
            <a:extLst>
              <a:ext uri="{FF2B5EF4-FFF2-40B4-BE49-F238E27FC236}">
                <a16:creationId xmlns:a16="http://schemas.microsoft.com/office/drawing/2014/main" id="{27632F40-B79A-43D4-A843-14E201B7FDD2}"/>
              </a:ext>
            </a:extLst>
          </p:cNvPr>
          <p:cNvSpPr>
            <a:spLocks noGrp="1"/>
          </p:cNvSpPr>
          <p:nvPr>
            <p:ph idx="1"/>
          </p:nvPr>
        </p:nvSpPr>
        <p:spPr>
          <a:xfrm>
            <a:off x="4114155" y="887000"/>
            <a:ext cx="5291609" cy="5785673"/>
          </a:xfrm>
        </p:spPr>
        <p:txBody>
          <a:bodyPr anchor="ctr">
            <a:normAutofit/>
          </a:bodyPr>
          <a:lstStyle/>
          <a:p>
            <a:pPr>
              <a:buFont typeface="Wingdings" panose="05000000000000000000" pitchFamily="2" charset="2"/>
              <a:buChar char="Ø"/>
            </a:pPr>
            <a:r>
              <a:rPr lang="en-IN" sz="2000" spc="-1" dirty="0">
                <a:latin typeface="Arial"/>
              </a:rPr>
              <a:t>In this data all the columns having data in different  range. So not to bias on columns i have pre-process the data to scale all the columns in a similar range. I have to used the Standard Scaler class from pre-processing to Scale all columns in a similar range to do not bias a machine while model generation. By Scaling on Label data dataset become  in a similar range and  machine cannot be bias.</a:t>
            </a:r>
          </a:p>
          <a:p>
            <a:endParaRPr lang="en-IN" dirty="0"/>
          </a:p>
        </p:txBody>
      </p:sp>
    </p:spTree>
    <p:extLst>
      <p:ext uri="{BB962C8B-B14F-4D97-AF65-F5344CB8AC3E}">
        <p14:creationId xmlns:p14="http://schemas.microsoft.com/office/powerpoint/2010/main" val="175383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F073-FE57-4EBB-878F-0A5474A495E7}"/>
              </a:ext>
            </a:extLst>
          </p:cNvPr>
          <p:cNvSpPr>
            <a:spLocks noGrp="1"/>
          </p:cNvSpPr>
          <p:nvPr>
            <p:ph type="title"/>
          </p:nvPr>
        </p:nvSpPr>
        <p:spPr>
          <a:xfrm>
            <a:off x="666580" y="887001"/>
            <a:ext cx="2911540" cy="5785672"/>
          </a:xfrm>
        </p:spPr>
        <p:txBody>
          <a:bodyPr anchor="ctr">
            <a:normAutofit/>
          </a:bodyPr>
          <a:lstStyle/>
          <a:p>
            <a:pPr algn="ctr"/>
            <a:br>
              <a:rPr lang="en-IN" sz="3200" b="1" spc="-1" dirty="0"/>
            </a:br>
            <a:r>
              <a:rPr lang="en-IN" sz="2800" b="1" spc="-1" dirty="0"/>
              <a:t>Model/s Development and Evaluation </a:t>
            </a:r>
            <a:br>
              <a:rPr lang="en-IN" sz="3200" b="1" spc="-1" dirty="0"/>
            </a:br>
            <a:endParaRPr lang="en-IN" sz="3200" dirty="0"/>
          </a:p>
        </p:txBody>
      </p:sp>
      <p:sp>
        <p:nvSpPr>
          <p:cNvPr id="3" name="Content Placeholder 2">
            <a:extLst>
              <a:ext uri="{FF2B5EF4-FFF2-40B4-BE49-F238E27FC236}">
                <a16:creationId xmlns:a16="http://schemas.microsoft.com/office/drawing/2014/main" id="{D800B8B8-3FB7-4471-A7CC-3FDE7EE73DC1}"/>
              </a:ext>
            </a:extLst>
          </p:cNvPr>
          <p:cNvSpPr>
            <a:spLocks noGrp="1"/>
          </p:cNvSpPr>
          <p:nvPr>
            <p:ph idx="1"/>
          </p:nvPr>
        </p:nvSpPr>
        <p:spPr>
          <a:xfrm>
            <a:off x="3848277" y="568712"/>
            <a:ext cx="5864431" cy="6411951"/>
          </a:xfrm>
        </p:spPr>
        <p:txBody>
          <a:bodyPr anchor="ctr">
            <a:normAutofit/>
          </a:bodyPr>
          <a:lstStyle/>
          <a:p>
            <a:pPr>
              <a:lnSpc>
                <a:spcPct val="90000"/>
              </a:lnSpc>
              <a:buFont typeface="Wingdings" panose="05000000000000000000" pitchFamily="2" charset="2"/>
              <a:buChar char="Ø"/>
            </a:pPr>
            <a:r>
              <a:rPr lang="en-IN" sz="2400" b="1" spc="-1" dirty="0"/>
              <a:t>Identification of possible problem-solving approaches (methods)</a:t>
            </a:r>
          </a:p>
          <a:p>
            <a:pPr lvl="1">
              <a:lnSpc>
                <a:spcPct val="90000"/>
              </a:lnSpc>
              <a:buFont typeface="Wingdings" panose="05000000000000000000" pitchFamily="2" charset="2"/>
              <a:buChar char="Ø"/>
            </a:pPr>
            <a:endParaRPr lang="en-IN" sz="1700" b="1" spc="-1" dirty="0"/>
          </a:p>
          <a:p>
            <a:pPr marL="440982" lvl="1" indent="0">
              <a:lnSpc>
                <a:spcPct val="90000"/>
              </a:lnSpc>
              <a:buNone/>
            </a:pPr>
            <a:r>
              <a:rPr lang="en-IN" sz="2000" spc="-1" dirty="0">
                <a:latin typeface="Arial"/>
              </a:rPr>
              <a:t>The data set contain label data and target data label has cleaned by some EDA steps. Target data is in the form of classified  factor’s 1 / 0 i.e. (success and failure). By seeing the our target column we can conclude that this problem comes under supervised and Classification Problem. Target column having in factor logistic regression can be used for predictions because it is best when the  target column having in factors. For more testing SVC, Decision Tress Classifier, KNN algorithms have used. Rather testing on one by one algorithm and choosing best algorithm and hyper tuning that best model. I have hyper tunned all the algorithm and added into pipeline so i will get best algorithm along with the best parameters</a:t>
            </a:r>
            <a:endParaRPr lang="en-IN" sz="2000" dirty="0"/>
          </a:p>
        </p:txBody>
      </p:sp>
    </p:spTree>
    <p:extLst>
      <p:ext uri="{BB962C8B-B14F-4D97-AF65-F5344CB8AC3E}">
        <p14:creationId xmlns:p14="http://schemas.microsoft.com/office/powerpoint/2010/main" val="3972153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TotalTime>
  <Words>1475</Words>
  <Application>Microsoft Office PowerPoint</Application>
  <PresentationFormat>Custom</PresentationFormat>
  <Paragraphs>52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Courier New</vt:lpstr>
      <vt:lpstr>Helvetica Neue;Helvetica</vt:lpstr>
      <vt:lpstr>Times New Roman</vt:lpstr>
      <vt:lpstr>Wingdings</vt:lpstr>
      <vt:lpstr>Wingdings 3</vt:lpstr>
      <vt:lpstr>Ion</vt:lpstr>
      <vt:lpstr>Micro-Credit Defaulter Project </vt:lpstr>
      <vt:lpstr> INTRODUCTION</vt:lpstr>
      <vt:lpstr>PowerPoint Presentation</vt:lpstr>
      <vt:lpstr>Conceptual Background of the Domain Problem  Data is gather from Microfinance Institution (MFI) the aim of this is institutions to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vt:lpstr>
      <vt:lpstr> Analytical Problem Framing </vt:lpstr>
      <vt:lpstr>PowerPoint Presentation</vt:lpstr>
      <vt:lpstr>PowerPoint Presentation</vt:lpstr>
      <vt:lpstr> Data Pre-processing Done </vt:lpstr>
      <vt:lpstr> Model/s Development and Evaluation  </vt:lpstr>
      <vt:lpstr>Testing of Identified Approaches (Algorithms)  For testing how good model is generated. I have split data set into two parts (70% 30%) and each part is split into further two part that are label data   and target data. First 70% split data is used for training the model and another rest of 30% used for Prediction testing the model how good model is predicted in terms of percentage </vt:lpstr>
      <vt:lpstr> Run and Evaluate selected models </vt:lpstr>
      <vt:lpstr>PowerPoint Presentation</vt:lpstr>
      <vt:lpstr> Visualizations</vt:lpstr>
      <vt:lpstr>PowerPoint Presentation</vt:lpstr>
      <vt:lpstr>PowerPoint Presentation</vt:lpstr>
      <vt:lpstr> Interpretation of the Results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 </dc:title>
  <dc:creator>Dipashree Kumbhar</dc:creator>
  <cp:lastModifiedBy>Vinod Adep</cp:lastModifiedBy>
  <cp:revision>5</cp:revision>
  <dcterms:created xsi:type="dcterms:W3CDTF">2021-03-16T12:33:19Z</dcterms:created>
  <dcterms:modified xsi:type="dcterms:W3CDTF">2021-06-01T06:14:57Z</dcterms:modified>
</cp:coreProperties>
</file>