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98" r:id="rId4"/>
    <p:sldId id="297" r:id="rId5"/>
    <p:sldId id="257" r:id="rId6"/>
    <p:sldId id="261" r:id="rId7"/>
    <p:sldId id="262" r:id="rId8"/>
    <p:sldId id="268" r:id="rId9"/>
    <p:sldId id="296" r:id="rId10"/>
    <p:sldId id="263" r:id="rId11"/>
    <p:sldId id="275" r:id="rId12"/>
    <p:sldId id="279" r:id="rId13"/>
    <p:sldId id="283" r:id="rId14"/>
    <p:sldId id="295" r:id="rId15"/>
  </p:sldIdLst>
  <p:sldSz cx="9144000" cy="5143500" type="screen16x9"/>
  <p:notesSz cx="6858000" cy="9144000"/>
  <p:embeddedFontLst>
    <p:embeddedFont>
      <p:font typeface="Algerian" panose="04020705040A02060702" pitchFamily="82" charset="0"/>
      <p:regular r:id="rId17"/>
    </p:embeddedFont>
    <p:embeddedFont>
      <p:font typeface="Calibri" panose="020F0502020204030204" pitchFamily="34" charset="0"/>
      <p:regular r:id="rId18"/>
      <p:bold r:id="rId19"/>
      <p:italic r:id="rId20"/>
      <p:boldItalic r:id="rId21"/>
    </p:embeddedFont>
    <p:embeddedFont>
      <p:font typeface="Franklin Gothic Demi" panose="020B0703020102020204" pitchFamily="34" charset="0"/>
      <p:regular r:id="rId22"/>
      <p:bold r:id="rId23"/>
      <p:italic r:id="rId24"/>
      <p:boldItalic r:id="rId25"/>
    </p:embeddedFont>
    <p:embeddedFont>
      <p:font typeface="Krona One" panose="020B0604020202020204" charset="0"/>
      <p:regular r:id="rId26"/>
    </p:embeddedFont>
    <p:embeddedFont>
      <p:font typeface="Lato" panose="020F0502020204030203" pitchFamily="34" charset="0"/>
      <p:regular r:id="rId27"/>
      <p:bold r:id="rId28"/>
      <p:italic r:id="rId29"/>
      <p:boldItalic r:id="rId30"/>
    </p:embeddedFont>
    <p:embeddedFont>
      <p:font typeface="Muli" panose="020B0604020202020204" charset="0"/>
      <p:regular r:id="rId31"/>
    </p:embeddedFont>
    <p:embeddedFont>
      <p:font typeface="Proxima Nova" panose="020B0604020202020204" charset="0"/>
      <p:regular r:id="rId32"/>
      <p:bold r:id="rId33"/>
      <p:italic r:id="rId34"/>
      <p:boldItalic r:id="rId35"/>
    </p:embeddedFont>
    <p:embeddedFont>
      <p:font typeface="Proxima Nova Semibold" panose="020B0604020202020204" charset="0"/>
      <p:regular r:id="rId36"/>
      <p:bold r:id="rId37"/>
      <p:italic r:id="rId38"/>
      <p:boldItalic r:id="rId39"/>
    </p:embeddedFont>
    <p:embeddedFont>
      <p:font typeface="Ubuntu" panose="020B0504030602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8">
          <p15:clr>
            <a:srgbClr val="FF0000"/>
          </p15:clr>
        </p15:guide>
        <p15:guide id="2" pos="519">
          <p15:clr>
            <a:srgbClr val="FFFF00"/>
          </p15:clr>
        </p15:guide>
        <p15:guide id="3" orient="horz" pos="2889">
          <p15:clr>
            <a:srgbClr val="FFFF00"/>
          </p15:clr>
        </p15:guide>
        <p15:guide id="4" orient="horz" pos="347">
          <p15:clr>
            <a:srgbClr val="FFFF00"/>
          </p15:clr>
        </p15:guide>
        <p15:guide id="5" pos="5249">
          <p15:clr>
            <a:srgbClr val="FFFF00"/>
          </p15:clr>
        </p15:guide>
        <p15:guide id="6" pos="2888">
          <p15:clr>
            <a:srgbClr val="9AA0A6"/>
          </p15:clr>
        </p15:guide>
        <p15:guide id="7" orient="horz">
          <p15:clr>
            <a:srgbClr val="9AA0A6"/>
          </p15:clr>
        </p15:guide>
        <p15:guide id="8" orient="horz" pos="132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000"/>
    <a:srgbClr val="C40000"/>
    <a:srgbClr val="1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584BB3-CFAF-4C5F-8FF9-71F7D1EF4DE8}">
  <a:tblStyle styleId="{07584BB3-CFAF-4C5F-8FF9-71F7D1EF4D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80"/>
  </p:normalViewPr>
  <p:slideViewPr>
    <p:cSldViewPr snapToGrid="0">
      <p:cViewPr varScale="1">
        <p:scale>
          <a:sx n="118" d="100"/>
          <a:sy n="118" d="100"/>
        </p:scale>
        <p:origin x="427" y="67"/>
      </p:cViewPr>
      <p:guideLst>
        <p:guide orient="horz" pos="498"/>
        <p:guide pos="519"/>
        <p:guide orient="horz" pos="2889"/>
        <p:guide orient="horz" pos="347"/>
        <p:guide pos="5249"/>
        <p:guide pos="2888"/>
        <p:guide orient="horz"/>
        <p:guide orient="horz" pos="13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theme" Target="theme/theme1.xml"/><Relationship Id="rId20" Type="http://schemas.openxmlformats.org/officeDocument/2006/relationships/font" Target="fonts/font4.fntdata"/><Relationship Id="rId4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7269104ac9_1_4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7269104ac9_1_4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7"/>
        <p:cNvGrpSpPr/>
        <p:nvPr/>
      </p:nvGrpSpPr>
      <p:grpSpPr>
        <a:xfrm>
          <a:off x="0" y="0"/>
          <a:ext cx="0" cy="0"/>
          <a:chOff x="0" y="0"/>
          <a:chExt cx="0" cy="0"/>
        </a:xfrm>
      </p:grpSpPr>
      <p:sp>
        <p:nvSpPr>
          <p:cNvPr id="13098" name="Google Shape;13098;g92bac1024b_2_22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9" name="Google Shape;13099;g92bac1024b_2_22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85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6f39c49b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6f39c49b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6f39c49b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6f39c49b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27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7269104ac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7269104ac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g6f39c49ba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6f39c49ba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1">
  <p:cSld name="CUSTOM">
    <p:spTree>
      <p:nvGrpSpPr>
        <p:cNvPr id="1" name="Shape 578"/>
        <p:cNvGrpSpPr/>
        <p:nvPr/>
      </p:nvGrpSpPr>
      <p:grpSpPr>
        <a:xfrm>
          <a:off x="0" y="0"/>
          <a:ext cx="0" cy="0"/>
          <a:chOff x="0" y="0"/>
          <a:chExt cx="0" cy="0"/>
        </a:xfrm>
      </p:grpSpPr>
      <p:sp>
        <p:nvSpPr>
          <p:cNvPr id="579" name="Google Shape;579;p28"/>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581" name="Google Shape;581;p28"/>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txBox="1">
            <a:spLocks noGrp="1"/>
          </p:cNvSpPr>
          <p:nvPr>
            <p:ph type="body" idx="1"/>
          </p:nvPr>
        </p:nvSpPr>
        <p:spPr>
          <a:xfrm>
            <a:off x="4584675" y="790575"/>
            <a:ext cx="3748200" cy="3796200"/>
          </a:xfrm>
          <a:prstGeom prst="rect">
            <a:avLst/>
          </a:prstGeom>
        </p:spPr>
        <p:txBody>
          <a:bodyPr spcFirstLastPara="1" wrap="square" lIns="91425" tIns="91425" rIns="91425" bIns="91425" anchor="b" anchorCtr="0">
            <a:noAutofit/>
          </a:bodyPr>
          <a:lstStyle>
            <a:lvl1pPr marL="457200" lvl="0" indent="-298450" rtl="0">
              <a:spcBef>
                <a:spcPts val="0"/>
              </a:spcBef>
              <a:spcAft>
                <a:spcPts val="0"/>
              </a:spcAft>
              <a:buSzPts val="1100"/>
              <a:buFont typeface="Lato"/>
              <a:buChar char="●"/>
              <a:defRPr sz="1200"/>
            </a:lvl1pPr>
            <a:lvl2pPr marL="914400" lvl="1" indent="-298450" rtl="0">
              <a:spcBef>
                <a:spcPts val="1600"/>
              </a:spcBef>
              <a:spcAft>
                <a:spcPts val="0"/>
              </a:spcAft>
              <a:buClr>
                <a:schemeClr val="lt1"/>
              </a:buClr>
              <a:buSzPts val="1100"/>
              <a:buFont typeface="Muli"/>
              <a:buChar char="○"/>
              <a:defRPr/>
            </a:lvl2pPr>
            <a:lvl3pPr marL="1371600" lvl="2" indent="-298450" rtl="0">
              <a:spcBef>
                <a:spcPts val="1600"/>
              </a:spcBef>
              <a:spcAft>
                <a:spcPts val="0"/>
              </a:spcAft>
              <a:buClr>
                <a:schemeClr val="lt1"/>
              </a:buClr>
              <a:buSzPts val="1100"/>
              <a:buFont typeface="Muli"/>
              <a:buChar char="■"/>
              <a:defRPr/>
            </a:lvl3pPr>
            <a:lvl4pPr marL="1828800" lvl="3" indent="-298450" rtl="0">
              <a:spcBef>
                <a:spcPts val="1600"/>
              </a:spcBef>
              <a:spcAft>
                <a:spcPts val="0"/>
              </a:spcAft>
              <a:buClr>
                <a:schemeClr val="lt1"/>
              </a:buClr>
              <a:buSzPts val="1100"/>
              <a:buFont typeface="Muli"/>
              <a:buChar char="●"/>
              <a:defRPr/>
            </a:lvl4pPr>
            <a:lvl5pPr marL="2286000" lvl="4" indent="-298450" rtl="0">
              <a:spcBef>
                <a:spcPts val="1600"/>
              </a:spcBef>
              <a:spcAft>
                <a:spcPts val="0"/>
              </a:spcAft>
              <a:buClr>
                <a:schemeClr val="lt1"/>
              </a:buClr>
              <a:buSzPts val="1100"/>
              <a:buFont typeface="Muli"/>
              <a:buChar char="○"/>
              <a:defRPr/>
            </a:lvl5pPr>
            <a:lvl6pPr marL="2743200" lvl="5" indent="-298450" rtl="0">
              <a:spcBef>
                <a:spcPts val="1600"/>
              </a:spcBef>
              <a:spcAft>
                <a:spcPts val="0"/>
              </a:spcAft>
              <a:buClr>
                <a:schemeClr val="lt1"/>
              </a:buClr>
              <a:buSzPts val="1100"/>
              <a:buFont typeface="Muli"/>
              <a:buChar char="■"/>
              <a:defRPr/>
            </a:lvl6pPr>
            <a:lvl7pPr marL="3200400" lvl="6" indent="-298450" rtl="0">
              <a:spcBef>
                <a:spcPts val="1600"/>
              </a:spcBef>
              <a:spcAft>
                <a:spcPts val="0"/>
              </a:spcAft>
              <a:buClr>
                <a:schemeClr val="lt1"/>
              </a:buClr>
              <a:buSzPts val="1100"/>
              <a:buFont typeface="Muli"/>
              <a:buChar char="●"/>
              <a:defRPr/>
            </a:lvl7pPr>
            <a:lvl8pPr marL="3657600" lvl="7" indent="-298450" rtl="0">
              <a:spcBef>
                <a:spcPts val="1600"/>
              </a:spcBef>
              <a:spcAft>
                <a:spcPts val="0"/>
              </a:spcAft>
              <a:buClr>
                <a:schemeClr val="lt1"/>
              </a:buClr>
              <a:buSzPts val="1100"/>
              <a:buFont typeface="Muli"/>
              <a:buChar char="○"/>
              <a:defRPr/>
            </a:lvl8pPr>
            <a:lvl9pPr marL="4114800" lvl="8" indent="-298450" rtl="0">
              <a:spcBef>
                <a:spcPts val="1600"/>
              </a:spcBef>
              <a:spcAft>
                <a:spcPts val="1600"/>
              </a:spcAft>
              <a:buClr>
                <a:schemeClr val="lt1"/>
              </a:buClr>
              <a:buSzPts val="1100"/>
              <a:buFont typeface="Muli"/>
              <a:buChar char="■"/>
              <a:defRPr/>
            </a:lvl9pPr>
          </a:lstStyle>
          <a:p>
            <a:pPr lvl="0"/>
            <a:r>
              <a:rPr lang="en-US"/>
              <a:t>Click to edit Master text styles</a:t>
            </a:r>
          </a:p>
        </p:txBody>
      </p:sp>
      <p:sp>
        <p:nvSpPr>
          <p:cNvPr id="583" name="Google Shape;583;p28"/>
          <p:cNvSpPr txBox="1">
            <a:spLocks noGrp="1"/>
          </p:cNvSpPr>
          <p:nvPr>
            <p:ph type="body" idx="2"/>
          </p:nvPr>
        </p:nvSpPr>
        <p:spPr>
          <a:xfrm>
            <a:off x="832600" y="790575"/>
            <a:ext cx="3748200" cy="3808800"/>
          </a:xfrm>
          <a:prstGeom prst="rect">
            <a:avLst/>
          </a:prstGeom>
        </p:spPr>
        <p:txBody>
          <a:bodyPr spcFirstLastPara="1" wrap="square" lIns="91425" tIns="91425" rIns="91425" bIns="91425" anchor="b" anchorCtr="0">
            <a:noAutofit/>
          </a:bodyPr>
          <a:lstStyle>
            <a:lvl1pPr marL="457200" lvl="0" indent="-298450" rtl="0">
              <a:spcBef>
                <a:spcPts val="0"/>
              </a:spcBef>
              <a:spcAft>
                <a:spcPts val="0"/>
              </a:spcAft>
              <a:buClr>
                <a:schemeClr val="accent2"/>
              </a:buClr>
              <a:buSzPts val="1100"/>
              <a:buFont typeface="Lato"/>
              <a:buChar char="●"/>
              <a:defRPr sz="1200"/>
            </a:lvl1pPr>
            <a:lvl2pPr marL="914400" lvl="1" indent="-298450" rtl="0">
              <a:spcBef>
                <a:spcPts val="1600"/>
              </a:spcBef>
              <a:spcAft>
                <a:spcPts val="0"/>
              </a:spcAft>
              <a:buClr>
                <a:schemeClr val="lt1"/>
              </a:buClr>
              <a:buSzPts val="1100"/>
              <a:buFont typeface="Muli"/>
              <a:buChar char="○"/>
              <a:defRPr/>
            </a:lvl2pPr>
            <a:lvl3pPr marL="1371600" lvl="2" indent="-298450" rtl="0">
              <a:spcBef>
                <a:spcPts val="1600"/>
              </a:spcBef>
              <a:spcAft>
                <a:spcPts val="0"/>
              </a:spcAft>
              <a:buClr>
                <a:schemeClr val="lt1"/>
              </a:buClr>
              <a:buSzPts val="1100"/>
              <a:buFont typeface="Muli"/>
              <a:buChar char="■"/>
              <a:defRPr/>
            </a:lvl3pPr>
            <a:lvl4pPr marL="1828800" lvl="3" indent="-298450" rtl="0">
              <a:spcBef>
                <a:spcPts val="1600"/>
              </a:spcBef>
              <a:spcAft>
                <a:spcPts val="0"/>
              </a:spcAft>
              <a:buClr>
                <a:schemeClr val="lt1"/>
              </a:buClr>
              <a:buSzPts val="1100"/>
              <a:buFont typeface="Muli"/>
              <a:buChar char="●"/>
              <a:defRPr/>
            </a:lvl4pPr>
            <a:lvl5pPr marL="2286000" lvl="4" indent="-298450" rtl="0">
              <a:spcBef>
                <a:spcPts val="1600"/>
              </a:spcBef>
              <a:spcAft>
                <a:spcPts val="0"/>
              </a:spcAft>
              <a:buClr>
                <a:schemeClr val="lt1"/>
              </a:buClr>
              <a:buSzPts val="1100"/>
              <a:buFont typeface="Muli"/>
              <a:buChar char="○"/>
              <a:defRPr/>
            </a:lvl5pPr>
            <a:lvl6pPr marL="2743200" lvl="5" indent="-298450" rtl="0">
              <a:spcBef>
                <a:spcPts val="1600"/>
              </a:spcBef>
              <a:spcAft>
                <a:spcPts val="0"/>
              </a:spcAft>
              <a:buClr>
                <a:schemeClr val="lt1"/>
              </a:buClr>
              <a:buSzPts val="1100"/>
              <a:buFont typeface="Muli"/>
              <a:buChar char="■"/>
              <a:defRPr/>
            </a:lvl6pPr>
            <a:lvl7pPr marL="3200400" lvl="6" indent="-298450" rtl="0">
              <a:spcBef>
                <a:spcPts val="1600"/>
              </a:spcBef>
              <a:spcAft>
                <a:spcPts val="0"/>
              </a:spcAft>
              <a:buClr>
                <a:schemeClr val="lt1"/>
              </a:buClr>
              <a:buSzPts val="1100"/>
              <a:buFont typeface="Muli"/>
              <a:buChar char="●"/>
              <a:defRPr/>
            </a:lvl7pPr>
            <a:lvl8pPr marL="3657600" lvl="7" indent="-298450" rtl="0">
              <a:spcBef>
                <a:spcPts val="1600"/>
              </a:spcBef>
              <a:spcAft>
                <a:spcPts val="0"/>
              </a:spcAft>
              <a:buClr>
                <a:schemeClr val="lt1"/>
              </a:buClr>
              <a:buSzPts val="1100"/>
              <a:buFont typeface="Muli"/>
              <a:buChar char="○"/>
              <a:defRPr/>
            </a:lvl8pPr>
            <a:lvl9pPr marL="4114800" lvl="8" indent="-298450" rtl="0">
              <a:spcBef>
                <a:spcPts val="1600"/>
              </a:spcBef>
              <a:spcAft>
                <a:spcPts val="1600"/>
              </a:spcAft>
              <a:buClr>
                <a:schemeClr val="lt1"/>
              </a:buClr>
              <a:buSzPts val="1100"/>
              <a:buFont typeface="Muli"/>
              <a:buChar char="■"/>
              <a:defRPr/>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7" name="Google Shape;37;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pPr lvl="0"/>
            <a:r>
              <a:rPr lang="en-US"/>
              <a:t>Click to edit Master text styles</a:t>
            </a:r>
          </a:p>
        </p:txBody>
      </p:sp>
      <p:sp>
        <p:nvSpPr>
          <p:cNvPr id="38" name="Google Shape;3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56" name="Google Shape;5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6"/>
          <p:cNvSpPr/>
          <p:nvPr/>
        </p:nvSpPr>
        <p:spPr>
          <a:xfrm>
            <a:off x="-55350" y="133755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2750"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6"/>
          <p:cNvCxnSpPr/>
          <p:nvPr/>
        </p:nvCxnSpPr>
        <p:spPr>
          <a:xfrm>
            <a:off x="79449" y="4519952"/>
            <a:ext cx="9269400" cy="0"/>
          </a:xfrm>
          <a:prstGeom prst="straightConnector1">
            <a:avLst/>
          </a:prstGeom>
          <a:noFill/>
          <a:ln w="152400" cap="flat" cmpd="sng">
            <a:solidFill>
              <a:schemeClr val="dk2"/>
            </a:solidFill>
            <a:prstDash val="dash"/>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62" name="Google Shape;62;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63" name="Google Shape;63;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title style</a:t>
            </a:r>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r>
              <a:rPr lang="en-US"/>
              <a:t>Click to edit Master subtitle style</a:t>
            </a:r>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229" name="Google Shape;229;p14"/>
          <p:cNvSpPr txBox="1">
            <a:spLocks noGrp="1"/>
          </p:cNvSpPr>
          <p:nvPr>
            <p:ph type="subTitle" idx="1"/>
          </p:nvPr>
        </p:nvSpPr>
        <p:spPr>
          <a:xfrm>
            <a:off x="999125" y="2910988"/>
            <a:ext cx="1947900" cy="425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600">
                <a:solidFill>
                  <a:srgbClr val="FFFFFF"/>
                </a:solidFill>
                <a:latin typeface="Krona One"/>
                <a:ea typeface="Krona One"/>
                <a:cs typeface="Krona One"/>
                <a:sym typeface="Krona One"/>
              </a:defRPr>
            </a:lvl1pPr>
            <a:lvl2pPr lvl="1" algn="ctr">
              <a:spcBef>
                <a:spcPts val="1600"/>
              </a:spcBef>
              <a:spcAft>
                <a:spcPts val="0"/>
              </a:spcAft>
              <a:buNone/>
              <a:defRPr sz="1600">
                <a:solidFill>
                  <a:srgbClr val="FFFFFF"/>
                </a:solidFill>
                <a:latin typeface="Krona One"/>
                <a:ea typeface="Krona One"/>
                <a:cs typeface="Krona One"/>
                <a:sym typeface="Krona One"/>
              </a:defRPr>
            </a:lvl2pPr>
            <a:lvl3pPr lvl="2" algn="ctr">
              <a:spcBef>
                <a:spcPts val="1600"/>
              </a:spcBef>
              <a:spcAft>
                <a:spcPts val="0"/>
              </a:spcAft>
              <a:buNone/>
              <a:defRPr sz="1600">
                <a:solidFill>
                  <a:srgbClr val="FFFFFF"/>
                </a:solidFill>
                <a:latin typeface="Krona One"/>
                <a:ea typeface="Krona One"/>
                <a:cs typeface="Krona One"/>
                <a:sym typeface="Krona One"/>
              </a:defRPr>
            </a:lvl3pPr>
            <a:lvl4pPr lvl="3" algn="ctr">
              <a:spcBef>
                <a:spcPts val="1600"/>
              </a:spcBef>
              <a:spcAft>
                <a:spcPts val="0"/>
              </a:spcAft>
              <a:buNone/>
              <a:defRPr sz="1600">
                <a:solidFill>
                  <a:srgbClr val="FFFFFF"/>
                </a:solidFill>
                <a:latin typeface="Krona One"/>
                <a:ea typeface="Krona One"/>
                <a:cs typeface="Krona One"/>
                <a:sym typeface="Krona One"/>
              </a:defRPr>
            </a:lvl4pPr>
            <a:lvl5pPr lvl="4" algn="ctr">
              <a:spcBef>
                <a:spcPts val="1600"/>
              </a:spcBef>
              <a:spcAft>
                <a:spcPts val="0"/>
              </a:spcAft>
              <a:buNone/>
              <a:defRPr sz="1600">
                <a:solidFill>
                  <a:srgbClr val="FFFFFF"/>
                </a:solidFill>
                <a:latin typeface="Krona One"/>
                <a:ea typeface="Krona One"/>
                <a:cs typeface="Krona One"/>
                <a:sym typeface="Krona One"/>
              </a:defRPr>
            </a:lvl5pPr>
            <a:lvl6pPr lvl="5" algn="ctr">
              <a:spcBef>
                <a:spcPts val="1600"/>
              </a:spcBef>
              <a:spcAft>
                <a:spcPts val="0"/>
              </a:spcAft>
              <a:buNone/>
              <a:defRPr sz="1600">
                <a:solidFill>
                  <a:srgbClr val="FFFFFF"/>
                </a:solidFill>
                <a:latin typeface="Krona One"/>
                <a:ea typeface="Krona One"/>
                <a:cs typeface="Krona One"/>
                <a:sym typeface="Krona One"/>
              </a:defRPr>
            </a:lvl6pPr>
            <a:lvl7pPr lvl="6" algn="ctr">
              <a:spcBef>
                <a:spcPts val="1600"/>
              </a:spcBef>
              <a:spcAft>
                <a:spcPts val="0"/>
              </a:spcAft>
              <a:buNone/>
              <a:defRPr sz="1600">
                <a:solidFill>
                  <a:srgbClr val="FFFFFF"/>
                </a:solidFill>
                <a:latin typeface="Krona One"/>
                <a:ea typeface="Krona One"/>
                <a:cs typeface="Krona One"/>
                <a:sym typeface="Krona One"/>
              </a:defRPr>
            </a:lvl7pPr>
            <a:lvl8pPr lvl="7" algn="ctr">
              <a:spcBef>
                <a:spcPts val="1600"/>
              </a:spcBef>
              <a:spcAft>
                <a:spcPts val="0"/>
              </a:spcAft>
              <a:buNone/>
              <a:defRPr sz="1600">
                <a:solidFill>
                  <a:srgbClr val="FFFFFF"/>
                </a:solidFill>
                <a:latin typeface="Krona One"/>
                <a:ea typeface="Krona One"/>
                <a:cs typeface="Krona One"/>
                <a:sym typeface="Krona One"/>
              </a:defRPr>
            </a:lvl8pPr>
            <a:lvl9pPr lvl="8" algn="ctr">
              <a:spcBef>
                <a:spcPts val="1600"/>
              </a:spcBef>
              <a:spcAft>
                <a:spcPts val="1600"/>
              </a:spcAft>
              <a:buNone/>
              <a:defRPr sz="1600">
                <a:solidFill>
                  <a:srgbClr val="FFFFFF"/>
                </a:solidFill>
                <a:latin typeface="Krona One"/>
                <a:ea typeface="Krona One"/>
                <a:cs typeface="Krona One"/>
                <a:sym typeface="Krona One"/>
              </a:defRPr>
            </a:lvl9pPr>
          </a:lstStyle>
          <a:p>
            <a:r>
              <a:rPr lang="en-US"/>
              <a:t>Click to edit Master subtitle style</a:t>
            </a:r>
            <a:endParaRPr/>
          </a:p>
        </p:txBody>
      </p:sp>
      <p:sp>
        <p:nvSpPr>
          <p:cNvPr id="230" name="Google Shape;230;p14"/>
          <p:cNvSpPr txBox="1">
            <a:spLocks noGrp="1"/>
          </p:cNvSpPr>
          <p:nvPr>
            <p:ph type="subTitle" idx="2"/>
          </p:nvPr>
        </p:nvSpPr>
        <p:spPr>
          <a:xfrm>
            <a:off x="760632"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231" name="Google Shape;231;p14"/>
          <p:cNvSpPr txBox="1">
            <a:spLocks noGrp="1"/>
          </p:cNvSpPr>
          <p:nvPr>
            <p:ph type="subTitle" idx="3"/>
          </p:nvPr>
        </p:nvSpPr>
        <p:spPr>
          <a:xfrm>
            <a:off x="360430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r>
              <a:rPr lang="en-US"/>
              <a:t>Click to edit Master subtitle style</a:t>
            </a:r>
            <a:endParaRPr/>
          </a:p>
        </p:txBody>
      </p:sp>
      <p:sp>
        <p:nvSpPr>
          <p:cNvPr id="232" name="Google Shape;232;p14"/>
          <p:cNvSpPr txBox="1">
            <a:spLocks noGrp="1"/>
          </p:cNvSpPr>
          <p:nvPr>
            <p:ph type="subTitle" idx="4"/>
          </p:nvPr>
        </p:nvSpPr>
        <p:spPr>
          <a:xfrm>
            <a:off x="5963270"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233" name="Google Shape;233;p14"/>
          <p:cNvSpPr txBox="1">
            <a:spLocks noGrp="1"/>
          </p:cNvSpPr>
          <p:nvPr>
            <p:ph type="subTitle" idx="5"/>
          </p:nvPr>
        </p:nvSpPr>
        <p:spPr>
          <a:xfrm>
            <a:off x="3361951"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234" name="Google Shape;234;p14"/>
          <p:cNvSpPr txBox="1">
            <a:spLocks noGrp="1"/>
          </p:cNvSpPr>
          <p:nvPr>
            <p:ph type="subTitle" idx="6"/>
          </p:nvPr>
        </p:nvSpPr>
        <p:spPr>
          <a:xfrm>
            <a:off x="620153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r>
              <a:rPr lang="en-US"/>
              <a:t>Click to edit Master subtitle style</a:t>
            </a:r>
            <a:endParaRPr/>
          </a:p>
        </p:txBody>
      </p:sp>
      <p:sp>
        <p:nvSpPr>
          <p:cNvPr id="235" name="Google Shape;235;p14"/>
          <p:cNvSpPr/>
          <p:nvPr/>
        </p:nvSpPr>
        <p:spPr>
          <a:xfrm>
            <a:off x="87373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344520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6074349"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3">
  <p:cSld name="TITLE_AND_TWO_COLUMNS_1_2_1">
    <p:spTree>
      <p:nvGrpSpPr>
        <p:cNvPr id="1" name="Shape 430"/>
        <p:cNvGrpSpPr/>
        <p:nvPr/>
      </p:nvGrpSpPr>
      <p:grpSpPr>
        <a:xfrm>
          <a:off x="0" y="0"/>
          <a:ext cx="0" cy="0"/>
          <a:chOff x="0" y="0"/>
          <a:chExt cx="0" cy="0"/>
        </a:xfrm>
      </p:grpSpPr>
      <p:sp>
        <p:nvSpPr>
          <p:cNvPr id="431" name="Google Shape;431;p16"/>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432" name="Google Shape;432;p16"/>
          <p:cNvSpPr txBox="1">
            <a:spLocks noGrp="1"/>
          </p:cNvSpPr>
          <p:nvPr>
            <p:ph type="subTitle" idx="1"/>
          </p:nvPr>
        </p:nvSpPr>
        <p:spPr>
          <a:xfrm>
            <a:off x="3561117"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r>
              <a:rPr lang="en-US"/>
              <a:t>Click to edit Master subtitle style</a:t>
            </a:r>
            <a:endParaRPr/>
          </a:p>
        </p:txBody>
      </p:sp>
      <p:sp>
        <p:nvSpPr>
          <p:cNvPr id="433" name="Google Shape;433;p16"/>
          <p:cNvSpPr txBox="1">
            <a:spLocks noGrp="1"/>
          </p:cNvSpPr>
          <p:nvPr>
            <p:ph type="subTitle" idx="2"/>
          </p:nvPr>
        </p:nvSpPr>
        <p:spPr>
          <a:xfrm>
            <a:off x="83279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434" name="Google Shape;434;p16"/>
          <p:cNvSpPr txBox="1">
            <a:spLocks noGrp="1"/>
          </p:cNvSpPr>
          <p:nvPr>
            <p:ph type="subTitle" idx="3"/>
          </p:nvPr>
        </p:nvSpPr>
        <p:spPr>
          <a:xfrm>
            <a:off x="829987"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r>
              <a:rPr lang="en-US"/>
              <a:t>Click to edit Master subtitle style</a:t>
            </a:r>
            <a:endParaRPr/>
          </a:p>
        </p:txBody>
      </p:sp>
      <p:sp>
        <p:nvSpPr>
          <p:cNvPr id="435" name="Google Shape;435;p16"/>
          <p:cNvSpPr txBox="1">
            <a:spLocks noGrp="1"/>
          </p:cNvSpPr>
          <p:nvPr>
            <p:ph type="subTitle" idx="4"/>
          </p:nvPr>
        </p:nvSpPr>
        <p:spPr>
          <a:xfrm>
            <a:off x="352996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436" name="Google Shape;436;p16"/>
          <p:cNvSpPr txBox="1">
            <a:spLocks noGrp="1"/>
          </p:cNvSpPr>
          <p:nvPr>
            <p:ph type="subTitle" idx="5"/>
          </p:nvPr>
        </p:nvSpPr>
        <p:spPr>
          <a:xfrm>
            <a:off x="6308485"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r>
              <a:rPr lang="en-US"/>
              <a:t>Click to edit Master subtitle style</a:t>
            </a:r>
            <a:endParaRPr/>
          </a:p>
        </p:txBody>
      </p:sp>
      <p:sp>
        <p:nvSpPr>
          <p:cNvPr id="437" name="Google Shape;437;p16"/>
          <p:cNvSpPr txBox="1">
            <a:spLocks noGrp="1"/>
          </p:cNvSpPr>
          <p:nvPr>
            <p:ph type="subTitle" idx="6"/>
          </p:nvPr>
        </p:nvSpPr>
        <p:spPr>
          <a:xfrm>
            <a:off x="6310787"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438" name="Google Shape;438;p16"/>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4 Columns">
  <p:cSld name="TITLE_AND_TWO_COLUMNS_1_1">
    <p:spTree>
      <p:nvGrpSpPr>
        <p:cNvPr id="1" name="Shape 439"/>
        <p:cNvGrpSpPr/>
        <p:nvPr/>
      </p:nvGrpSpPr>
      <p:grpSpPr>
        <a:xfrm>
          <a:off x="0" y="0"/>
          <a:ext cx="0" cy="0"/>
          <a:chOff x="0" y="0"/>
          <a:chExt cx="0" cy="0"/>
        </a:xfrm>
      </p:grpSpPr>
      <p:sp>
        <p:nvSpPr>
          <p:cNvPr id="440" name="Google Shape;440;p17"/>
          <p:cNvSpPr/>
          <p:nvPr/>
        </p:nvSpPr>
        <p:spPr>
          <a:xfrm>
            <a:off x="-447675" y="2941300"/>
            <a:ext cx="9810600" cy="2578500"/>
          </a:xfrm>
          <a:prstGeom prst="rect">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442" name="Google Shape;442;p17"/>
          <p:cNvSpPr txBox="1">
            <a:spLocks noGrp="1"/>
          </p:cNvSpPr>
          <p:nvPr>
            <p:ph type="subTitle" idx="1"/>
          </p:nvPr>
        </p:nvSpPr>
        <p:spPr>
          <a:xfrm>
            <a:off x="823425" y="1625000"/>
            <a:ext cx="1676400" cy="2631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r>
              <a:rPr lang="en-US"/>
              <a:t>Click to edit Master subtitle style</a:t>
            </a:r>
            <a:endParaRPr/>
          </a:p>
        </p:txBody>
      </p:sp>
      <p:sp>
        <p:nvSpPr>
          <p:cNvPr id="443" name="Google Shape;443;p17"/>
          <p:cNvSpPr txBox="1">
            <a:spLocks noGrp="1"/>
          </p:cNvSpPr>
          <p:nvPr>
            <p:ph type="subTitle" idx="2"/>
          </p:nvPr>
        </p:nvSpPr>
        <p:spPr>
          <a:xfrm>
            <a:off x="814302" y="1917582"/>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444" name="Google Shape;444;p17"/>
          <p:cNvSpPr txBox="1">
            <a:spLocks noGrp="1"/>
          </p:cNvSpPr>
          <p:nvPr>
            <p:ph type="subTitle" idx="3"/>
          </p:nvPr>
        </p:nvSpPr>
        <p:spPr>
          <a:xfrm>
            <a:off x="814302" y="370870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445" name="Google Shape;445;p17"/>
          <p:cNvSpPr txBox="1">
            <a:spLocks noGrp="1"/>
          </p:cNvSpPr>
          <p:nvPr>
            <p:ph type="subTitle" idx="4"/>
          </p:nvPr>
        </p:nvSpPr>
        <p:spPr>
          <a:xfrm>
            <a:off x="823425" y="3436718"/>
            <a:ext cx="16764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r>
              <a:rPr lang="en-US"/>
              <a:t>Click to edit Master subtitle style</a:t>
            </a:r>
            <a:endParaRPr/>
          </a:p>
        </p:txBody>
      </p:sp>
      <p:sp>
        <p:nvSpPr>
          <p:cNvPr id="446" name="Google Shape;446;p17"/>
          <p:cNvSpPr txBox="1">
            <a:spLocks noGrp="1"/>
          </p:cNvSpPr>
          <p:nvPr>
            <p:ph type="subTitle" idx="5"/>
          </p:nvPr>
        </p:nvSpPr>
        <p:spPr>
          <a:xfrm>
            <a:off x="6677100" y="1623725"/>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r>
              <a:rPr lang="en-US"/>
              <a:t>Click to edit Master subtitle style</a:t>
            </a:r>
            <a:endParaRPr/>
          </a:p>
        </p:txBody>
      </p:sp>
      <p:sp>
        <p:nvSpPr>
          <p:cNvPr id="447" name="Google Shape;447;p17"/>
          <p:cNvSpPr txBox="1">
            <a:spLocks noGrp="1"/>
          </p:cNvSpPr>
          <p:nvPr>
            <p:ph type="subTitle" idx="6"/>
          </p:nvPr>
        </p:nvSpPr>
        <p:spPr>
          <a:xfrm>
            <a:off x="6677219" y="3440043"/>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r>
              <a:rPr lang="en-US"/>
              <a:t>Click to edit Master subtitle style</a:t>
            </a:r>
            <a:endParaRPr/>
          </a:p>
        </p:txBody>
      </p:sp>
      <p:sp>
        <p:nvSpPr>
          <p:cNvPr id="448" name="Google Shape;448;p17"/>
          <p:cNvSpPr txBox="1">
            <a:spLocks noGrp="1"/>
          </p:cNvSpPr>
          <p:nvPr>
            <p:ph type="subTitle" idx="7"/>
          </p:nvPr>
        </p:nvSpPr>
        <p:spPr>
          <a:xfrm>
            <a:off x="6677111" y="370758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449" name="Google Shape;449;p17"/>
          <p:cNvSpPr txBox="1">
            <a:spLocks noGrp="1"/>
          </p:cNvSpPr>
          <p:nvPr>
            <p:ph type="subTitle" idx="8"/>
          </p:nvPr>
        </p:nvSpPr>
        <p:spPr>
          <a:xfrm>
            <a:off x="6676991" y="1917576"/>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r>
              <a:rPr lang="en-US"/>
              <a:t>Click to edit Master subtitle style</a:t>
            </a:r>
            <a:endParaRPr/>
          </a:p>
        </p:txBody>
      </p:sp>
      <p:sp>
        <p:nvSpPr>
          <p:cNvPr id="450" name="Google Shape;450;p17"/>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60" r:id="rId7"/>
    <p:sldLayoutId id="2147483662" r:id="rId8"/>
    <p:sldLayoutId id="2147483663" r:id="rId9"/>
    <p:sldLayoutId id="2147483674"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90"/>
        <p:cNvGrpSpPr/>
        <p:nvPr/>
      </p:nvGrpSpPr>
      <p:grpSpPr>
        <a:xfrm>
          <a:off x="0" y="0"/>
          <a:ext cx="0" cy="0"/>
          <a:chOff x="0" y="0"/>
          <a:chExt cx="0" cy="0"/>
        </a:xfrm>
      </p:grpSpPr>
      <p:sp>
        <p:nvSpPr>
          <p:cNvPr id="591" name="Google Shape;591;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92" name="Google Shape;592;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9326819"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7"/>
        <p:cNvGrpSpPr/>
        <p:nvPr/>
      </p:nvGrpSpPr>
      <p:grpSpPr>
        <a:xfrm>
          <a:off x="0" y="0"/>
          <a:ext cx="0" cy="0"/>
          <a:chOff x="0" y="0"/>
          <a:chExt cx="0" cy="0"/>
        </a:xfrm>
      </p:grpSpPr>
      <p:sp>
        <p:nvSpPr>
          <p:cNvPr id="598" name="Google Shape;598;p32"/>
          <p:cNvSpPr txBox="1">
            <a:spLocks noGrp="1"/>
          </p:cNvSpPr>
          <p:nvPr>
            <p:ph type="ctrTitle"/>
          </p:nvPr>
        </p:nvSpPr>
        <p:spPr>
          <a:xfrm>
            <a:off x="1238315" y="835903"/>
            <a:ext cx="4465402"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b="1" dirty="0">
                <a:solidFill>
                  <a:srgbClr val="FFFFFF"/>
                </a:solidFill>
              </a:rPr>
              <a:t>Vehicle Detection</a:t>
            </a:r>
            <a:endParaRPr sz="1800" dirty="0">
              <a:solidFill>
                <a:srgbClr val="FFFFFF"/>
              </a:solidFill>
            </a:endParaRPr>
          </a:p>
        </p:txBody>
      </p:sp>
      <p:sp>
        <p:nvSpPr>
          <p:cNvPr id="599" name="Google Shape;599;p32"/>
          <p:cNvSpPr txBox="1">
            <a:spLocks noGrp="1"/>
          </p:cNvSpPr>
          <p:nvPr>
            <p:ph type="subTitle" idx="1"/>
          </p:nvPr>
        </p:nvSpPr>
        <p:spPr>
          <a:xfrm>
            <a:off x="1238315" y="2799547"/>
            <a:ext cx="7854736" cy="20038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Using Neural Networks</a:t>
            </a:r>
          </a:p>
          <a:p>
            <a:pPr marL="0" lvl="0" indent="0" algn="l" rtl="0">
              <a:spcBef>
                <a:spcPts val="0"/>
              </a:spcBef>
              <a:spcAft>
                <a:spcPts val="0"/>
              </a:spcAft>
              <a:buClr>
                <a:schemeClr val="dk1"/>
              </a:buClr>
              <a:buSzPts val="1100"/>
              <a:buFont typeface="Arial"/>
              <a:buNone/>
            </a:pPr>
            <a:r>
              <a:rPr lang="en-US" dirty="0"/>
              <a:t>                                                                                                                                      Batch no:31</a:t>
            </a:r>
          </a:p>
          <a:p>
            <a:pPr marL="0" lvl="0" indent="0" algn="l" rtl="0">
              <a:spcBef>
                <a:spcPts val="0"/>
              </a:spcBef>
              <a:spcAft>
                <a:spcPts val="0"/>
              </a:spcAft>
              <a:buClr>
                <a:schemeClr val="dk1"/>
              </a:buClr>
              <a:buSzPts val="1100"/>
              <a:buFont typeface="Arial"/>
              <a:buNone/>
            </a:pPr>
            <a:r>
              <a:rPr lang="en-US" dirty="0"/>
              <a:t>                                                                                                                              </a:t>
            </a:r>
          </a:p>
          <a:p>
            <a:pPr marL="0" lvl="0" indent="0" algn="l" rtl="0">
              <a:spcBef>
                <a:spcPts val="0"/>
              </a:spcBef>
              <a:spcAft>
                <a:spcPts val="0"/>
              </a:spcAft>
              <a:buClr>
                <a:schemeClr val="dk1"/>
              </a:buClr>
              <a:buSzPts val="1100"/>
              <a:buFont typeface="Arial"/>
              <a:buNone/>
            </a:pPr>
            <a:endParaRPr lang="en-US" dirty="0"/>
          </a:p>
        </p:txBody>
      </p:sp>
      <p:grpSp>
        <p:nvGrpSpPr>
          <p:cNvPr id="600" name="Google Shape;600;p32"/>
          <p:cNvGrpSpPr/>
          <p:nvPr/>
        </p:nvGrpSpPr>
        <p:grpSpPr>
          <a:xfrm>
            <a:off x="4943260" y="0"/>
            <a:ext cx="5692914" cy="2750779"/>
            <a:chOff x="5173120" y="1048631"/>
            <a:chExt cx="5158658" cy="3620319"/>
          </a:xfrm>
        </p:grpSpPr>
        <p:sp>
          <p:nvSpPr>
            <p:cNvPr id="601" name="Google Shape;601;p32"/>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2"/>
            <p:cNvGrpSpPr/>
            <p:nvPr/>
          </p:nvGrpSpPr>
          <p:grpSpPr>
            <a:xfrm>
              <a:off x="5173120" y="1048631"/>
              <a:ext cx="5158658" cy="3620319"/>
              <a:chOff x="5173120" y="1048631"/>
              <a:chExt cx="5158658" cy="3620319"/>
            </a:xfrm>
          </p:grpSpPr>
          <p:sp>
            <p:nvSpPr>
              <p:cNvPr id="603" name="Google Shape;603;p32"/>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32"/>
              <p:cNvGrpSpPr/>
              <p:nvPr/>
            </p:nvGrpSpPr>
            <p:grpSpPr>
              <a:xfrm>
                <a:off x="5173120" y="1048631"/>
                <a:ext cx="5158658" cy="3231941"/>
                <a:chOff x="5593100" y="1024150"/>
                <a:chExt cx="594425" cy="372425"/>
              </a:xfrm>
            </p:grpSpPr>
            <p:sp>
              <p:nvSpPr>
                <p:cNvPr id="605" name="Google Shape;605;p32"/>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01" name="TextBox 100">
            <a:extLst>
              <a:ext uri="{FF2B5EF4-FFF2-40B4-BE49-F238E27FC236}">
                <a16:creationId xmlns:a16="http://schemas.microsoft.com/office/drawing/2014/main" id="{10816A84-4DF2-7C4E-BBC5-05372EA04EA3}"/>
              </a:ext>
            </a:extLst>
          </p:cNvPr>
          <p:cNvSpPr txBox="1"/>
          <p:nvPr/>
        </p:nvSpPr>
        <p:spPr>
          <a:xfrm>
            <a:off x="713250" y="2644876"/>
            <a:ext cx="7521389" cy="2123658"/>
          </a:xfrm>
          <a:prstGeom prst="rect">
            <a:avLst/>
          </a:prstGeom>
          <a:noFill/>
        </p:spPr>
        <p:txBody>
          <a:bodyPr wrap="square">
            <a:spAutoFit/>
          </a:bodyPr>
          <a:lstStyle/>
          <a:p>
            <a:pPr algn="l"/>
            <a:r>
              <a:rPr lang="en-IN" sz="1200" b="1" i="0" dirty="0">
                <a:solidFill>
                  <a:schemeClr val="bg1"/>
                </a:solidFill>
                <a:effectLst/>
                <a:latin typeface="Charter" panose="02040503050506020203" pitchFamily="18" charset="0"/>
              </a:rPr>
              <a:t>Step 1: </a:t>
            </a:r>
            <a:r>
              <a:rPr lang="en-IN" sz="1200" b="0" i="0" dirty="0">
                <a:solidFill>
                  <a:schemeClr val="bg1"/>
                </a:solidFill>
                <a:effectLst/>
                <a:latin typeface="charter" panose="02040503050506020203" pitchFamily="18" charset="0"/>
              </a:rPr>
              <a:t>Predict [Pc, </a:t>
            </a:r>
            <a:r>
              <a:rPr lang="en-IN" sz="1200" b="0" i="0" dirty="0" err="1">
                <a:solidFill>
                  <a:schemeClr val="bg1"/>
                </a:solidFill>
                <a:effectLst/>
                <a:latin typeface="charter" panose="02040503050506020203" pitchFamily="18" charset="0"/>
              </a:rPr>
              <a:t>bx</a:t>
            </a:r>
            <a:r>
              <a:rPr lang="en-IN" sz="1200" b="0" i="0" dirty="0">
                <a:solidFill>
                  <a:schemeClr val="bg1"/>
                </a:solidFill>
                <a:effectLst/>
                <a:latin typeface="charter" panose="02040503050506020203" pitchFamily="18" charset="0"/>
              </a:rPr>
              <a:t>, by, </a:t>
            </a:r>
            <a:r>
              <a:rPr lang="en-IN" sz="1200" b="0" i="0" dirty="0" err="1">
                <a:solidFill>
                  <a:schemeClr val="bg1"/>
                </a:solidFill>
                <a:effectLst/>
                <a:latin typeface="charter" panose="02040503050506020203" pitchFamily="18" charset="0"/>
              </a:rPr>
              <a:t>bw</a:t>
            </a:r>
            <a:r>
              <a:rPr lang="en-IN" sz="1200" b="0" i="0" dirty="0">
                <a:solidFill>
                  <a:schemeClr val="bg1"/>
                </a:solidFill>
                <a:effectLst/>
                <a:latin typeface="charter" panose="02040503050506020203" pitchFamily="18" charset="0"/>
              </a:rPr>
              <a:t> and </a:t>
            </a:r>
            <a:r>
              <a:rPr lang="en-IN" sz="1200" b="0" i="0" dirty="0" err="1">
                <a:solidFill>
                  <a:schemeClr val="bg1"/>
                </a:solidFill>
                <a:effectLst/>
                <a:latin typeface="charter" panose="02040503050506020203" pitchFamily="18" charset="0"/>
              </a:rPr>
              <a:t>bh</a:t>
            </a:r>
            <a:r>
              <a:rPr lang="en-IN" sz="1200" b="0" i="0" dirty="0">
                <a:solidFill>
                  <a:schemeClr val="bg1"/>
                </a:solidFill>
                <a:effectLst/>
                <a:latin typeface="charter" panose="02040503050506020203" pitchFamily="18" charset="0"/>
              </a:rPr>
              <a:t>] for all the grid objects.</a:t>
            </a:r>
          </a:p>
          <a:p>
            <a:pPr algn="l"/>
            <a:endParaRPr lang="en-IN" sz="1200" b="0" i="0" dirty="0">
              <a:solidFill>
                <a:schemeClr val="bg1"/>
              </a:solidFill>
              <a:effectLst/>
              <a:latin typeface="charter" panose="02040503050506020203" pitchFamily="18" charset="0"/>
            </a:endParaRPr>
          </a:p>
          <a:p>
            <a:pPr algn="l"/>
            <a:r>
              <a:rPr lang="en-IN" sz="1200" b="1" i="0" dirty="0">
                <a:solidFill>
                  <a:schemeClr val="bg1"/>
                </a:solidFill>
                <a:effectLst/>
                <a:latin typeface="Charter" panose="02040503050506020203" pitchFamily="18" charset="0"/>
              </a:rPr>
              <a:t>Step 2: </a:t>
            </a:r>
            <a:r>
              <a:rPr lang="en-IN" sz="1200" b="0" i="0" dirty="0">
                <a:solidFill>
                  <a:schemeClr val="bg1"/>
                </a:solidFill>
                <a:effectLst/>
                <a:latin typeface="charter" panose="02040503050506020203" pitchFamily="18" charset="0"/>
              </a:rPr>
              <a:t>Discard where Pc≤0.6 (threshold). This is conditional discard with low probabilities.</a:t>
            </a:r>
          </a:p>
          <a:p>
            <a:pPr algn="l"/>
            <a:endParaRPr lang="en-IN" sz="1200" b="0" i="0" dirty="0">
              <a:solidFill>
                <a:schemeClr val="bg1"/>
              </a:solidFill>
              <a:effectLst/>
              <a:latin typeface="charter" panose="02040503050506020203" pitchFamily="18" charset="0"/>
            </a:endParaRPr>
          </a:p>
          <a:p>
            <a:pPr algn="l"/>
            <a:r>
              <a:rPr lang="en-IN" sz="1200" b="1" i="0" dirty="0">
                <a:solidFill>
                  <a:schemeClr val="bg1"/>
                </a:solidFill>
                <a:effectLst/>
                <a:latin typeface="Charter" panose="02040503050506020203" pitchFamily="18" charset="0"/>
              </a:rPr>
              <a:t>Step 3: </a:t>
            </a:r>
            <a:r>
              <a:rPr lang="en-IN" sz="1200" b="0" i="0" dirty="0">
                <a:solidFill>
                  <a:schemeClr val="bg1"/>
                </a:solidFill>
                <a:effectLst/>
                <a:latin typeface="charter" panose="02040503050506020203" pitchFamily="18" charset="0"/>
              </a:rPr>
              <a:t>While there are remaining boxes:</a:t>
            </a:r>
          </a:p>
          <a:p>
            <a:pPr algn="l"/>
            <a:br>
              <a:rPr lang="en-IN" sz="1200" b="0" i="0" dirty="0">
                <a:solidFill>
                  <a:schemeClr val="bg1"/>
                </a:solidFill>
                <a:effectLst/>
                <a:latin typeface="charter" panose="02040503050506020203" pitchFamily="18" charset="0"/>
              </a:rPr>
            </a:br>
            <a:r>
              <a:rPr lang="en-IN" sz="1200" b="1" i="0" dirty="0">
                <a:solidFill>
                  <a:schemeClr val="bg1"/>
                </a:solidFill>
                <a:effectLst/>
                <a:latin typeface="Charter" panose="02040503050506020203" pitchFamily="18" charset="0"/>
              </a:rPr>
              <a:t>Step 3.1</a:t>
            </a:r>
            <a:r>
              <a:rPr lang="en-IN" sz="1200" b="0" i="0" dirty="0">
                <a:solidFill>
                  <a:schemeClr val="bg1"/>
                </a:solidFill>
                <a:effectLst/>
                <a:latin typeface="charter" panose="02040503050506020203" pitchFamily="18" charset="0"/>
              </a:rPr>
              <a:t>: Pick the box with the largest Pc and output that as the prediction.</a:t>
            </a:r>
          </a:p>
          <a:p>
            <a:pPr algn="l"/>
            <a:br>
              <a:rPr lang="en-IN" sz="1200" b="0" i="0" dirty="0">
                <a:solidFill>
                  <a:schemeClr val="bg1"/>
                </a:solidFill>
                <a:effectLst/>
                <a:latin typeface="charter" panose="02040503050506020203" pitchFamily="18" charset="0"/>
              </a:rPr>
            </a:br>
            <a:r>
              <a:rPr lang="en-IN" sz="1200" b="1" i="0" dirty="0">
                <a:solidFill>
                  <a:schemeClr val="bg1"/>
                </a:solidFill>
                <a:effectLst/>
                <a:latin typeface="Charter" panose="02040503050506020203" pitchFamily="18" charset="0"/>
              </a:rPr>
              <a:t>Step 3.2</a:t>
            </a:r>
            <a:r>
              <a:rPr lang="en-IN" sz="1200" b="0" i="0" dirty="0">
                <a:solidFill>
                  <a:schemeClr val="bg1"/>
                </a:solidFill>
                <a:effectLst/>
                <a:latin typeface="charter" panose="02040503050506020203" pitchFamily="18" charset="0"/>
              </a:rPr>
              <a:t>: Discard boxes (remaining) that have IOU≥0.5 with the output predicted in Step 3.2.</a:t>
            </a:r>
          </a:p>
          <a:p>
            <a:pPr algn="l"/>
            <a:br>
              <a:rPr lang="en-IN" sz="1200" b="0" i="0" dirty="0">
                <a:solidFill>
                  <a:schemeClr val="bg1"/>
                </a:solidFill>
                <a:effectLst/>
                <a:latin typeface="charter" panose="02040503050506020203" pitchFamily="18" charset="0"/>
              </a:rPr>
            </a:br>
            <a:r>
              <a:rPr lang="en-IN" sz="1200" b="1" i="0" dirty="0">
                <a:solidFill>
                  <a:schemeClr val="bg1"/>
                </a:solidFill>
                <a:effectLst/>
                <a:latin typeface="Charter" panose="02040503050506020203" pitchFamily="18" charset="0"/>
              </a:rPr>
              <a:t>Step 3.3</a:t>
            </a:r>
            <a:r>
              <a:rPr lang="en-IN" sz="1200" b="0" i="0" dirty="0">
                <a:solidFill>
                  <a:schemeClr val="bg1"/>
                </a:solidFill>
                <a:effectLst/>
                <a:latin typeface="charter" panose="02040503050506020203" pitchFamily="18" charset="0"/>
              </a:rPr>
              <a:t>: Go back to Step 3</a:t>
            </a:r>
          </a:p>
        </p:txBody>
      </p:sp>
      <p:sp>
        <p:nvSpPr>
          <p:cNvPr id="102" name="Google Shape;660;p33">
            <a:extLst>
              <a:ext uri="{FF2B5EF4-FFF2-40B4-BE49-F238E27FC236}">
                <a16:creationId xmlns:a16="http://schemas.microsoft.com/office/drawing/2014/main" id="{827FDFC3-F077-4F4B-AA4F-798557C27C32}"/>
              </a:ext>
            </a:extLst>
          </p:cNvPr>
          <p:cNvSpPr txBox="1">
            <a:spLocks noGrp="1"/>
          </p:cNvSpPr>
          <p:nvPr>
            <p:ph type="title"/>
          </p:nvPr>
        </p:nvSpPr>
        <p:spPr>
          <a:xfrm>
            <a:off x="713250" y="2124634"/>
            <a:ext cx="7717500" cy="4471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FFFF00"/>
                </a:solidFill>
              </a:rPr>
              <a:t>Algorithm Followed is:</a:t>
            </a:r>
            <a:endParaRPr sz="1800" dirty="0">
              <a:solidFill>
                <a:srgbClr val="FFFF00"/>
              </a:solidFill>
            </a:endParaRPr>
          </a:p>
        </p:txBody>
      </p:sp>
      <p:sp>
        <p:nvSpPr>
          <p:cNvPr id="6" name="Google Shape;660;p33">
            <a:extLst>
              <a:ext uri="{FF2B5EF4-FFF2-40B4-BE49-F238E27FC236}">
                <a16:creationId xmlns:a16="http://schemas.microsoft.com/office/drawing/2014/main" id="{D772D285-438C-CE49-9A15-A538FCFD10B9}"/>
              </a:ext>
            </a:extLst>
          </p:cNvPr>
          <p:cNvSpPr txBox="1">
            <a:spLocks/>
          </p:cNvSpPr>
          <p:nvPr/>
        </p:nvSpPr>
        <p:spPr>
          <a:xfrm>
            <a:off x="713250" y="374966"/>
            <a:ext cx="7717500" cy="2924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IN" sz="2000" dirty="0" err="1">
                <a:solidFill>
                  <a:srgbClr val="FFFF00"/>
                </a:solidFill>
              </a:rPr>
              <a:t>Requirments</a:t>
            </a:r>
            <a:r>
              <a:rPr lang="en-IN" sz="2000" dirty="0">
                <a:solidFill>
                  <a:srgbClr val="FFFF00"/>
                </a:solidFill>
              </a:rPr>
              <a:t>:</a:t>
            </a:r>
          </a:p>
        </p:txBody>
      </p:sp>
      <p:sp>
        <p:nvSpPr>
          <p:cNvPr id="3" name="TextBox 2">
            <a:extLst>
              <a:ext uri="{FF2B5EF4-FFF2-40B4-BE49-F238E27FC236}">
                <a16:creationId xmlns:a16="http://schemas.microsoft.com/office/drawing/2014/main" id="{6AF6C554-CFED-1E40-A8AE-32D401201EB5}"/>
              </a:ext>
            </a:extLst>
          </p:cNvPr>
          <p:cNvSpPr txBox="1"/>
          <p:nvPr/>
        </p:nvSpPr>
        <p:spPr>
          <a:xfrm>
            <a:off x="869576" y="813621"/>
            <a:ext cx="2534668" cy="954107"/>
          </a:xfrm>
          <a:prstGeom prst="rect">
            <a:avLst/>
          </a:prstGeom>
          <a:noFill/>
        </p:spPr>
        <p:txBody>
          <a:bodyPr wrap="none" rtlCol="0">
            <a:spAutoFit/>
          </a:bodyPr>
          <a:lstStyle/>
          <a:p>
            <a:r>
              <a:rPr lang="en-US" dirty="0">
                <a:solidFill>
                  <a:schemeClr val="bg1"/>
                </a:solidFill>
              </a:rPr>
              <a:t>HARDWARE:</a:t>
            </a:r>
          </a:p>
          <a:p>
            <a:r>
              <a:rPr lang="en-US" dirty="0">
                <a:solidFill>
                  <a:schemeClr val="bg1"/>
                </a:solidFill>
              </a:rPr>
              <a:t>Processor - 2 GHz or above</a:t>
            </a:r>
          </a:p>
          <a:p>
            <a:r>
              <a:rPr lang="en-US" dirty="0">
                <a:solidFill>
                  <a:schemeClr val="bg1"/>
                </a:solidFill>
              </a:rPr>
              <a:t>RAM – 4GB or above</a:t>
            </a:r>
          </a:p>
          <a:p>
            <a:r>
              <a:rPr lang="en-US" dirty="0">
                <a:solidFill>
                  <a:schemeClr val="bg1"/>
                </a:solidFill>
              </a:rPr>
              <a:t>Hard Disk – At least 1GB free</a:t>
            </a:r>
          </a:p>
        </p:txBody>
      </p:sp>
      <p:sp>
        <p:nvSpPr>
          <p:cNvPr id="8" name="TextBox 7">
            <a:extLst>
              <a:ext uri="{FF2B5EF4-FFF2-40B4-BE49-F238E27FC236}">
                <a16:creationId xmlns:a16="http://schemas.microsoft.com/office/drawing/2014/main" id="{01634D84-124C-4043-9712-5A5B13DF8518}"/>
              </a:ext>
            </a:extLst>
          </p:cNvPr>
          <p:cNvSpPr txBox="1"/>
          <p:nvPr/>
        </p:nvSpPr>
        <p:spPr>
          <a:xfrm>
            <a:off x="4473944" y="813620"/>
            <a:ext cx="2464136" cy="954107"/>
          </a:xfrm>
          <a:prstGeom prst="rect">
            <a:avLst/>
          </a:prstGeom>
          <a:noFill/>
        </p:spPr>
        <p:txBody>
          <a:bodyPr wrap="none" rtlCol="0">
            <a:spAutoFit/>
          </a:bodyPr>
          <a:lstStyle/>
          <a:p>
            <a:r>
              <a:rPr lang="en-US" dirty="0">
                <a:solidFill>
                  <a:schemeClr val="bg1"/>
                </a:solidFill>
              </a:rPr>
              <a:t>SOFTWARE:</a:t>
            </a:r>
          </a:p>
          <a:p>
            <a:r>
              <a:rPr lang="en-US" dirty="0">
                <a:solidFill>
                  <a:schemeClr val="bg1"/>
                </a:solidFill>
              </a:rPr>
              <a:t>Operating System – Mac OS</a:t>
            </a:r>
          </a:p>
          <a:p>
            <a:r>
              <a:rPr lang="en-US" dirty="0">
                <a:solidFill>
                  <a:schemeClr val="bg1"/>
                </a:solidFill>
              </a:rPr>
              <a:t>Python</a:t>
            </a:r>
          </a:p>
          <a:p>
            <a:r>
              <a:rPr lang="en-US" dirty="0">
                <a:solidFill>
                  <a:schemeClr val="bg1"/>
                </a:solidFill>
              </a:rPr>
              <a:t>Datasets</a:t>
            </a:r>
          </a:p>
        </p:txBody>
      </p:sp>
      <p:sp>
        <p:nvSpPr>
          <p:cNvPr id="9" name="TextBox 8">
            <a:extLst>
              <a:ext uri="{FF2B5EF4-FFF2-40B4-BE49-F238E27FC236}">
                <a16:creationId xmlns:a16="http://schemas.microsoft.com/office/drawing/2014/main" id="{64DA7142-DE54-B547-8EFD-528037480BFF}"/>
              </a:ext>
            </a:extLst>
          </p:cNvPr>
          <p:cNvSpPr txBox="1"/>
          <p:nvPr/>
        </p:nvSpPr>
        <p:spPr>
          <a:xfrm>
            <a:off x="5434670" y="2030518"/>
            <a:ext cx="3287990" cy="830997"/>
          </a:xfrm>
          <a:prstGeom prst="rect">
            <a:avLst/>
          </a:prstGeom>
          <a:noFill/>
        </p:spPr>
        <p:txBody>
          <a:bodyPr wrap="square" rtlCol="0">
            <a:spAutoFit/>
          </a:bodyPr>
          <a:lstStyle/>
          <a:p>
            <a:r>
              <a:rPr lang="en-US" sz="1200" dirty="0"/>
              <a:t>IOU - </a:t>
            </a:r>
            <a:r>
              <a:rPr lang="en-IN" sz="1200" dirty="0"/>
              <a:t>Intersection over Union, </a:t>
            </a:r>
          </a:p>
          <a:p>
            <a:endParaRPr lang="en-IN" sz="1200" dirty="0"/>
          </a:p>
          <a:p>
            <a:r>
              <a:rPr lang="en-IN" sz="1200" dirty="0"/>
              <a:t>Where:</a:t>
            </a:r>
          </a:p>
          <a:p>
            <a:r>
              <a:rPr lang="en-IN" sz="1200" dirty="0"/>
              <a:t>IOU = Area of yellow box / Area of green box.</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26" name="Google Shape;938;p37">
            <a:extLst>
              <a:ext uri="{FF2B5EF4-FFF2-40B4-BE49-F238E27FC236}">
                <a16:creationId xmlns:a16="http://schemas.microsoft.com/office/drawing/2014/main" id="{63C24481-8A0F-1C47-B32E-1685D1F25CD7}"/>
              </a:ext>
            </a:extLst>
          </p:cNvPr>
          <p:cNvSpPr txBox="1"/>
          <p:nvPr/>
        </p:nvSpPr>
        <p:spPr>
          <a:xfrm>
            <a:off x="993144" y="1156188"/>
            <a:ext cx="7218528" cy="2337005"/>
          </a:xfrm>
          <a:prstGeom prst="rect">
            <a:avLst/>
          </a:prstGeom>
          <a:noFill/>
          <a:ln>
            <a:noFill/>
          </a:ln>
        </p:spPr>
        <p:txBody>
          <a:bodyPr spcFirstLastPara="1" wrap="square" lIns="91425" tIns="91425" rIns="91425" bIns="91425" anchor="t" anchorCtr="0">
            <a:noAutofit/>
          </a:bodyPr>
          <a:lstStyle/>
          <a:p>
            <a:pPr fontAlgn="base"/>
            <a:r>
              <a:rPr lang="en-IN" dirty="0">
                <a:solidFill>
                  <a:schemeClr val="bg1"/>
                </a:solidFill>
                <a:latin typeface=""/>
              </a:rPr>
              <a:t>Process frames at the rate of </a:t>
            </a:r>
            <a:r>
              <a:rPr lang="en-IN" i="1" dirty="0">
                <a:solidFill>
                  <a:schemeClr val="bg1"/>
                </a:solidFill>
                <a:latin typeface=""/>
              </a:rPr>
              <a:t>45 fps</a:t>
            </a:r>
            <a:r>
              <a:rPr lang="en-IN" dirty="0">
                <a:solidFill>
                  <a:schemeClr val="bg1"/>
                </a:solidFill>
                <a:latin typeface=""/>
              </a:rPr>
              <a:t> (larger network) to </a:t>
            </a:r>
            <a:r>
              <a:rPr lang="en-IN" i="1" dirty="0">
                <a:solidFill>
                  <a:schemeClr val="bg1"/>
                </a:solidFill>
                <a:latin typeface=""/>
              </a:rPr>
              <a:t>150 fps</a:t>
            </a:r>
            <a:r>
              <a:rPr lang="en-IN" dirty="0">
                <a:solidFill>
                  <a:schemeClr val="bg1"/>
                </a:solidFill>
                <a:latin typeface=""/>
              </a:rPr>
              <a:t>(smaller network) </a:t>
            </a:r>
          </a:p>
          <a:p>
            <a:pPr fontAlgn="base"/>
            <a:r>
              <a:rPr lang="en-IN" dirty="0">
                <a:solidFill>
                  <a:schemeClr val="bg1"/>
                </a:solidFill>
                <a:latin typeface=""/>
              </a:rPr>
              <a:t>which is better than real-time.</a:t>
            </a:r>
          </a:p>
          <a:p>
            <a:pPr fontAlgn="base"/>
            <a:endParaRPr lang="en-IN" dirty="0">
              <a:solidFill>
                <a:schemeClr val="bg1"/>
              </a:solidFill>
              <a:latin typeface=""/>
            </a:endParaRPr>
          </a:p>
          <a:p>
            <a:pPr fontAlgn="base"/>
            <a:r>
              <a:rPr lang="en-IN" dirty="0">
                <a:solidFill>
                  <a:schemeClr val="bg1"/>
                </a:solidFill>
                <a:latin typeface=""/>
              </a:rPr>
              <a:t>One-shot object detection with great accuracy rate</a:t>
            </a:r>
          </a:p>
          <a:p>
            <a:pPr fontAlgn="base"/>
            <a:endParaRPr lang="en-IN" dirty="0">
              <a:solidFill>
                <a:schemeClr val="bg1"/>
              </a:solidFill>
              <a:latin typeface=""/>
            </a:endParaRPr>
          </a:p>
          <a:p>
            <a:pPr fontAlgn="base"/>
            <a:r>
              <a:rPr lang="en-IN" dirty="0">
                <a:solidFill>
                  <a:schemeClr val="bg1"/>
                </a:solidFill>
                <a:latin typeface=""/>
              </a:rPr>
              <a:t>Struggles to detect close objects because each grid can propose only 2 bounding boxes.</a:t>
            </a:r>
          </a:p>
          <a:p>
            <a:pPr fontAlgn="base"/>
            <a:endParaRPr lang="en-IN" dirty="0">
              <a:solidFill>
                <a:schemeClr val="bg1"/>
              </a:solidFill>
              <a:latin typeface=""/>
            </a:endParaRPr>
          </a:p>
          <a:p>
            <a:pPr fontAlgn="base"/>
            <a:r>
              <a:rPr lang="en-IN" dirty="0">
                <a:solidFill>
                  <a:schemeClr val="bg1"/>
                </a:solidFill>
                <a:latin typeface=""/>
              </a:rPr>
              <a:t>Struggles to detect hidden objects with more confidence</a:t>
            </a:r>
          </a:p>
          <a:p>
            <a:pPr fontAlgn="base"/>
            <a:endParaRPr lang="en-IN" dirty="0">
              <a:solidFill>
                <a:schemeClr val="bg1"/>
              </a:solidFill>
              <a:latin typeface=""/>
            </a:endParaRPr>
          </a:p>
          <a:p>
            <a:pPr fontAlgn="base"/>
            <a:endParaRPr lang="en-IN" dirty="0">
              <a:solidFill>
                <a:schemeClr val="bg1"/>
              </a:solidFill>
              <a:latin typeface=""/>
            </a:endParaRPr>
          </a:p>
          <a:p>
            <a:pPr fontAlgn="base"/>
            <a:endParaRPr lang="en-IN" dirty="0">
              <a:solidFill>
                <a:schemeClr val="bg1"/>
              </a:solidFill>
              <a:latin typeface=""/>
            </a:endParaRPr>
          </a:p>
          <a:p>
            <a:pPr fontAlgn="base"/>
            <a:endParaRPr lang="en-IN" dirty="0">
              <a:solidFill>
                <a:schemeClr val="bg1"/>
              </a:solidFill>
              <a:latin typeface=""/>
            </a:endParaRPr>
          </a:p>
        </p:txBody>
      </p:sp>
      <p:sp>
        <p:nvSpPr>
          <p:cNvPr id="127" name="Google Shape;660;p33">
            <a:extLst>
              <a:ext uri="{FF2B5EF4-FFF2-40B4-BE49-F238E27FC236}">
                <a16:creationId xmlns:a16="http://schemas.microsoft.com/office/drawing/2014/main" id="{1B93C8A0-1B5C-5647-9713-04BE6EBC9425}"/>
              </a:ext>
            </a:extLst>
          </p:cNvPr>
          <p:cNvSpPr txBox="1">
            <a:spLocks noGrp="1"/>
          </p:cNvSpPr>
          <p:nvPr>
            <p:ph type="title"/>
          </p:nvPr>
        </p:nvSpPr>
        <p:spPr>
          <a:xfrm>
            <a:off x="713225" y="48718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FFFF00"/>
                </a:solidFill>
              </a:rPr>
              <a:t>Merits and Demerits:</a:t>
            </a:r>
            <a:endParaRPr sz="2800" dirty="0">
              <a:solidFill>
                <a:srgbClr val="FFFF00"/>
              </a:solidFill>
            </a:endParaRPr>
          </a:p>
        </p:txBody>
      </p:sp>
      <p:pic>
        <p:nvPicPr>
          <p:cNvPr id="18" name="Picture 17">
            <a:extLst>
              <a:ext uri="{FF2B5EF4-FFF2-40B4-BE49-F238E27FC236}">
                <a16:creationId xmlns:a16="http://schemas.microsoft.com/office/drawing/2014/main" id="{6DFA4631-472E-334B-8C48-DB7A7A1F3573}"/>
              </a:ext>
            </a:extLst>
          </p:cNvPr>
          <p:cNvPicPr>
            <a:picLocks noChangeAspect="1"/>
          </p:cNvPicPr>
          <p:nvPr/>
        </p:nvPicPr>
        <p:blipFill>
          <a:blip r:embed="rId3"/>
          <a:stretch>
            <a:fillRect/>
          </a:stretch>
        </p:blipFill>
        <p:spPr>
          <a:xfrm>
            <a:off x="721376" y="1293040"/>
            <a:ext cx="243591" cy="243591"/>
          </a:xfrm>
          <a:prstGeom prst="rect">
            <a:avLst/>
          </a:prstGeom>
        </p:spPr>
      </p:pic>
      <p:pic>
        <p:nvPicPr>
          <p:cNvPr id="133" name="Picture 132">
            <a:extLst>
              <a:ext uri="{FF2B5EF4-FFF2-40B4-BE49-F238E27FC236}">
                <a16:creationId xmlns:a16="http://schemas.microsoft.com/office/drawing/2014/main" id="{954E2ABB-8725-BD49-A668-438732F3F948}"/>
              </a:ext>
            </a:extLst>
          </p:cNvPr>
          <p:cNvPicPr>
            <a:picLocks noChangeAspect="1"/>
          </p:cNvPicPr>
          <p:nvPr/>
        </p:nvPicPr>
        <p:blipFill>
          <a:blip r:embed="rId3"/>
          <a:stretch>
            <a:fillRect/>
          </a:stretch>
        </p:blipFill>
        <p:spPr>
          <a:xfrm>
            <a:off x="713980" y="1874415"/>
            <a:ext cx="243591" cy="243591"/>
          </a:xfrm>
          <a:prstGeom prst="rect">
            <a:avLst/>
          </a:prstGeom>
        </p:spPr>
      </p:pic>
      <p:sp>
        <p:nvSpPr>
          <p:cNvPr id="134" name="Plus 133">
            <a:extLst>
              <a:ext uri="{FF2B5EF4-FFF2-40B4-BE49-F238E27FC236}">
                <a16:creationId xmlns:a16="http://schemas.microsoft.com/office/drawing/2014/main" id="{450B7097-0588-084E-A08F-2D48A3497104}"/>
              </a:ext>
            </a:extLst>
          </p:cNvPr>
          <p:cNvSpPr/>
          <p:nvPr/>
        </p:nvSpPr>
        <p:spPr>
          <a:xfrm rot="2529307">
            <a:off x="702266" y="2712738"/>
            <a:ext cx="279281" cy="279281"/>
          </a:xfrm>
          <a:prstGeom prst="mathPlus">
            <a:avLst/>
          </a:prstGeom>
          <a:solidFill>
            <a:srgbClr val="D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35" name="Plus 134">
            <a:extLst>
              <a:ext uri="{FF2B5EF4-FFF2-40B4-BE49-F238E27FC236}">
                <a16:creationId xmlns:a16="http://schemas.microsoft.com/office/drawing/2014/main" id="{32DB8C65-D57D-134E-A7F4-31FDC4505BB1}"/>
              </a:ext>
            </a:extLst>
          </p:cNvPr>
          <p:cNvSpPr/>
          <p:nvPr/>
        </p:nvSpPr>
        <p:spPr>
          <a:xfrm rot="2529307">
            <a:off x="703530" y="2288717"/>
            <a:ext cx="279281" cy="279281"/>
          </a:xfrm>
          <a:prstGeom prst="mathPlus">
            <a:avLst/>
          </a:prstGeom>
          <a:solidFill>
            <a:srgbClr val="D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sp>
        <p:nvSpPr>
          <p:cNvPr id="2236" name="Google Shape;2236;p59"/>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00"/>
                </a:solidFill>
              </a:rPr>
              <a:t>Conclusion:</a:t>
            </a:r>
            <a:endParaRPr dirty="0">
              <a:solidFill>
                <a:srgbClr val="FFFF00"/>
              </a:solidFill>
            </a:endParaRPr>
          </a:p>
        </p:txBody>
      </p:sp>
      <p:grpSp>
        <p:nvGrpSpPr>
          <p:cNvPr id="2237" name="Google Shape;2237;p59"/>
          <p:cNvGrpSpPr/>
          <p:nvPr/>
        </p:nvGrpSpPr>
        <p:grpSpPr>
          <a:xfrm>
            <a:off x="7957410" y="-99025"/>
            <a:ext cx="2699228" cy="5242522"/>
            <a:chOff x="-1255789" y="-99025"/>
            <a:chExt cx="2699228" cy="5242522"/>
          </a:xfrm>
        </p:grpSpPr>
        <p:grpSp>
          <p:nvGrpSpPr>
            <p:cNvPr id="2238" name="Google Shape;2238;p59"/>
            <p:cNvGrpSpPr/>
            <p:nvPr/>
          </p:nvGrpSpPr>
          <p:grpSpPr>
            <a:xfrm>
              <a:off x="-66750" y="-99025"/>
              <a:ext cx="246027" cy="5242522"/>
              <a:chOff x="-66750" y="-99025"/>
              <a:chExt cx="246027" cy="5242522"/>
            </a:xfrm>
          </p:grpSpPr>
          <p:sp>
            <p:nvSpPr>
              <p:cNvPr id="2239" name="Google Shape;2239;p59"/>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9"/>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1" name="Google Shape;2241;p59"/>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9"/>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9"/>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9"/>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9"/>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9"/>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8" name="Google Shape;2248;p59"/>
          <p:cNvSpPr txBox="1">
            <a:spLocks noGrp="1"/>
          </p:cNvSpPr>
          <p:nvPr>
            <p:ph type="body" idx="2"/>
          </p:nvPr>
        </p:nvSpPr>
        <p:spPr>
          <a:xfrm>
            <a:off x="741917" y="979166"/>
            <a:ext cx="6857631" cy="2054761"/>
          </a:xfrm>
          <a:prstGeom prst="rect">
            <a:avLst/>
          </a:prstGeom>
        </p:spPr>
        <p:txBody>
          <a:bodyPr spcFirstLastPara="1" wrap="square" lIns="91425" tIns="91425" rIns="91425" bIns="91425" anchor="b" anchorCtr="0">
            <a:noAutofit/>
          </a:bodyPr>
          <a:lstStyle/>
          <a:p>
            <a:pPr marL="0" indent="0">
              <a:lnSpc>
                <a:spcPct val="100000"/>
              </a:lnSpc>
              <a:buNone/>
            </a:pPr>
            <a:endParaRPr lang="en-IN" b="1" dirty="0">
              <a:latin typeface=""/>
            </a:endParaRPr>
          </a:p>
          <a:p>
            <a:pPr marL="0" indent="0">
              <a:lnSpc>
                <a:spcPct val="100000"/>
              </a:lnSpc>
              <a:buNone/>
            </a:pPr>
            <a:r>
              <a:rPr lang="en-IN" dirty="0"/>
              <a:t>YOLO is one of the best-known, most powerful object detection models, dubbed "You Only Look Once. With just </a:t>
            </a:r>
            <a:r>
              <a:rPr lang="en-IN" dirty="0">
                <a:solidFill>
                  <a:schemeClr val="bg1"/>
                </a:solidFill>
                <a:latin typeface=""/>
              </a:rPr>
              <a:t>One-shot we can detect object with great accuracy.</a:t>
            </a:r>
          </a:p>
          <a:p>
            <a:pPr marL="0" indent="0">
              <a:lnSpc>
                <a:spcPct val="100000"/>
              </a:lnSpc>
              <a:buNone/>
            </a:pPr>
            <a:endParaRPr lang="en-IN" dirty="0">
              <a:latin typeface=""/>
            </a:endParaRPr>
          </a:p>
          <a:p>
            <a:pPr marL="0" indent="0">
              <a:lnSpc>
                <a:spcPct val="100000"/>
              </a:lnSpc>
              <a:buNone/>
            </a:pPr>
            <a:r>
              <a:rPr lang="en-IN" dirty="0"/>
              <a:t>YOLO is the first option for every real-time identification of objects.</a:t>
            </a:r>
          </a:p>
          <a:p>
            <a:pPr marL="0" indent="0">
              <a:lnSpc>
                <a:spcPct val="100000"/>
              </a:lnSpc>
              <a:buNone/>
            </a:pPr>
            <a:endParaRPr lang="en-IN" dirty="0">
              <a:latin typeface=""/>
            </a:endParaRPr>
          </a:p>
          <a:p>
            <a:pPr marL="0" indent="0">
              <a:lnSpc>
                <a:spcPct val="100000"/>
              </a:lnSpc>
              <a:buNone/>
            </a:pPr>
            <a:r>
              <a:rPr lang="en-IN" dirty="0">
                <a:latin typeface=""/>
              </a:rPr>
              <a:t>If we equip this in our vehicle then we would reduce the accidents rate at night time.</a:t>
            </a:r>
          </a:p>
          <a:p>
            <a:pPr marL="0" indent="0">
              <a:lnSpc>
                <a:spcPct val="100000"/>
              </a:lnSpc>
              <a:buNone/>
            </a:pPr>
            <a:endParaRPr lang="en-IN" dirty="0">
              <a:latin typeface=""/>
            </a:endParaRPr>
          </a:p>
          <a:p>
            <a:pPr marL="0" indent="0">
              <a:lnSpc>
                <a:spcPct val="100000"/>
              </a:lnSpc>
              <a:buNone/>
            </a:pPr>
            <a:r>
              <a:rPr lang="en-IN" dirty="0">
                <a:latin typeface=""/>
              </a:rPr>
              <a:t>We need a large set of data to make this possible and train our model, to increase its success rate.</a:t>
            </a:r>
          </a:p>
          <a:p>
            <a:pPr marL="0" indent="0">
              <a:lnSpc>
                <a:spcPct val="100000"/>
              </a:lnSpc>
              <a:buNone/>
            </a:pPr>
            <a:endParaRPr lang="en-IN" dirty="0">
              <a:latin typeface=""/>
            </a:endParaRPr>
          </a:p>
          <a:p>
            <a:pPr marL="0" lvl="0" indent="0" algn="l" rtl="0">
              <a:lnSpc>
                <a:spcPct val="100000"/>
              </a:lnSpc>
              <a:spcBef>
                <a:spcPts val="0"/>
              </a:spcBef>
              <a:spcAft>
                <a:spcPts val="0"/>
              </a:spcAft>
              <a:buNone/>
            </a:pPr>
            <a:endParaRPr dirty="0">
              <a:latin typeface=""/>
            </a:endParaRPr>
          </a:p>
        </p:txBody>
      </p:sp>
      <p:sp>
        <p:nvSpPr>
          <p:cNvPr id="15" name="Content Placeholder 2">
            <a:extLst>
              <a:ext uri="{FF2B5EF4-FFF2-40B4-BE49-F238E27FC236}">
                <a16:creationId xmlns:a16="http://schemas.microsoft.com/office/drawing/2014/main" id="{FE918631-AB1C-3246-A074-CCFCF07FB602}"/>
              </a:ext>
            </a:extLst>
          </p:cNvPr>
          <p:cNvSpPr txBox="1">
            <a:spLocks/>
          </p:cNvSpPr>
          <p:nvPr/>
        </p:nvSpPr>
        <p:spPr>
          <a:xfrm>
            <a:off x="2148530" y="3782403"/>
            <a:ext cx="3385015" cy="9284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u="sng" dirty="0">
                <a:solidFill>
                  <a:srgbClr val="FFFF00"/>
                </a:solidFill>
                <a:hlinkClick r:id="rId3">
                  <a:extLst>
                    <a:ext uri="{A12FA001-AC4F-418D-AE19-62706E023703}">
                      <ahyp:hlinkClr xmlns:ahyp="http://schemas.microsoft.com/office/drawing/2018/hyperlinkcolor" val="tx"/>
                    </a:ext>
                  </a:extLst>
                </a:hlinkClick>
              </a:rPr>
              <a:t>https://ieeexplore.ieee.org/document/9326819</a:t>
            </a:r>
            <a:endParaRPr lang="en-IN" sz="1200" u="sng" dirty="0">
              <a:solidFill>
                <a:srgbClr val="FFFF00"/>
              </a:solidFill>
            </a:endParaRPr>
          </a:p>
        </p:txBody>
      </p:sp>
      <p:sp>
        <p:nvSpPr>
          <p:cNvPr id="16" name="Title 1">
            <a:extLst>
              <a:ext uri="{FF2B5EF4-FFF2-40B4-BE49-F238E27FC236}">
                <a16:creationId xmlns:a16="http://schemas.microsoft.com/office/drawing/2014/main" id="{477E6D8C-344E-F645-B9F9-AB8AFB005292}"/>
              </a:ext>
            </a:extLst>
          </p:cNvPr>
          <p:cNvSpPr txBox="1">
            <a:spLocks/>
          </p:cNvSpPr>
          <p:nvPr/>
        </p:nvSpPr>
        <p:spPr>
          <a:xfrm>
            <a:off x="713225" y="3782402"/>
            <a:ext cx="5449521" cy="4240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Algerian" panose="04020705040A02060702" pitchFamily="82" charset="0"/>
              </a:rPr>
              <a:t>REFERENCES</a:t>
            </a:r>
            <a:endParaRPr lang="en-IN" sz="1600" dirty="0">
              <a:solidFill>
                <a:schemeClr val="bg1"/>
              </a:solidFill>
              <a:latin typeface="Algerian" panose="04020705040A02060702"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00"/>
        <p:cNvGrpSpPr/>
        <p:nvPr/>
      </p:nvGrpSpPr>
      <p:grpSpPr>
        <a:xfrm>
          <a:off x="0" y="0"/>
          <a:ext cx="0" cy="0"/>
          <a:chOff x="0" y="0"/>
          <a:chExt cx="0" cy="0"/>
        </a:xfrm>
      </p:grpSpPr>
      <p:sp>
        <p:nvSpPr>
          <p:cNvPr id="2" name="TextBox 1">
            <a:extLst>
              <a:ext uri="{FF2B5EF4-FFF2-40B4-BE49-F238E27FC236}">
                <a16:creationId xmlns:a16="http://schemas.microsoft.com/office/drawing/2014/main" id="{6EB972B7-18A1-6D40-84D9-0619A2D78BFB}"/>
              </a:ext>
            </a:extLst>
          </p:cNvPr>
          <p:cNvSpPr txBox="1"/>
          <p:nvPr/>
        </p:nvSpPr>
        <p:spPr>
          <a:xfrm>
            <a:off x="1222238" y="2017752"/>
            <a:ext cx="6699523" cy="1107996"/>
          </a:xfrm>
          <a:prstGeom prst="rect">
            <a:avLst/>
          </a:prstGeom>
          <a:noFill/>
        </p:spPr>
        <p:txBody>
          <a:bodyPr wrap="square" rtlCol="0" anchor="ctr">
            <a:spAutoFit/>
          </a:bodyPr>
          <a:lstStyle/>
          <a:p>
            <a:pPr algn="ctr"/>
            <a:r>
              <a:rPr lang="en-US" sz="6600" dirty="0">
                <a:solidFill>
                  <a:schemeClr val="bg1"/>
                </a:solidFill>
                <a:latin typeface="Franklin Gothic Demi" panose="020B0703020102020204" pitchFamily="34" charset="0"/>
              </a:rPr>
              <a:t>Thank You!</a:t>
            </a:r>
          </a:p>
        </p:txBody>
      </p:sp>
    </p:spTree>
    <p:extLst>
      <p:ext uri="{BB962C8B-B14F-4D97-AF65-F5344CB8AC3E}">
        <p14:creationId xmlns:p14="http://schemas.microsoft.com/office/powerpoint/2010/main" val="47929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B220-B448-B524-2983-29DB75412408}"/>
              </a:ext>
            </a:extLst>
          </p:cNvPr>
          <p:cNvSpPr>
            <a:spLocks noGrp="1"/>
          </p:cNvSpPr>
          <p:nvPr>
            <p:ph type="title"/>
          </p:nvPr>
        </p:nvSpPr>
        <p:spPr/>
        <p:txBody>
          <a:bodyPr/>
          <a:lstStyle/>
          <a:p>
            <a:r>
              <a:rPr lang="en-IN" dirty="0">
                <a:solidFill>
                  <a:srgbClr val="FFFF00"/>
                </a:solidFill>
              </a:rPr>
              <a:t>OBJECTIVES:</a:t>
            </a:r>
          </a:p>
        </p:txBody>
      </p:sp>
      <p:sp>
        <p:nvSpPr>
          <p:cNvPr id="3" name="Text Placeholder 2">
            <a:extLst>
              <a:ext uri="{FF2B5EF4-FFF2-40B4-BE49-F238E27FC236}">
                <a16:creationId xmlns:a16="http://schemas.microsoft.com/office/drawing/2014/main" id="{82A990EF-AE3C-C3A3-296B-3185589AD7F4}"/>
              </a:ext>
            </a:extLst>
          </p:cNvPr>
          <p:cNvSpPr>
            <a:spLocks noGrp="1"/>
          </p:cNvSpPr>
          <p:nvPr>
            <p:ph type="body" idx="1"/>
          </p:nvPr>
        </p:nvSpPr>
        <p:spPr>
          <a:xfrm>
            <a:off x="457200" y="961877"/>
            <a:ext cx="7973525" cy="3542888"/>
          </a:xfrm>
        </p:spPr>
        <p:txBody>
          <a:bodyPr/>
          <a:lstStyle/>
          <a:p>
            <a:pPr marL="330200" indent="-171450">
              <a:buFont typeface="Wingdings" panose="05000000000000000000" pitchFamily="2" charset="2"/>
              <a:buChar char="§"/>
            </a:pPr>
            <a:r>
              <a:rPr lang="en-IN" sz="2000" dirty="0">
                <a:solidFill>
                  <a:schemeClr val="tx2"/>
                </a:solidFill>
              </a:rPr>
              <a:t>Abstract</a:t>
            </a:r>
          </a:p>
          <a:p>
            <a:pPr marL="330200" indent="-171450">
              <a:buFont typeface="Wingdings" panose="05000000000000000000" pitchFamily="2" charset="2"/>
              <a:buChar char="§"/>
            </a:pPr>
            <a:r>
              <a:rPr lang="en-IN" sz="2000" dirty="0">
                <a:solidFill>
                  <a:schemeClr val="tx2"/>
                </a:solidFill>
              </a:rPr>
              <a:t>Introduction</a:t>
            </a:r>
          </a:p>
          <a:p>
            <a:pPr marL="330200" indent="-171450">
              <a:buFont typeface="Wingdings" panose="05000000000000000000" pitchFamily="2" charset="2"/>
              <a:buChar char="§"/>
            </a:pPr>
            <a:r>
              <a:rPr lang="en-IN" sz="2000" dirty="0">
                <a:solidFill>
                  <a:schemeClr val="tx2"/>
                </a:solidFill>
              </a:rPr>
              <a:t>Literature Survey</a:t>
            </a:r>
          </a:p>
          <a:p>
            <a:pPr marL="330200" indent="-171450">
              <a:buFont typeface="Wingdings" panose="05000000000000000000" pitchFamily="2" charset="2"/>
              <a:buChar char="§"/>
            </a:pPr>
            <a:r>
              <a:rPr lang="en-IN" sz="2000" dirty="0">
                <a:solidFill>
                  <a:schemeClr val="tx2"/>
                </a:solidFill>
              </a:rPr>
              <a:t>Objectives In Yolo</a:t>
            </a:r>
          </a:p>
          <a:p>
            <a:pPr marL="330200" indent="-171450">
              <a:buFont typeface="Wingdings" panose="05000000000000000000" pitchFamily="2" charset="2"/>
              <a:buChar char="§"/>
            </a:pPr>
            <a:r>
              <a:rPr lang="en-IN" sz="2000" dirty="0">
                <a:solidFill>
                  <a:schemeClr val="tx2"/>
                </a:solidFill>
              </a:rPr>
              <a:t>Methodology</a:t>
            </a:r>
          </a:p>
          <a:p>
            <a:pPr marL="330200" indent="-171450">
              <a:buFont typeface="Wingdings" panose="05000000000000000000" pitchFamily="2" charset="2"/>
              <a:buChar char="§"/>
            </a:pPr>
            <a:r>
              <a:rPr lang="en-IN" sz="2000" dirty="0">
                <a:solidFill>
                  <a:schemeClr val="tx2"/>
                </a:solidFill>
              </a:rPr>
              <a:t>Requirements</a:t>
            </a:r>
          </a:p>
          <a:p>
            <a:pPr marL="330200" indent="-171450">
              <a:buFont typeface="Wingdings" panose="05000000000000000000" pitchFamily="2" charset="2"/>
              <a:buChar char="§"/>
            </a:pPr>
            <a:r>
              <a:rPr lang="en-IN" sz="2000" dirty="0">
                <a:solidFill>
                  <a:schemeClr val="tx2"/>
                </a:solidFill>
              </a:rPr>
              <a:t>Algorithm</a:t>
            </a:r>
          </a:p>
          <a:p>
            <a:pPr marL="330200" indent="-171450">
              <a:buFont typeface="Wingdings" panose="05000000000000000000" pitchFamily="2" charset="2"/>
              <a:buChar char="§"/>
            </a:pPr>
            <a:r>
              <a:rPr lang="en-IN" sz="2000" dirty="0">
                <a:solidFill>
                  <a:schemeClr val="tx2"/>
                </a:solidFill>
              </a:rPr>
              <a:t>Merits And Demerits</a:t>
            </a:r>
          </a:p>
          <a:p>
            <a:pPr marL="330200" indent="-171450">
              <a:buFont typeface="Wingdings" panose="05000000000000000000" pitchFamily="2" charset="2"/>
              <a:buChar char="§"/>
            </a:pPr>
            <a:r>
              <a:rPr lang="en-IN" sz="2000" dirty="0">
                <a:solidFill>
                  <a:schemeClr val="tx2"/>
                </a:solidFill>
              </a:rPr>
              <a:t>Conclusion</a:t>
            </a:r>
          </a:p>
        </p:txBody>
      </p:sp>
    </p:spTree>
    <p:extLst>
      <p:ext uri="{BB962C8B-B14F-4D97-AF65-F5344CB8AC3E}">
        <p14:creationId xmlns:p14="http://schemas.microsoft.com/office/powerpoint/2010/main" val="130232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557B-F653-894B-D312-BC33E09F3EBF}"/>
              </a:ext>
            </a:extLst>
          </p:cNvPr>
          <p:cNvSpPr>
            <a:spLocks noGrp="1"/>
          </p:cNvSpPr>
          <p:nvPr>
            <p:ph type="title"/>
          </p:nvPr>
        </p:nvSpPr>
        <p:spPr>
          <a:xfrm>
            <a:off x="504265" y="389177"/>
            <a:ext cx="7926460" cy="572700"/>
          </a:xfrm>
        </p:spPr>
        <p:txBody>
          <a:bodyPr/>
          <a:lstStyle/>
          <a:p>
            <a:r>
              <a:rPr lang="en-IN" dirty="0">
                <a:solidFill>
                  <a:srgbClr val="FFFF00"/>
                </a:solidFill>
              </a:rPr>
              <a:t>   ABSTRACT</a:t>
            </a:r>
          </a:p>
        </p:txBody>
      </p:sp>
      <p:sp>
        <p:nvSpPr>
          <p:cNvPr id="3" name="Text Placeholder 2">
            <a:extLst>
              <a:ext uri="{FF2B5EF4-FFF2-40B4-BE49-F238E27FC236}">
                <a16:creationId xmlns:a16="http://schemas.microsoft.com/office/drawing/2014/main" id="{9D5DC187-2B6C-A18C-2836-055E377F1465}"/>
              </a:ext>
            </a:extLst>
          </p:cNvPr>
          <p:cNvSpPr>
            <a:spLocks noGrp="1"/>
          </p:cNvSpPr>
          <p:nvPr>
            <p:ph type="body" idx="1"/>
          </p:nvPr>
        </p:nvSpPr>
        <p:spPr>
          <a:xfrm>
            <a:off x="713225" y="1136276"/>
            <a:ext cx="7717500" cy="2944905"/>
          </a:xfrm>
        </p:spPr>
        <p:txBody>
          <a:bodyPr/>
          <a:lstStyle/>
          <a:p>
            <a:pPr marL="158750" indent="0">
              <a:buNone/>
            </a:pPr>
            <a:r>
              <a:rPr lang="en-IN" sz="1800" dirty="0">
                <a:effectLst/>
                <a:latin typeface="Times New Roman" panose="02020603050405020304" pitchFamily="18" charset="0"/>
                <a:ea typeface="Calibri" panose="020F0502020204030204" pitchFamily="34" charset="0"/>
              </a:rPr>
              <a:t>A vehicle is any machine that transports people or cargo.</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Vehicle detection and vehicle type recognition is a practical application of machine learning concepts and is directly applicable for various operations in a traffic surveillance system contributing to an non-maximum suppression (post processing step for detecting the object) system. This will introduce the processing of automatic vehicle detection and recognition using static image datasets. Further using the same technique, we shall improvise vehicle detection by using YOLO algorithm. In previous algorithm (Faster RCNN) difficult to detect small objects.</a:t>
            </a:r>
            <a:endParaRPr lang="en-IN" dirty="0"/>
          </a:p>
        </p:txBody>
      </p:sp>
    </p:spTree>
    <p:extLst>
      <p:ext uri="{BB962C8B-B14F-4D97-AF65-F5344CB8AC3E}">
        <p14:creationId xmlns:p14="http://schemas.microsoft.com/office/powerpoint/2010/main" val="384363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3"/>
          <p:cNvSpPr txBox="1">
            <a:spLocks noGrp="1"/>
          </p:cNvSpPr>
          <p:nvPr>
            <p:ph type="title"/>
          </p:nvPr>
        </p:nvSpPr>
        <p:spPr>
          <a:xfrm>
            <a:off x="713225" y="48718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FFFF00"/>
                </a:solidFill>
              </a:rPr>
              <a:t>Introduction: </a:t>
            </a:r>
            <a:endParaRPr sz="2800" dirty="0">
              <a:solidFill>
                <a:srgbClr val="FFFF00"/>
              </a:solidFill>
            </a:endParaRPr>
          </a:p>
        </p:txBody>
      </p:sp>
      <p:sp>
        <p:nvSpPr>
          <p:cNvPr id="661" name="Google Shape;661;p33"/>
          <p:cNvSpPr txBox="1">
            <a:spLocks noGrp="1"/>
          </p:cNvSpPr>
          <p:nvPr>
            <p:ph type="body" idx="1"/>
          </p:nvPr>
        </p:nvSpPr>
        <p:spPr>
          <a:xfrm>
            <a:off x="695296" y="1059881"/>
            <a:ext cx="7735430" cy="3103605"/>
          </a:xfrm>
          <a:prstGeom prst="rect">
            <a:avLst/>
          </a:prstGeom>
        </p:spPr>
        <p:txBody>
          <a:bodyPr spcFirstLastPara="1" wrap="square" lIns="91425" tIns="91425" rIns="91425" bIns="91425" anchor="t" anchorCtr="0">
            <a:noAutofit/>
          </a:bodyPr>
          <a:lstStyle/>
          <a:p>
            <a:pPr marL="0" lvl="0" indent="0">
              <a:lnSpc>
                <a:spcPct val="100000"/>
              </a:lnSpc>
              <a:buNone/>
            </a:pPr>
            <a:r>
              <a:rPr lang="en-IN" sz="1400" b="1" dirty="0"/>
              <a:t>“You Only Look Once” (YOLO)</a:t>
            </a:r>
            <a:r>
              <a:rPr lang="en-IN" sz="1400" dirty="0"/>
              <a:t> is a popular algorithm because it achieves high accuracy and also being able to run in real-time. </a:t>
            </a:r>
          </a:p>
          <a:p>
            <a:pPr marL="0" lvl="0" indent="0">
              <a:lnSpc>
                <a:spcPct val="100000"/>
              </a:lnSpc>
              <a:buNone/>
            </a:pPr>
            <a:endParaRPr lang="en-IN" sz="1400" dirty="0"/>
          </a:p>
          <a:p>
            <a:pPr marL="0" lvl="0" indent="0">
              <a:lnSpc>
                <a:spcPct val="100000"/>
              </a:lnSpc>
              <a:buNone/>
            </a:pPr>
            <a:r>
              <a:rPr lang="en-IN" sz="1400" dirty="0"/>
              <a:t>This algorithm “only looks once” at the image in the sense that it requires only one forward propagation pass through the network to make predictions.</a:t>
            </a:r>
          </a:p>
          <a:p>
            <a:pPr marL="0" lvl="0" indent="0">
              <a:lnSpc>
                <a:spcPct val="100000"/>
              </a:lnSpc>
              <a:buNone/>
            </a:pPr>
            <a:endParaRPr lang="en-IN" sz="1400" dirty="0"/>
          </a:p>
          <a:p>
            <a:pPr marL="0" lvl="0" indent="0">
              <a:lnSpc>
                <a:spcPct val="100000"/>
              </a:lnSpc>
              <a:buNone/>
            </a:pPr>
            <a:r>
              <a:rPr lang="en-IN" sz="1400" dirty="0"/>
              <a:t>The approach of YOLO is a frame by frame object detection.</a:t>
            </a:r>
          </a:p>
          <a:p>
            <a:pPr marL="0" lvl="0" indent="0">
              <a:lnSpc>
                <a:spcPct val="100000"/>
              </a:lnSpc>
              <a:buNone/>
            </a:pPr>
            <a:endParaRPr lang="en-IN" sz="1400" dirty="0"/>
          </a:p>
          <a:p>
            <a:pPr marL="0" lvl="0" indent="0">
              <a:lnSpc>
                <a:spcPct val="100000"/>
              </a:lnSpc>
              <a:buNone/>
            </a:pPr>
            <a:r>
              <a:rPr lang="en-IN" sz="1400" dirty="0"/>
              <a:t>The system divides the input image into an S×S grid and image content is predicted based on the bounding boxes of each grid cell.</a:t>
            </a:r>
          </a:p>
          <a:p>
            <a:pPr marL="0" lvl="0" indent="0">
              <a:lnSpc>
                <a:spcPct val="100000"/>
              </a:lnSpc>
              <a:buNone/>
            </a:pPr>
            <a:endParaRPr lang="en-IN" sz="1400" dirty="0"/>
          </a:p>
          <a:p>
            <a:pPr marL="0" lvl="0" indent="0">
              <a:lnSpc>
                <a:spcPct val="100000"/>
              </a:lnSpc>
              <a:buNone/>
            </a:pPr>
            <a:r>
              <a:rPr lang="en-IN" sz="1400" dirty="0"/>
              <a:t>To solve the problems of existing vehicle detection such as lack of vehicle-type recognition, low detection accuracy and slow speed, new vehicle detection models YoloV2, YoloV3, yolov4, YOLOV5 are introduced</a:t>
            </a:r>
          </a:p>
          <a:p>
            <a:pPr marL="0" lvl="0" indent="0">
              <a:lnSpc>
                <a:spcPct val="100000"/>
              </a:lnSpc>
              <a:buNone/>
            </a:pPr>
            <a:endParaRPr lang="en-IN" sz="1400" dirty="0"/>
          </a:p>
          <a:p>
            <a:pPr marL="0" lvl="0" indent="0">
              <a:lnSpc>
                <a:spcPct val="100000"/>
              </a:lnSpc>
              <a:buNone/>
            </a:pPr>
            <a:endParaRPr lang="en-IN" sz="1400" dirty="0"/>
          </a:p>
          <a:p>
            <a:pPr marL="0" lvl="0" indent="0">
              <a:lnSpc>
                <a:spcPct val="100000"/>
              </a:lnSpc>
              <a:buNone/>
            </a:pPr>
            <a:endParaRPr lang="en-IN" sz="1400" b="1" dirty="0">
              <a:solidFill>
                <a:schemeClr val="lt1"/>
              </a:solidFill>
            </a:endParaRPr>
          </a:p>
          <a:p>
            <a:pPr marL="0" lvl="0" indent="0">
              <a:lnSpc>
                <a:spcPct val="100000"/>
              </a:lnSpc>
              <a:buNone/>
            </a:pPr>
            <a:endParaRPr sz="1400" b="1" dirty="0">
              <a:solidFill>
                <a:schemeClr val="lt1"/>
              </a:solidFill>
            </a:endParaRPr>
          </a:p>
        </p:txBody>
      </p:sp>
      <p:sp>
        <p:nvSpPr>
          <p:cNvPr id="662" name="Google Shape;662;p33"/>
          <p:cNvSpPr txBox="1"/>
          <p:nvPr/>
        </p:nvSpPr>
        <p:spPr>
          <a:xfrm>
            <a:off x="713225" y="4083619"/>
            <a:ext cx="7717500" cy="3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rgbClr val="FFFFFF"/>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8" name="Google Shape;938;p37"/>
          <p:cNvSpPr txBox="1"/>
          <p:nvPr/>
        </p:nvSpPr>
        <p:spPr>
          <a:xfrm>
            <a:off x="713225" y="1118866"/>
            <a:ext cx="7689353" cy="2332546"/>
          </a:xfrm>
          <a:prstGeom prst="rect">
            <a:avLst/>
          </a:prstGeom>
          <a:noFill/>
          <a:ln>
            <a:noFill/>
          </a:ln>
        </p:spPr>
        <p:txBody>
          <a:bodyPr spcFirstLastPara="1" wrap="square" lIns="91425" tIns="91425" rIns="91425" bIns="91425" anchor="t" anchorCtr="0">
            <a:noAutofit/>
          </a:bodyPr>
          <a:lstStyle/>
          <a:p>
            <a:pPr lvl="0">
              <a:spcAft>
                <a:spcPts val="1600"/>
              </a:spcAft>
            </a:pPr>
            <a:r>
              <a:rPr lang="en-IN" dirty="0">
                <a:solidFill>
                  <a:schemeClr val="bg1"/>
                </a:solidFill>
              </a:rPr>
              <a:t>Object detection plays an important role in computer vision, automatic vehicles, industrial automation etc. Detecting objects in real time is really a challenging task that too with more accuracy.</a:t>
            </a:r>
          </a:p>
          <a:p>
            <a:pPr lvl="0">
              <a:spcAft>
                <a:spcPts val="1600"/>
              </a:spcAft>
            </a:pPr>
            <a:r>
              <a:rPr lang="en-IN" dirty="0">
                <a:solidFill>
                  <a:schemeClr val="bg1"/>
                </a:solidFill>
              </a:rPr>
              <a:t>We required a large set of data to train the model, to find out the objects from given input. As per now in their official website we can find out various datasets to train our model.</a:t>
            </a:r>
          </a:p>
          <a:p>
            <a:r>
              <a:rPr lang="en-IN" dirty="0">
                <a:solidFill>
                  <a:schemeClr val="bg1"/>
                </a:solidFill>
              </a:rPr>
              <a:t>In order to properly solve urban traffic problems and overcome the existing disadvantages, such </a:t>
            </a:r>
          </a:p>
          <a:p>
            <a:r>
              <a:rPr lang="en-IN" dirty="0">
                <a:solidFill>
                  <a:schemeClr val="bg1"/>
                </a:solidFill>
              </a:rPr>
              <a:t>as the lack of enough vehicle information and the low accuracy of vehicle information retrieval, </a:t>
            </a:r>
          </a:p>
          <a:p>
            <a:r>
              <a:rPr lang="en-IN" dirty="0">
                <a:solidFill>
                  <a:schemeClr val="bg1"/>
                </a:solidFill>
              </a:rPr>
              <a:t>intelligent transportation was strongly developed.</a:t>
            </a:r>
          </a:p>
          <a:p>
            <a:pPr lvl="0">
              <a:spcAft>
                <a:spcPts val="1600"/>
              </a:spcAft>
            </a:pPr>
            <a:endParaRPr lang="en-IN" dirty="0">
              <a:solidFill>
                <a:schemeClr val="bg1"/>
              </a:solidFill>
            </a:endParaRPr>
          </a:p>
          <a:p>
            <a:pPr lvl="0">
              <a:spcAft>
                <a:spcPts val="1600"/>
              </a:spcAft>
            </a:pPr>
            <a:endParaRPr lang="en-IN" dirty="0">
              <a:solidFill>
                <a:schemeClr val="bg1"/>
              </a:solidFill>
            </a:endParaRPr>
          </a:p>
          <a:p>
            <a:pPr lvl="0">
              <a:spcAft>
                <a:spcPts val="1600"/>
              </a:spcAft>
            </a:pPr>
            <a:endParaRPr dirty="0">
              <a:solidFill>
                <a:schemeClr val="bg1"/>
              </a:solidFill>
              <a:latin typeface="Ubuntu"/>
              <a:ea typeface="Ubuntu"/>
              <a:cs typeface="Ubuntu"/>
              <a:sym typeface="Ubuntu"/>
            </a:endParaRPr>
          </a:p>
        </p:txBody>
      </p:sp>
      <p:sp>
        <p:nvSpPr>
          <p:cNvPr id="73" name="Google Shape;660;p33">
            <a:extLst>
              <a:ext uri="{FF2B5EF4-FFF2-40B4-BE49-F238E27FC236}">
                <a16:creationId xmlns:a16="http://schemas.microsoft.com/office/drawing/2014/main" id="{8C4A741B-4AB5-634A-81F8-81E169966A35}"/>
              </a:ext>
            </a:extLst>
          </p:cNvPr>
          <p:cNvSpPr txBox="1">
            <a:spLocks noGrp="1"/>
          </p:cNvSpPr>
          <p:nvPr>
            <p:ph type="title"/>
          </p:nvPr>
        </p:nvSpPr>
        <p:spPr>
          <a:xfrm>
            <a:off x="713225" y="48718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FFFF00"/>
                </a:solidFill>
              </a:rPr>
              <a:t>Literature Survey: </a:t>
            </a:r>
            <a:endParaRPr sz="2800"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42" name="Google Shape;661;p33">
            <a:extLst>
              <a:ext uri="{FF2B5EF4-FFF2-40B4-BE49-F238E27FC236}">
                <a16:creationId xmlns:a16="http://schemas.microsoft.com/office/drawing/2014/main" id="{98657155-A384-1649-944E-93B985DEC295}"/>
              </a:ext>
            </a:extLst>
          </p:cNvPr>
          <p:cNvSpPr txBox="1">
            <a:spLocks/>
          </p:cNvSpPr>
          <p:nvPr/>
        </p:nvSpPr>
        <p:spPr>
          <a:xfrm>
            <a:off x="713248" y="415443"/>
            <a:ext cx="7717500" cy="1256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accent1"/>
              </a:buClr>
              <a:buSzPts val="1400"/>
              <a:buFont typeface="Ubuntu"/>
              <a:buNone/>
              <a:defRPr sz="1600" b="0" i="0" u="none" strike="noStrike" cap="none">
                <a:solidFill>
                  <a:srgbClr val="FFFFFF"/>
                </a:solidFill>
                <a:latin typeface="Krona One"/>
                <a:ea typeface="Krona One"/>
                <a:cs typeface="Krona One"/>
                <a:sym typeface="Krona One"/>
              </a:defRPr>
            </a:lvl1pPr>
            <a:lvl2pPr marL="914400" marR="0" lvl="1" indent="-317500" algn="ctr" rtl="0">
              <a:lnSpc>
                <a:spcPct val="115000"/>
              </a:lnSpc>
              <a:spcBef>
                <a:spcPts val="1600"/>
              </a:spcBef>
              <a:spcAft>
                <a:spcPts val="0"/>
              </a:spcAft>
              <a:buClr>
                <a:schemeClr val="dk2"/>
              </a:buClr>
              <a:buSzPts val="1400"/>
              <a:buFont typeface="Ubuntu"/>
              <a:buNone/>
              <a:defRPr sz="1600" b="0" i="0" u="none" strike="noStrike" cap="none">
                <a:solidFill>
                  <a:srgbClr val="FFFFFF"/>
                </a:solidFill>
                <a:latin typeface="Krona One"/>
                <a:ea typeface="Krona One"/>
                <a:cs typeface="Krona One"/>
                <a:sym typeface="Krona One"/>
              </a:defRPr>
            </a:lvl2pPr>
            <a:lvl3pPr marL="1371600" marR="0" lvl="2" indent="-317500" algn="ctr" rtl="0">
              <a:lnSpc>
                <a:spcPct val="115000"/>
              </a:lnSpc>
              <a:spcBef>
                <a:spcPts val="1600"/>
              </a:spcBef>
              <a:spcAft>
                <a:spcPts val="0"/>
              </a:spcAft>
              <a:buClr>
                <a:schemeClr val="dk2"/>
              </a:buClr>
              <a:buSzPts val="1400"/>
              <a:buFont typeface="Ubuntu"/>
              <a:buNone/>
              <a:defRPr sz="1600" b="0" i="0" u="none" strike="noStrike" cap="none">
                <a:solidFill>
                  <a:srgbClr val="FFFFFF"/>
                </a:solidFill>
                <a:latin typeface="Krona One"/>
                <a:ea typeface="Krona One"/>
                <a:cs typeface="Krona One"/>
                <a:sym typeface="Krona One"/>
              </a:defRPr>
            </a:lvl3pPr>
            <a:lvl4pPr marL="1828800" marR="0" lvl="3" indent="-317500" algn="ctr" rtl="0">
              <a:lnSpc>
                <a:spcPct val="115000"/>
              </a:lnSpc>
              <a:spcBef>
                <a:spcPts val="1600"/>
              </a:spcBef>
              <a:spcAft>
                <a:spcPts val="0"/>
              </a:spcAft>
              <a:buClr>
                <a:schemeClr val="dk2"/>
              </a:buClr>
              <a:buSzPts val="1400"/>
              <a:buFont typeface="Ubuntu"/>
              <a:buNone/>
              <a:defRPr sz="1600" b="0" i="0" u="none" strike="noStrike" cap="none">
                <a:solidFill>
                  <a:srgbClr val="FFFFFF"/>
                </a:solidFill>
                <a:latin typeface="Krona One"/>
                <a:ea typeface="Krona One"/>
                <a:cs typeface="Krona One"/>
                <a:sym typeface="Krona One"/>
              </a:defRPr>
            </a:lvl4pPr>
            <a:lvl5pPr marL="2286000" marR="0" lvl="4" indent="-317500" algn="ctr" rtl="0">
              <a:lnSpc>
                <a:spcPct val="115000"/>
              </a:lnSpc>
              <a:spcBef>
                <a:spcPts val="1600"/>
              </a:spcBef>
              <a:spcAft>
                <a:spcPts val="0"/>
              </a:spcAft>
              <a:buClr>
                <a:schemeClr val="dk2"/>
              </a:buClr>
              <a:buSzPts val="1400"/>
              <a:buFont typeface="Ubuntu"/>
              <a:buNone/>
              <a:defRPr sz="1600" b="0" i="0" u="none" strike="noStrike" cap="none">
                <a:solidFill>
                  <a:srgbClr val="FFFFFF"/>
                </a:solidFill>
                <a:latin typeface="Krona One"/>
                <a:ea typeface="Krona One"/>
                <a:cs typeface="Krona One"/>
                <a:sym typeface="Krona One"/>
              </a:defRPr>
            </a:lvl5pPr>
            <a:lvl6pPr marL="2743200" marR="0" lvl="5" indent="-317500" algn="ctr" rtl="0">
              <a:lnSpc>
                <a:spcPct val="115000"/>
              </a:lnSpc>
              <a:spcBef>
                <a:spcPts val="1600"/>
              </a:spcBef>
              <a:spcAft>
                <a:spcPts val="0"/>
              </a:spcAft>
              <a:buClr>
                <a:schemeClr val="dk2"/>
              </a:buClr>
              <a:buSzPts val="1400"/>
              <a:buFont typeface="Ubuntu"/>
              <a:buNone/>
              <a:defRPr sz="1600" b="0" i="0" u="none" strike="noStrike" cap="none">
                <a:solidFill>
                  <a:srgbClr val="FFFFFF"/>
                </a:solidFill>
                <a:latin typeface="Krona One"/>
                <a:ea typeface="Krona One"/>
                <a:cs typeface="Krona One"/>
                <a:sym typeface="Krona One"/>
              </a:defRPr>
            </a:lvl6pPr>
            <a:lvl7pPr marL="3200400" marR="0" lvl="6" indent="-317500" algn="ctr" rtl="0">
              <a:lnSpc>
                <a:spcPct val="115000"/>
              </a:lnSpc>
              <a:spcBef>
                <a:spcPts val="1600"/>
              </a:spcBef>
              <a:spcAft>
                <a:spcPts val="0"/>
              </a:spcAft>
              <a:buClr>
                <a:schemeClr val="dk2"/>
              </a:buClr>
              <a:buSzPts val="1400"/>
              <a:buFont typeface="Ubuntu"/>
              <a:buNone/>
              <a:defRPr sz="1600" b="0" i="0" u="none" strike="noStrike" cap="none">
                <a:solidFill>
                  <a:srgbClr val="FFFFFF"/>
                </a:solidFill>
                <a:latin typeface="Krona One"/>
                <a:ea typeface="Krona One"/>
                <a:cs typeface="Krona One"/>
                <a:sym typeface="Krona One"/>
              </a:defRPr>
            </a:lvl7pPr>
            <a:lvl8pPr marL="3657600" marR="0" lvl="7" indent="-317500" algn="ctr" rtl="0">
              <a:lnSpc>
                <a:spcPct val="115000"/>
              </a:lnSpc>
              <a:spcBef>
                <a:spcPts val="1600"/>
              </a:spcBef>
              <a:spcAft>
                <a:spcPts val="0"/>
              </a:spcAft>
              <a:buClr>
                <a:schemeClr val="dk2"/>
              </a:buClr>
              <a:buSzPts val="1400"/>
              <a:buFont typeface="Ubuntu"/>
              <a:buNone/>
              <a:defRPr sz="1600" b="0" i="0" u="none" strike="noStrike" cap="none">
                <a:solidFill>
                  <a:srgbClr val="FFFFFF"/>
                </a:solidFill>
                <a:latin typeface="Krona One"/>
                <a:ea typeface="Krona One"/>
                <a:cs typeface="Krona One"/>
                <a:sym typeface="Krona One"/>
              </a:defRPr>
            </a:lvl8pPr>
            <a:lvl9pPr marL="4114800" marR="0" lvl="8" indent="-317500" algn="ctr" rtl="0">
              <a:lnSpc>
                <a:spcPct val="115000"/>
              </a:lnSpc>
              <a:spcBef>
                <a:spcPts val="1600"/>
              </a:spcBef>
              <a:spcAft>
                <a:spcPts val="1600"/>
              </a:spcAft>
              <a:buClr>
                <a:schemeClr val="dk2"/>
              </a:buClr>
              <a:buSzPts val="1400"/>
              <a:buFont typeface="Ubuntu"/>
              <a:buNone/>
              <a:defRPr sz="1600" b="0" i="0" u="none" strike="noStrike" cap="none">
                <a:solidFill>
                  <a:srgbClr val="FFFFFF"/>
                </a:solidFill>
                <a:latin typeface="Krona One"/>
                <a:ea typeface="Krona One"/>
                <a:cs typeface="Krona One"/>
                <a:sym typeface="Krona One"/>
              </a:defRPr>
            </a:lvl9pPr>
          </a:lstStyle>
          <a:p>
            <a:pPr marL="0" indent="0" algn="l">
              <a:lnSpc>
                <a:spcPct val="100000"/>
              </a:lnSpc>
            </a:pPr>
            <a:r>
              <a:rPr lang="en-IN" sz="1400" dirty="0">
                <a:latin typeface=""/>
              </a:rPr>
              <a:t>The algorithm structure of YOLOv7 is shown in below Figure. First a standardized image is used as input to the algorithm. Next the image is divided into S×S grids. </a:t>
            </a:r>
          </a:p>
          <a:p>
            <a:pPr marL="0" indent="0" algn="l">
              <a:lnSpc>
                <a:spcPct val="100000"/>
              </a:lnSpc>
            </a:pPr>
            <a:endParaRPr lang="en-IN" sz="1400" dirty="0">
              <a:latin typeface=""/>
            </a:endParaRPr>
          </a:p>
          <a:p>
            <a:pPr marL="0" indent="0" algn="l">
              <a:lnSpc>
                <a:spcPct val="100000"/>
              </a:lnSpc>
            </a:pPr>
            <a:r>
              <a:rPr lang="en-IN" sz="1400" dirty="0">
                <a:latin typeface=""/>
              </a:rPr>
              <a:t>Then use these grids to generate class probability map, bounding boxes and confidence score. Finally, the object candidate box with confidence and location is actually output on the image</a:t>
            </a:r>
            <a:endParaRPr lang="en-IN" sz="1400" b="1" dirty="0">
              <a:solidFill>
                <a:schemeClr val="lt1"/>
              </a:solidFill>
              <a:latin typeface=""/>
            </a:endParaRPr>
          </a:p>
        </p:txBody>
      </p:sp>
      <p:pic>
        <p:nvPicPr>
          <p:cNvPr id="15" name="Picture 14">
            <a:extLst>
              <a:ext uri="{FF2B5EF4-FFF2-40B4-BE49-F238E27FC236}">
                <a16:creationId xmlns:a16="http://schemas.microsoft.com/office/drawing/2014/main" id="{9B666C55-BE20-8247-93CA-54EFDFFBBE41}"/>
              </a:ext>
            </a:extLst>
          </p:cNvPr>
          <p:cNvPicPr>
            <a:picLocks noChangeAspect="1"/>
          </p:cNvPicPr>
          <p:nvPr/>
        </p:nvPicPr>
        <p:blipFill rotWithShape="1">
          <a:blip r:embed="rId3"/>
          <a:srcRect l="29106" t="32263" r="8213" b="23292"/>
          <a:stretch/>
        </p:blipFill>
        <p:spPr>
          <a:xfrm>
            <a:off x="1725748" y="1859119"/>
            <a:ext cx="5692499" cy="2371875"/>
          </a:xfrm>
          <a:prstGeom prst="rect">
            <a:avLst/>
          </a:prstGeom>
        </p:spPr>
      </p:pic>
      <p:sp>
        <p:nvSpPr>
          <p:cNvPr id="16" name="TextBox 15">
            <a:extLst>
              <a:ext uri="{FF2B5EF4-FFF2-40B4-BE49-F238E27FC236}">
                <a16:creationId xmlns:a16="http://schemas.microsoft.com/office/drawing/2014/main" id="{A3C4A609-AAA7-D84C-8832-72F9BBAA2355}"/>
              </a:ext>
            </a:extLst>
          </p:cNvPr>
          <p:cNvSpPr txBox="1"/>
          <p:nvPr/>
        </p:nvSpPr>
        <p:spPr>
          <a:xfrm>
            <a:off x="2430224" y="4417686"/>
            <a:ext cx="4283545" cy="307777"/>
          </a:xfrm>
          <a:prstGeom prst="rect">
            <a:avLst/>
          </a:prstGeom>
          <a:noFill/>
        </p:spPr>
        <p:txBody>
          <a:bodyPr wrap="none" rtlCol="0">
            <a:spAutoFit/>
          </a:bodyPr>
          <a:lstStyle/>
          <a:p>
            <a:r>
              <a:rPr lang="en-US" dirty="0">
                <a:solidFill>
                  <a:schemeClr val="bg1"/>
                </a:solidFill>
              </a:rPr>
              <a:t>Figure1: Yolo </a:t>
            </a:r>
            <a:r>
              <a:rPr lang="en-IN" dirty="0">
                <a:solidFill>
                  <a:schemeClr val="bg1"/>
                </a:solidFill>
              </a:rPr>
              <a:t>Architecture/ Flow of object detection.</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87" name="Google Shape;660;p33">
            <a:extLst>
              <a:ext uri="{FF2B5EF4-FFF2-40B4-BE49-F238E27FC236}">
                <a16:creationId xmlns:a16="http://schemas.microsoft.com/office/drawing/2014/main" id="{F51E868A-D637-CB49-ADB6-8A2826127056}"/>
              </a:ext>
            </a:extLst>
          </p:cNvPr>
          <p:cNvSpPr txBox="1">
            <a:spLocks noGrp="1"/>
          </p:cNvSpPr>
          <p:nvPr>
            <p:ph type="title"/>
          </p:nvPr>
        </p:nvSpPr>
        <p:spPr>
          <a:xfrm>
            <a:off x="713225" y="487181"/>
            <a:ext cx="7717500" cy="572700"/>
          </a:xfrm>
          <a:prstGeom prst="rect">
            <a:avLst/>
          </a:prstGeom>
        </p:spPr>
        <p:txBody>
          <a:bodyPr spcFirstLastPara="1" wrap="square" lIns="91425" tIns="91425" rIns="91425" bIns="91425" anchor="ctr" anchorCtr="0">
            <a:noAutofit/>
          </a:bodyPr>
          <a:lstStyle/>
          <a:p>
            <a:pPr lvl="0"/>
            <a:r>
              <a:rPr lang="en-IN" sz="2800" dirty="0">
                <a:solidFill>
                  <a:srgbClr val="FFFF00"/>
                </a:solidFill>
              </a:rPr>
              <a:t>Objectives In Yolo</a:t>
            </a:r>
            <a:r>
              <a:rPr lang="en" sz="2800" dirty="0">
                <a:solidFill>
                  <a:srgbClr val="FFFF00"/>
                </a:solidFill>
              </a:rPr>
              <a:t>: </a:t>
            </a:r>
            <a:endParaRPr sz="2800" dirty="0">
              <a:solidFill>
                <a:srgbClr val="FFFF00"/>
              </a:solidFill>
            </a:endParaRPr>
          </a:p>
        </p:txBody>
      </p:sp>
      <p:sp>
        <p:nvSpPr>
          <p:cNvPr id="88" name="Google Shape;938;p37">
            <a:extLst>
              <a:ext uri="{FF2B5EF4-FFF2-40B4-BE49-F238E27FC236}">
                <a16:creationId xmlns:a16="http://schemas.microsoft.com/office/drawing/2014/main" id="{11C925CE-FEA3-A840-9BBB-747C10885B89}"/>
              </a:ext>
            </a:extLst>
          </p:cNvPr>
          <p:cNvSpPr txBox="1"/>
          <p:nvPr/>
        </p:nvSpPr>
        <p:spPr>
          <a:xfrm>
            <a:off x="713225" y="1118866"/>
            <a:ext cx="7689353" cy="2332546"/>
          </a:xfrm>
          <a:prstGeom prst="rect">
            <a:avLst/>
          </a:prstGeom>
          <a:noFill/>
          <a:ln>
            <a:noFill/>
          </a:ln>
        </p:spPr>
        <p:txBody>
          <a:bodyPr spcFirstLastPara="1" wrap="square" lIns="91425" tIns="91425" rIns="91425" bIns="91425" anchor="t" anchorCtr="0">
            <a:noAutofit/>
          </a:bodyPr>
          <a:lstStyle/>
          <a:p>
            <a:pPr lvl="0">
              <a:spcAft>
                <a:spcPts val="1600"/>
              </a:spcAft>
            </a:pPr>
            <a:endParaRPr dirty="0">
              <a:solidFill>
                <a:schemeClr val="bg1"/>
              </a:solidFill>
              <a:latin typeface="Ubuntu"/>
              <a:ea typeface="Ubuntu"/>
              <a:cs typeface="Ubuntu"/>
              <a:sym typeface="Ubuntu"/>
            </a:endParaRPr>
          </a:p>
        </p:txBody>
      </p:sp>
      <p:sp>
        <p:nvSpPr>
          <p:cNvPr id="90" name="TextBox 89">
            <a:extLst>
              <a:ext uri="{FF2B5EF4-FFF2-40B4-BE49-F238E27FC236}">
                <a16:creationId xmlns:a16="http://schemas.microsoft.com/office/drawing/2014/main" id="{4A3927BB-60F9-4D46-B4ED-5ED8E72B51EB}"/>
              </a:ext>
            </a:extLst>
          </p:cNvPr>
          <p:cNvSpPr txBox="1"/>
          <p:nvPr/>
        </p:nvSpPr>
        <p:spPr>
          <a:xfrm>
            <a:off x="741422" y="1118866"/>
            <a:ext cx="7661156" cy="1600438"/>
          </a:xfrm>
          <a:prstGeom prst="rect">
            <a:avLst/>
          </a:prstGeom>
          <a:noFill/>
        </p:spPr>
        <p:txBody>
          <a:bodyPr wrap="square">
            <a:spAutoFit/>
          </a:bodyPr>
          <a:lstStyle/>
          <a:p>
            <a:r>
              <a:rPr lang="en-IN" b="0" i="0" dirty="0">
                <a:solidFill>
                  <a:schemeClr val="bg1"/>
                </a:solidFill>
                <a:effectLst/>
                <a:latin typeface=""/>
              </a:rPr>
              <a:t>YOLO algorithm can be used in autonomous cars to detect objects around cars such as vehicles, people, and parking signals. Object detection in autonomous cars is done to avoid collision mainly during night time.</a:t>
            </a:r>
          </a:p>
          <a:p>
            <a:endParaRPr lang="en-IN" dirty="0">
              <a:solidFill>
                <a:schemeClr val="bg1"/>
              </a:solidFill>
              <a:latin typeface=""/>
            </a:endParaRPr>
          </a:p>
          <a:p>
            <a:r>
              <a:rPr lang="en-US" dirty="0">
                <a:solidFill>
                  <a:schemeClr val="bg1"/>
                </a:solidFill>
                <a:latin typeface=""/>
              </a:rPr>
              <a:t>This algorithm helps in detecting the vehicles and divide that into grid cells. </a:t>
            </a:r>
            <a:r>
              <a:rPr lang="en-IN" dirty="0">
                <a:solidFill>
                  <a:schemeClr val="bg1"/>
                </a:solidFill>
                <a:latin typeface=""/>
              </a:rPr>
              <a:t>Each grid cell is bounded with a bounding boxes and provides their confidence scores. The cells predict the class probabilities to establish the class of each object.</a:t>
            </a:r>
          </a:p>
        </p:txBody>
      </p:sp>
      <p:grpSp>
        <p:nvGrpSpPr>
          <p:cNvPr id="2" name="Group 1">
            <a:extLst>
              <a:ext uri="{FF2B5EF4-FFF2-40B4-BE49-F238E27FC236}">
                <a16:creationId xmlns:a16="http://schemas.microsoft.com/office/drawing/2014/main" id="{58EA94E4-3A6B-5947-BECA-5708A280BA60}"/>
              </a:ext>
            </a:extLst>
          </p:cNvPr>
          <p:cNvGrpSpPr/>
          <p:nvPr/>
        </p:nvGrpSpPr>
        <p:grpSpPr>
          <a:xfrm>
            <a:off x="1125582" y="3099658"/>
            <a:ext cx="6803136" cy="1993392"/>
            <a:chOff x="1389888" y="3044952"/>
            <a:chExt cx="6803136" cy="1993392"/>
          </a:xfrm>
        </p:grpSpPr>
        <p:sp>
          <p:nvSpPr>
            <p:cNvPr id="21" name="Rectangle 20">
              <a:extLst>
                <a:ext uri="{FF2B5EF4-FFF2-40B4-BE49-F238E27FC236}">
                  <a16:creationId xmlns:a16="http://schemas.microsoft.com/office/drawing/2014/main" id="{DCDD853F-8DBC-D743-86B2-6940B166E1AE}"/>
                </a:ext>
              </a:extLst>
            </p:cNvPr>
            <p:cNvSpPr/>
            <p:nvPr/>
          </p:nvSpPr>
          <p:spPr>
            <a:xfrm>
              <a:off x="1389888" y="3044952"/>
              <a:ext cx="6803136" cy="1993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BAF95BFC-F76A-CC4E-8915-F242DB2F7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233" y="3336455"/>
              <a:ext cx="4019765" cy="13580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96BA872-5C5C-7742-B259-4317A7FBFF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793" y="3336455"/>
              <a:ext cx="1871535" cy="135806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87" name="Google Shape;660;p33">
            <a:extLst>
              <a:ext uri="{FF2B5EF4-FFF2-40B4-BE49-F238E27FC236}">
                <a16:creationId xmlns:a16="http://schemas.microsoft.com/office/drawing/2014/main" id="{F51E868A-D637-CB49-ADB6-8A2826127056}"/>
              </a:ext>
            </a:extLst>
          </p:cNvPr>
          <p:cNvSpPr txBox="1">
            <a:spLocks noGrp="1"/>
          </p:cNvSpPr>
          <p:nvPr>
            <p:ph type="title"/>
          </p:nvPr>
        </p:nvSpPr>
        <p:spPr>
          <a:xfrm>
            <a:off x="713225" y="487181"/>
            <a:ext cx="7717500" cy="572700"/>
          </a:xfrm>
          <a:prstGeom prst="rect">
            <a:avLst/>
          </a:prstGeom>
        </p:spPr>
        <p:txBody>
          <a:bodyPr spcFirstLastPara="1" wrap="square" lIns="91425" tIns="91425" rIns="91425" bIns="91425" anchor="ctr" anchorCtr="0">
            <a:noAutofit/>
          </a:bodyPr>
          <a:lstStyle/>
          <a:p>
            <a:pPr lvl="0"/>
            <a:r>
              <a:rPr lang="en-IN" sz="2800" dirty="0">
                <a:solidFill>
                  <a:srgbClr val="FFFF00"/>
                </a:solidFill>
              </a:rPr>
              <a:t>Methodology</a:t>
            </a:r>
            <a:r>
              <a:rPr lang="en" sz="2800" dirty="0">
                <a:solidFill>
                  <a:srgbClr val="FFFF00"/>
                </a:solidFill>
              </a:rPr>
              <a:t>: </a:t>
            </a:r>
            <a:endParaRPr sz="2800" dirty="0">
              <a:solidFill>
                <a:srgbClr val="FFFF00"/>
              </a:solidFill>
            </a:endParaRPr>
          </a:p>
        </p:txBody>
      </p:sp>
      <p:sp>
        <p:nvSpPr>
          <p:cNvPr id="88" name="Google Shape;938;p37">
            <a:extLst>
              <a:ext uri="{FF2B5EF4-FFF2-40B4-BE49-F238E27FC236}">
                <a16:creationId xmlns:a16="http://schemas.microsoft.com/office/drawing/2014/main" id="{11C925CE-FEA3-A840-9BBB-747C10885B89}"/>
              </a:ext>
            </a:extLst>
          </p:cNvPr>
          <p:cNvSpPr txBox="1"/>
          <p:nvPr/>
        </p:nvSpPr>
        <p:spPr>
          <a:xfrm>
            <a:off x="713225" y="1118866"/>
            <a:ext cx="7689353" cy="2332546"/>
          </a:xfrm>
          <a:prstGeom prst="rect">
            <a:avLst/>
          </a:prstGeom>
          <a:noFill/>
          <a:ln>
            <a:noFill/>
          </a:ln>
        </p:spPr>
        <p:txBody>
          <a:bodyPr spcFirstLastPara="1" wrap="square" lIns="91425" tIns="91425" rIns="91425" bIns="91425" anchor="t" anchorCtr="0">
            <a:noAutofit/>
          </a:bodyPr>
          <a:lstStyle/>
          <a:p>
            <a:pPr lvl="0">
              <a:spcAft>
                <a:spcPts val="1600"/>
              </a:spcAft>
            </a:pPr>
            <a:endParaRPr dirty="0">
              <a:solidFill>
                <a:schemeClr val="bg1"/>
              </a:solidFill>
              <a:latin typeface="Ubuntu"/>
              <a:ea typeface="Ubuntu"/>
              <a:cs typeface="Ubuntu"/>
              <a:sym typeface="Ubuntu"/>
            </a:endParaRPr>
          </a:p>
        </p:txBody>
      </p:sp>
      <p:sp>
        <p:nvSpPr>
          <p:cNvPr id="90" name="TextBox 89">
            <a:extLst>
              <a:ext uri="{FF2B5EF4-FFF2-40B4-BE49-F238E27FC236}">
                <a16:creationId xmlns:a16="http://schemas.microsoft.com/office/drawing/2014/main" id="{4A3927BB-60F9-4D46-B4ED-5ED8E72B51EB}"/>
              </a:ext>
            </a:extLst>
          </p:cNvPr>
          <p:cNvSpPr txBox="1"/>
          <p:nvPr/>
        </p:nvSpPr>
        <p:spPr>
          <a:xfrm>
            <a:off x="741422" y="1118866"/>
            <a:ext cx="7661156" cy="1600438"/>
          </a:xfrm>
          <a:prstGeom prst="rect">
            <a:avLst/>
          </a:prstGeom>
          <a:noFill/>
        </p:spPr>
        <p:txBody>
          <a:bodyPr wrap="square">
            <a:spAutoFit/>
          </a:bodyPr>
          <a:lstStyle/>
          <a:p>
            <a:r>
              <a:rPr lang="en-IN" dirty="0">
                <a:solidFill>
                  <a:schemeClr val="bg1"/>
                </a:solidFill>
              </a:rPr>
              <a:t>The </a:t>
            </a:r>
            <a:r>
              <a:rPr lang="en-IN" b="1" dirty="0">
                <a:solidFill>
                  <a:schemeClr val="bg1"/>
                </a:solidFill>
              </a:rPr>
              <a:t>input</a:t>
            </a:r>
            <a:r>
              <a:rPr lang="en-IN" dirty="0">
                <a:solidFill>
                  <a:schemeClr val="bg1"/>
                </a:solidFill>
              </a:rPr>
              <a:t> is a batch of images, and each image has the shape (</a:t>
            </a:r>
            <a:r>
              <a:rPr lang="en-IN" i="1" dirty="0">
                <a:solidFill>
                  <a:schemeClr val="bg1"/>
                </a:solidFill>
              </a:rPr>
              <a:t>m, 608, 608, c</a:t>
            </a:r>
            <a:r>
              <a:rPr lang="en-IN" dirty="0">
                <a:solidFill>
                  <a:schemeClr val="bg1"/>
                </a:solidFill>
              </a:rPr>
              <a:t>).</a:t>
            </a:r>
          </a:p>
          <a:p>
            <a:endParaRPr lang="en-IN" dirty="0">
              <a:solidFill>
                <a:schemeClr val="bg1"/>
              </a:solidFill>
              <a:latin typeface=""/>
            </a:endParaRPr>
          </a:p>
          <a:p>
            <a:r>
              <a:rPr lang="en-US" dirty="0">
                <a:solidFill>
                  <a:schemeClr val="bg1"/>
                </a:solidFill>
                <a:latin typeface=""/>
              </a:rPr>
              <a:t>This yolo algorithm helps in detecting the vehicles and divide that into grid cells. </a:t>
            </a:r>
            <a:r>
              <a:rPr lang="en-IN" dirty="0">
                <a:solidFill>
                  <a:schemeClr val="bg1"/>
                </a:solidFill>
                <a:latin typeface=""/>
              </a:rPr>
              <a:t>Each grid cell forecasts B bounding boxes and provides their confidence scores. The cells predict the class probabilities to establish the class of each object.</a:t>
            </a:r>
          </a:p>
          <a:p>
            <a:endParaRPr lang="en-IN" dirty="0">
              <a:solidFill>
                <a:schemeClr val="bg1"/>
              </a:solidFill>
              <a:latin typeface=""/>
            </a:endParaRPr>
          </a:p>
          <a:p>
            <a:r>
              <a:rPr lang="en-IN" dirty="0">
                <a:solidFill>
                  <a:schemeClr val="bg1"/>
                </a:solidFill>
              </a:rPr>
              <a:t>The </a:t>
            </a:r>
            <a:r>
              <a:rPr lang="en-IN" b="1" dirty="0">
                <a:solidFill>
                  <a:schemeClr val="bg1"/>
                </a:solidFill>
              </a:rPr>
              <a:t>output</a:t>
            </a:r>
            <a:r>
              <a:rPr lang="en-IN" dirty="0">
                <a:solidFill>
                  <a:schemeClr val="bg1"/>
                </a:solidFill>
              </a:rPr>
              <a:t> is a list of bounding boxes along with the recognized classes.</a:t>
            </a:r>
            <a:endParaRPr lang="en-IN" dirty="0">
              <a:solidFill>
                <a:schemeClr val="bg1"/>
              </a:solidFill>
              <a:latin typeface=""/>
            </a:endParaRPr>
          </a:p>
        </p:txBody>
      </p:sp>
      <p:pic>
        <p:nvPicPr>
          <p:cNvPr id="2050" name="Picture 2" descr="Bounding Box">
            <a:extLst>
              <a:ext uri="{FF2B5EF4-FFF2-40B4-BE49-F238E27FC236}">
                <a16:creationId xmlns:a16="http://schemas.microsoft.com/office/drawing/2014/main" id="{C14FAEEF-3320-CA46-911D-179286FC3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219" y="2992007"/>
            <a:ext cx="4905512" cy="20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75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grpSp>
        <p:nvGrpSpPr>
          <p:cNvPr id="8" name="Google Shape;1174;p44">
            <a:extLst>
              <a:ext uri="{FF2B5EF4-FFF2-40B4-BE49-F238E27FC236}">
                <a16:creationId xmlns:a16="http://schemas.microsoft.com/office/drawing/2014/main" id="{89CBBFA7-C6F6-9D40-99CB-4850FC2EC813}"/>
              </a:ext>
            </a:extLst>
          </p:cNvPr>
          <p:cNvGrpSpPr/>
          <p:nvPr/>
        </p:nvGrpSpPr>
        <p:grpSpPr>
          <a:xfrm>
            <a:off x="4801670" y="1994258"/>
            <a:ext cx="2253422" cy="883414"/>
            <a:chOff x="2597979" y="1949933"/>
            <a:chExt cx="3872253" cy="1518048"/>
          </a:xfrm>
        </p:grpSpPr>
        <p:sp>
          <p:nvSpPr>
            <p:cNvPr id="9" name="Google Shape;1175;p44">
              <a:extLst>
                <a:ext uri="{FF2B5EF4-FFF2-40B4-BE49-F238E27FC236}">
                  <a16:creationId xmlns:a16="http://schemas.microsoft.com/office/drawing/2014/main" id="{953BA05E-E2A6-D448-8498-EB133E13CF57}"/>
                </a:ext>
              </a:extLst>
            </p:cNvPr>
            <p:cNvSpPr/>
            <p:nvPr/>
          </p:nvSpPr>
          <p:spPr>
            <a:xfrm>
              <a:off x="2714593" y="2496963"/>
              <a:ext cx="3583927" cy="701520"/>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76;p44">
              <a:extLst>
                <a:ext uri="{FF2B5EF4-FFF2-40B4-BE49-F238E27FC236}">
                  <a16:creationId xmlns:a16="http://schemas.microsoft.com/office/drawing/2014/main" id="{4FB9FF1E-6B63-BE43-81FD-0FA7EDECE718}"/>
                </a:ext>
              </a:extLst>
            </p:cNvPr>
            <p:cNvSpPr/>
            <p:nvPr/>
          </p:nvSpPr>
          <p:spPr>
            <a:xfrm>
              <a:off x="2888251" y="1986547"/>
              <a:ext cx="2610959" cy="498823"/>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7;p44">
              <a:extLst>
                <a:ext uri="{FF2B5EF4-FFF2-40B4-BE49-F238E27FC236}">
                  <a16:creationId xmlns:a16="http://schemas.microsoft.com/office/drawing/2014/main" id="{5EE014E4-6785-E346-A751-544966863889}"/>
                </a:ext>
              </a:extLst>
            </p:cNvPr>
            <p:cNvSpPr/>
            <p:nvPr/>
          </p:nvSpPr>
          <p:spPr>
            <a:xfrm>
              <a:off x="3041594" y="2045542"/>
              <a:ext cx="2075981" cy="553801"/>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78;p44">
              <a:extLst>
                <a:ext uri="{FF2B5EF4-FFF2-40B4-BE49-F238E27FC236}">
                  <a16:creationId xmlns:a16="http://schemas.microsoft.com/office/drawing/2014/main" id="{29F09DF4-9C02-5149-B8D9-69C1E0BBF419}"/>
                </a:ext>
              </a:extLst>
            </p:cNvPr>
            <p:cNvSpPr/>
            <p:nvPr/>
          </p:nvSpPr>
          <p:spPr>
            <a:xfrm>
              <a:off x="2644234" y="2525428"/>
              <a:ext cx="3793282" cy="769813"/>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79;p44">
              <a:extLst>
                <a:ext uri="{FF2B5EF4-FFF2-40B4-BE49-F238E27FC236}">
                  <a16:creationId xmlns:a16="http://schemas.microsoft.com/office/drawing/2014/main" id="{A07284F2-B9EA-BE42-9757-2A599B218BD7}"/>
                </a:ext>
              </a:extLst>
            </p:cNvPr>
            <p:cNvSpPr/>
            <p:nvPr/>
          </p:nvSpPr>
          <p:spPr>
            <a:xfrm>
              <a:off x="2944263" y="1949933"/>
              <a:ext cx="2331820" cy="491018"/>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0;p44">
              <a:extLst>
                <a:ext uri="{FF2B5EF4-FFF2-40B4-BE49-F238E27FC236}">
                  <a16:creationId xmlns:a16="http://schemas.microsoft.com/office/drawing/2014/main" id="{C7509E38-1F25-7B4E-BA41-1A651CC38C7E}"/>
                </a:ext>
              </a:extLst>
            </p:cNvPr>
            <p:cNvSpPr/>
            <p:nvPr/>
          </p:nvSpPr>
          <p:spPr>
            <a:xfrm>
              <a:off x="2597979" y="2355212"/>
              <a:ext cx="3872249" cy="772453"/>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81;p44">
              <a:extLst>
                <a:ext uri="{FF2B5EF4-FFF2-40B4-BE49-F238E27FC236}">
                  <a16:creationId xmlns:a16="http://schemas.microsoft.com/office/drawing/2014/main" id="{20BFB853-C1AF-EE46-84A0-FE408E77BF31}"/>
                </a:ext>
              </a:extLst>
            </p:cNvPr>
            <p:cNvSpPr/>
            <p:nvPr/>
          </p:nvSpPr>
          <p:spPr>
            <a:xfrm>
              <a:off x="4056917" y="2430162"/>
              <a:ext cx="138766" cy="99856"/>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82;p44">
              <a:extLst>
                <a:ext uri="{FF2B5EF4-FFF2-40B4-BE49-F238E27FC236}">
                  <a16:creationId xmlns:a16="http://schemas.microsoft.com/office/drawing/2014/main" id="{969D7E41-FE36-DE4B-8A29-3A7D55342728}"/>
                </a:ext>
              </a:extLst>
            </p:cNvPr>
            <p:cNvSpPr/>
            <p:nvPr/>
          </p:nvSpPr>
          <p:spPr>
            <a:xfrm>
              <a:off x="2597979" y="2694954"/>
              <a:ext cx="217044" cy="346628"/>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83;p44">
              <a:extLst>
                <a:ext uri="{FF2B5EF4-FFF2-40B4-BE49-F238E27FC236}">
                  <a16:creationId xmlns:a16="http://schemas.microsoft.com/office/drawing/2014/main" id="{B657BB3C-2506-B249-B3E8-1587D68779E7}"/>
                </a:ext>
              </a:extLst>
            </p:cNvPr>
            <p:cNvSpPr/>
            <p:nvPr/>
          </p:nvSpPr>
          <p:spPr>
            <a:xfrm>
              <a:off x="3476142" y="2672802"/>
              <a:ext cx="1955349" cy="451879"/>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4;p44">
              <a:extLst>
                <a:ext uri="{FF2B5EF4-FFF2-40B4-BE49-F238E27FC236}">
                  <a16:creationId xmlns:a16="http://schemas.microsoft.com/office/drawing/2014/main" id="{6DE848F6-CCCE-4B4D-A9E7-551324B7E640}"/>
                </a:ext>
              </a:extLst>
            </p:cNvPr>
            <p:cNvSpPr/>
            <p:nvPr/>
          </p:nvSpPr>
          <p:spPr>
            <a:xfrm>
              <a:off x="6336057" y="3022071"/>
              <a:ext cx="124534" cy="105595"/>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5;p44">
              <a:extLst>
                <a:ext uri="{FF2B5EF4-FFF2-40B4-BE49-F238E27FC236}">
                  <a16:creationId xmlns:a16="http://schemas.microsoft.com/office/drawing/2014/main" id="{DD3AD5E1-6D82-B34C-B50E-05F6ABA5649F}"/>
                </a:ext>
              </a:extLst>
            </p:cNvPr>
            <p:cNvSpPr/>
            <p:nvPr/>
          </p:nvSpPr>
          <p:spPr>
            <a:xfrm>
              <a:off x="6333991" y="3011970"/>
              <a:ext cx="136241" cy="45452"/>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86;p44">
              <a:extLst>
                <a:ext uri="{FF2B5EF4-FFF2-40B4-BE49-F238E27FC236}">
                  <a16:creationId xmlns:a16="http://schemas.microsoft.com/office/drawing/2014/main" id="{49B7EA87-455E-1644-8BDC-35A4F5D59BE6}"/>
                </a:ext>
              </a:extLst>
            </p:cNvPr>
            <p:cNvSpPr/>
            <p:nvPr/>
          </p:nvSpPr>
          <p:spPr>
            <a:xfrm>
              <a:off x="5202169" y="2434753"/>
              <a:ext cx="1215609" cy="387259"/>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p44">
              <a:extLst>
                <a:ext uri="{FF2B5EF4-FFF2-40B4-BE49-F238E27FC236}">
                  <a16:creationId xmlns:a16="http://schemas.microsoft.com/office/drawing/2014/main" id="{2ED92750-A9B0-E441-916B-6EB90A5F5901}"/>
                </a:ext>
              </a:extLst>
            </p:cNvPr>
            <p:cNvSpPr/>
            <p:nvPr/>
          </p:nvSpPr>
          <p:spPr>
            <a:xfrm>
              <a:off x="5499098" y="2757279"/>
              <a:ext cx="710358" cy="710702"/>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8;p44">
              <a:extLst>
                <a:ext uri="{FF2B5EF4-FFF2-40B4-BE49-F238E27FC236}">
                  <a16:creationId xmlns:a16="http://schemas.microsoft.com/office/drawing/2014/main" id="{1112FA2B-0DD1-D14A-BAAB-526BDA31F2AF}"/>
                </a:ext>
              </a:extLst>
            </p:cNvPr>
            <p:cNvSpPr/>
            <p:nvPr/>
          </p:nvSpPr>
          <p:spPr>
            <a:xfrm>
              <a:off x="5628567" y="2880435"/>
              <a:ext cx="451420" cy="451994"/>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9;p44">
              <a:extLst>
                <a:ext uri="{FF2B5EF4-FFF2-40B4-BE49-F238E27FC236}">
                  <a16:creationId xmlns:a16="http://schemas.microsoft.com/office/drawing/2014/main" id="{EFF22021-4D9E-3B4A-AE7F-1540BE044AC6}"/>
                </a:ext>
              </a:extLst>
            </p:cNvPr>
            <p:cNvSpPr/>
            <p:nvPr/>
          </p:nvSpPr>
          <p:spPr>
            <a:xfrm>
              <a:off x="5705928" y="2966059"/>
              <a:ext cx="296585" cy="296585"/>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0;p44">
              <a:extLst>
                <a:ext uri="{FF2B5EF4-FFF2-40B4-BE49-F238E27FC236}">
                  <a16:creationId xmlns:a16="http://schemas.microsoft.com/office/drawing/2014/main" id="{EB50F403-2613-D84B-BC2F-3855A66DAFF7}"/>
                </a:ext>
              </a:extLst>
            </p:cNvPr>
            <p:cNvSpPr/>
            <p:nvPr/>
          </p:nvSpPr>
          <p:spPr>
            <a:xfrm>
              <a:off x="5646932" y="2895241"/>
              <a:ext cx="417790" cy="39850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1;p44">
              <a:extLst>
                <a:ext uri="{FF2B5EF4-FFF2-40B4-BE49-F238E27FC236}">
                  <a16:creationId xmlns:a16="http://schemas.microsoft.com/office/drawing/2014/main" id="{BAD00C67-0CD1-6641-A0F2-F6DFF52A1979}"/>
                </a:ext>
              </a:extLst>
            </p:cNvPr>
            <p:cNvSpPr/>
            <p:nvPr/>
          </p:nvSpPr>
          <p:spPr>
            <a:xfrm>
              <a:off x="5619385" y="2864710"/>
              <a:ext cx="480000" cy="480459"/>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2;p44">
              <a:extLst>
                <a:ext uri="{FF2B5EF4-FFF2-40B4-BE49-F238E27FC236}">
                  <a16:creationId xmlns:a16="http://schemas.microsoft.com/office/drawing/2014/main" id="{E26B8BFE-F9C1-684D-BB4F-30507DE8C7EE}"/>
                </a:ext>
              </a:extLst>
            </p:cNvPr>
            <p:cNvSpPr/>
            <p:nvPr/>
          </p:nvSpPr>
          <p:spPr>
            <a:xfrm>
              <a:off x="5787994" y="3039861"/>
              <a:ext cx="132568" cy="132683"/>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3;p44">
              <a:extLst>
                <a:ext uri="{FF2B5EF4-FFF2-40B4-BE49-F238E27FC236}">
                  <a16:creationId xmlns:a16="http://schemas.microsoft.com/office/drawing/2014/main" id="{FB4381CC-8065-F948-8F7D-1B98408BA10A}"/>
                </a:ext>
              </a:extLst>
            </p:cNvPr>
            <p:cNvSpPr/>
            <p:nvPr/>
          </p:nvSpPr>
          <p:spPr>
            <a:xfrm>
              <a:off x="5821164" y="3074065"/>
              <a:ext cx="66227" cy="65882"/>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4;p44">
              <a:extLst>
                <a:ext uri="{FF2B5EF4-FFF2-40B4-BE49-F238E27FC236}">
                  <a16:creationId xmlns:a16="http://schemas.microsoft.com/office/drawing/2014/main" id="{4DD0DDF1-86CC-0348-85B0-360F56F2C5C5}"/>
                </a:ext>
              </a:extLst>
            </p:cNvPr>
            <p:cNvSpPr/>
            <p:nvPr/>
          </p:nvSpPr>
          <p:spPr>
            <a:xfrm>
              <a:off x="2783459" y="2757279"/>
              <a:ext cx="710702" cy="710702"/>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5;p44">
              <a:extLst>
                <a:ext uri="{FF2B5EF4-FFF2-40B4-BE49-F238E27FC236}">
                  <a16:creationId xmlns:a16="http://schemas.microsoft.com/office/drawing/2014/main" id="{D9161AEE-3B9B-0C4C-B7EF-E1A9903524FC}"/>
                </a:ext>
              </a:extLst>
            </p:cNvPr>
            <p:cNvSpPr/>
            <p:nvPr/>
          </p:nvSpPr>
          <p:spPr>
            <a:xfrm>
              <a:off x="2912814" y="2880435"/>
              <a:ext cx="451994" cy="451994"/>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6;p44">
              <a:extLst>
                <a:ext uri="{FF2B5EF4-FFF2-40B4-BE49-F238E27FC236}">
                  <a16:creationId xmlns:a16="http://schemas.microsoft.com/office/drawing/2014/main" id="{8167D7D9-9545-CC45-930D-34754A9EC30A}"/>
                </a:ext>
              </a:extLst>
            </p:cNvPr>
            <p:cNvSpPr/>
            <p:nvPr/>
          </p:nvSpPr>
          <p:spPr>
            <a:xfrm>
              <a:off x="2990748" y="2966059"/>
              <a:ext cx="296585" cy="296585"/>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97;p44">
              <a:extLst>
                <a:ext uri="{FF2B5EF4-FFF2-40B4-BE49-F238E27FC236}">
                  <a16:creationId xmlns:a16="http://schemas.microsoft.com/office/drawing/2014/main" id="{38B35F02-D735-7D4D-B04E-5E30269CEFCF}"/>
                </a:ext>
              </a:extLst>
            </p:cNvPr>
            <p:cNvSpPr/>
            <p:nvPr/>
          </p:nvSpPr>
          <p:spPr>
            <a:xfrm>
              <a:off x="2931637" y="2895241"/>
              <a:ext cx="417790" cy="39850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98;p44">
              <a:extLst>
                <a:ext uri="{FF2B5EF4-FFF2-40B4-BE49-F238E27FC236}">
                  <a16:creationId xmlns:a16="http://schemas.microsoft.com/office/drawing/2014/main" id="{9E7FEC4B-F377-DD40-A383-0673EEEAB780}"/>
                </a:ext>
              </a:extLst>
            </p:cNvPr>
            <p:cNvSpPr/>
            <p:nvPr/>
          </p:nvSpPr>
          <p:spPr>
            <a:xfrm>
              <a:off x="2903631" y="2864710"/>
              <a:ext cx="480459" cy="480459"/>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9;p44">
              <a:extLst>
                <a:ext uri="{FF2B5EF4-FFF2-40B4-BE49-F238E27FC236}">
                  <a16:creationId xmlns:a16="http://schemas.microsoft.com/office/drawing/2014/main" id="{F158CD42-48E5-E542-90B4-DB9D5B0E7B2A}"/>
                </a:ext>
              </a:extLst>
            </p:cNvPr>
            <p:cNvSpPr/>
            <p:nvPr/>
          </p:nvSpPr>
          <p:spPr>
            <a:xfrm>
              <a:off x="3072699" y="3039861"/>
              <a:ext cx="132568" cy="132683"/>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0;p44">
              <a:extLst>
                <a:ext uri="{FF2B5EF4-FFF2-40B4-BE49-F238E27FC236}">
                  <a16:creationId xmlns:a16="http://schemas.microsoft.com/office/drawing/2014/main" id="{ECA3EF96-E38E-F342-852E-E23009C6051E}"/>
                </a:ext>
              </a:extLst>
            </p:cNvPr>
            <p:cNvSpPr/>
            <p:nvPr/>
          </p:nvSpPr>
          <p:spPr>
            <a:xfrm>
              <a:off x="3105755" y="3074065"/>
              <a:ext cx="65997" cy="65882"/>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01;p44">
              <a:extLst>
                <a:ext uri="{FF2B5EF4-FFF2-40B4-BE49-F238E27FC236}">
                  <a16:creationId xmlns:a16="http://schemas.microsoft.com/office/drawing/2014/main" id="{E8459934-A787-1042-9ABB-ED273F9E99EE}"/>
                </a:ext>
              </a:extLst>
            </p:cNvPr>
            <p:cNvSpPr/>
            <p:nvPr/>
          </p:nvSpPr>
          <p:spPr>
            <a:xfrm>
              <a:off x="6120045" y="2544251"/>
              <a:ext cx="255954" cy="240918"/>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2;p44">
              <a:extLst>
                <a:ext uri="{FF2B5EF4-FFF2-40B4-BE49-F238E27FC236}">
                  <a16:creationId xmlns:a16="http://schemas.microsoft.com/office/drawing/2014/main" id="{7CB123DF-B9AC-F346-B605-05EE5D9A146D}"/>
                </a:ext>
              </a:extLst>
            </p:cNvPr>
            <p:cNvSpPr/>
            <p:nvPr/>
          </p:nvSpPr>
          <p:spPr>
            <a:xfrm>
              <a:off x="6126817" y="2547809"/>
              <a:ext cx="242984" cy="23012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3;p44">
              <a:extLst>
                <a:ext uri="{FF2B5EF4-FFF2-40B4-BE49-F238E27FC236}">
                  <a16:creationId xmlns:a16="http://schemas.microsoft.com/office/drawing/2014/main" id="{011AB7AB-222C-8349-BAD1-4970D557267E}"/>
                </a:ext>
              </a:extLst>
            </p:cNvPr>
            <p:cNvSpPr/>
            <p:nvPr/>
          </p:nvSpPr>
          <p:spPr>
            <a:xfrm>
              <a:off x="6134393" y="2552400"/>
              <a:ext cx="229325" cy="218077"/>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04;p44">
              <a:extLst>
                <a:ext uri="{FF2B5EF4-FFF2-40B4-BE49-F238E27FC236}">
                  <a16:creationId xmlns:a16="http://schemas.microsoft.com/office/drawing/2014/main" id="{FDA70896-9DE3-1A40-9B4E-A36E73C28674}"/>
                </a:ext>
              </a:extLst>
            </p:cNvPr>
            <p:cNvSpPr/>
            <p:nvPr/>
          </p:nvSpPr>
          <p:spPr>
            <a:xfrm>
              <a:off x="2752814" y="2456102"/>
              <a:ext cx="75409" cy="229899"/>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5;p44">
              <a:extLst>
                <a:ext uri="{FF2B5EF4-FFF2-40B4-BE49-F238E27FC236}">
                  <a16:creationId xmlns:a16="http://schemas.microsoft.com/office/drawing/2014/main" id="{458FF1A0-64F2-5348-B31E-EDE6EBB3A301}"/>
                </a:ext>
              </a:extLst>
            </p:cNvPr>
            <p:cNvSpPr/>
            <p:nvPr/>
          </p:nvSpPr>
          <p:spPr>
            <a:xfrm>
              <a:off x="2755913" y="2464251"/>
              <a:ext cx="61176" cy="213601"/>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6;p44">
              <a:extLst>
                <a:ext uri="{FF2B5EF4-FFF2-40B4-BE49-F238E27FC236}">
                  <a16:creationId xmlns:a16="http://schemas.microsoft.com/office/drawing/2014/main" id="{A0684016-FC8B-DB48-8856-0DBA729B38FB}"/>
                </a:ext>
              </a:extLst>
            </p:cNvPr>
            <p:cNvSpPr/>
            <p:nvPr/>
          </p:nvSpPr>
          <p:spPr>
            <a:xfrm>
              <a:off x="4914536" y="2314122"/>
              <a:ext cx="225079" cy="215437"/>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7;p44">
              <a:extLst>
                <a:ext uri="{FF2B5EF4-FFF2-40B4-BE49-F238E27FC236}">
                  <a16:creationId xmlns:a16="http://schemas.microsoft.com/office/drawing/2014/main" id="{5896D41D-F9E5-C64C-8954-E702D4A74EAD}"/>
                </a:ext>
              </a:extLst>
            </p:cNvPr>
            <p:cNvSpPr/>
            <p:nvPr/>
          </p:nvSpPr>
          <p:spPr>
            <a:xfrm>
              <a:off x="4023861" y="2455184"/>
              <a:ext cx="204878" cy="53486"/>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8A78B316-F9D7-D148-B707-51153371BD19}"/>
              </a:ext>
            </a:extLst>
          </p:cNvPr>
          <p:cNvSpPr/>
          <p:nvPr/>
        </p:nvSpPr>
        <p:spPr>
          <a:xfrm>
            <a:off x="4159624" y="1559859"/>
            <a:ext cx="3496235" cy="17122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139291-9379-2E4C-8982-2FD762DA676E}"/>
              </a:ext>
            </a:extLst>
          </p:cNvPr>
          <p:cNvSpPr/>
          <p:nvPr/>
        </p:nvSpPr>
        <p:spPr>
          <a:xfrm>
            <a:off x="4159624" y="1358142"/>
            <a:ext cx="749984" cy="20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F2DF2F09-3963-5749-8301-6AA32D4DA541}"/>
              </a:ext>
            </a:extLst>
          </p:cNvPr>
          <p:cNvSpPr txBox="1"/>
          <p:nvPr/>
        </p:nvSpPr>
        <p:spPr>
          <a:xfrm>
            <a:off x="4159623" y="1324654"/>
            <a:ext cx="732151" cy="261610"/>
          </a:xfrm>
          <a:prstGeom prst="rect">
            <a:avLst/>
          </a:prstGeom>
          <a:noFill/>
        </p:spPr>
        <p:txBody>
          <a:bodyPr wrap="square" rtlCol="0">
            <a:spAutoFit/>
          </a:bodyPr>
          <a:lstStyle/>
          <a:p>
            <a:pPr algn="ctr"/>
            <a:r>
              <a:rPr lang="en-US" sz="1100" dirty="0"/>
              <a:t>Car 0.96</a:t>
            </a:r>
          </a:p>
        </p:txBody>
      </p:sp>
      <p:sp>
        <p:nvSpPr>
          <p:cNvPr id="46" name="TextBox 45">
            <a:extLst>
              <a:ext uri="{FF2B5EF4-FFF2-40B4-BE49-F238E27FC236}">
                <a16:creationId xmlns:a16="http://schemas.microsoft.com/office/drawing/2014/main" id="{8747854E-65C3-B549-9665-DB91091AA5CF}"/>
              </a:ext>
            </a:extLst>
          </p:cNvPr>
          <p:cNvSpPr txBox="1"/>
          <p:nvPr/>
        </p:nvSpPr>
        <p:spPr>
          <a:xfrm>
            <a:off x="459857" y="1244119"/>
            <a:ext cx="3067114" cy="1815882"/>
          </a:xfrm>
          <a:prstGeom prst="rect">
            <a:avLst/>
          </a:prstGeom>
          <a:noFill/>
        </p:spPr>
        <p:txBody>
          <a:bodyPr wrap="square">
            <a:spAutoFit/>
          </a:bodyPr>
          <a:lstStyle/>
          <a:p>
            <a:r>
              <a:rPr lang="en-IN" b="0" i="0" dirty="0">
                <a:solidFill>
                  <a:schemeClr val="bg1"/>
                </a:solidFill>
                <a:effectLst/>
                <a:latin typeface="charter" panose="02040503050506020203" pitchFamily="18" charset="0"/>
              </a:rPr>
              <a:t>confidence of an object being </a:t>
            </a:r>
          </a:p>
          <a:p>
            <a:r>
              <a:rPr lang="en-IN" b="0" i="0" dirty="0">
                <a:solidFill>
                  <a:schemeClr val="bg1"/>
                </a:solidFill>
                <a:effectLst/>
                <a:latin typeface="charter" panose="02040503050506020203" pitchFamily="18" charset="0"/>
              </a:rPr>
              <a:t>present in the bounding box is </a:t>
            </a:r>
            <a:r>
              <a:rPr lang="en-IN" dirty="0">
                <a:solidFill>
                  <a:schemeClr val="bg1"/>
                </a:solidFill>
                <a:latin typeface="charter" panose="02040503050506020203" pitchFamily="18" charset="0"/>
              </a:rPr>
              <a:t>96%</a:t>
            </a:r>
            <a:endParaRPr lang="en-IN" b="0" i="0" dirty="0">
              <a:solidFill>
                <a:schemeClr val="bg1"/>
              </a:solidFill>
              <a:effectLst/>
              <a:latin typeface="charter" panose="02040503050506020203" pitchFamily="18" charset="0"/>
            </a:endParaRPr>
          </a:p>
          <a:p>
            <a:endParaRPr lang="en-IN" dirty="0">
              <a:solidFill>
                <a:schemeClr val="bg1"/>
              </a:solidFill>
              <a:latin typeface="charter" panose="02040503050506020203" pitchFamily="18" charset="0"/>
            </a:endParaRPr>
          </a:p>
          <a:p>
            <a:r>
              <a:rPr lang="en-IN" dirty="0" err="1">
                <a:solidFill>
                  <a:schemeClr val="bg1"/>
                </a:solidFill>
              </a:rPr>
              <a:t>bh</a:t>
            </a:r>
            <a:r>
              <a:rPr lang="en-IN" dirty="0">
                <a:solidFill>
                  <a:schemeClr val="bg1"/>
                </a:solidFill>
              </a:rPr>
              <a:t>, </a:t>
            </a:r>
            <a:r>
              <a:rPr lang="en-IN" dirty="0" err="1">
                <a:solidFill>
                  <a:schemeClr val="bg1"/>
                </a:solidFill>
              </a:rPr>
              <a:t>bw</a:t>
            </a:r>
            <a:r>
              <a:rPr lang="en-IN" dirty="0">
                <a:solidFill>
                  <a:schemeClr val="bg1"/>
                </a:solidFill>
              </a:rPr>
              <a:t> : height and width of the object present.</a:t>
            </a:r>
          </a:p>
          <a:p>
            <a:endParaRPr lang="en-IN" dirty="0">
              <a:solidFill>
                <a:schemeClr val="bg1"/>
              </a:solidFill>
            </a:endParaRPr>
          </a:p>
          <a:p>
            <a:r>
              <a:rPr lang="en-IN" dirty="0" err="1">
                <a:solidFill>
                  <a:schemeClr val="bg1"/>
                </a:solidFill>
              </a:rPr>
              <a:t>bx</a:t>
            </a:r>
            <a:r>
              <a:rPr lang="en-IN" dirty="0">
                <a:solidFill>
                  <a:schemeClr val="bg1"/>
                </a:solidFill>
              </a:rPr>
              <a:t>, by : </a:t>
            </a:r>
            <a:r>
              <a:rPr lang="en-IN" dirty="0" err="1">
                <a:solidFill>
                  <a:schemeClr val="bg1"/>
                </a:solidFill>
              </a:rPr>
              <a:t>Center</a:t>
            </a:r>
            <a:r>
              <a:rPr lang="en-IN" dirty="0">
                <a:solidFill>
                  <a:schemeClr val="bg1"/>
                </a:solidFill>
              </a:rPr>
              <a:t> coordinates of the object present if any</a:t>
            </a:r>
            <a:endParaRPr lang="en-US" dirty="0">
              <a:solidFill>
                <a:schemeClr val="bg1"/>
              </a:solidFill>
            </a:endParaRPr>
          </a:p>
        </p:txBody>
      </p:sp>
      <p:grpSp>
        <p:nvGrpSpPr>
          <p:cNvPr id="45" name="Group 44">
            <a:extLst>
              <a:ext uri="{FF2B5EF4-FFF2-40B4-BE49-F238E27FC236}">
                <a16:creationId xmlns:a16="http://schemas.microsoft.com/office/drawing/2014/main" id="{2C4F2C5A-C891-0C4C-BA59-1844C9F3825E}"/>
              </a:ext>
            </a:extLst>
          </p:cNvPr>
          <p:cNvGrpSpPr/>
          <p:nvPr/>
        </p:nvGrpSpPr>
        <p:grpSpPr>
          <a:xfrm>
            <a:off x="5644328" y="3298438"/>
            <a:ext cx="420858" cy="375053"/>
            <a:chOff x="5644328" y="3298438"/>
            <a:chExt cx="420858" cy="375053"/>
          </a:xfrm>
        </p:grpSpPr>
        <p:sp>
          <p:nvSpPr>
            <p:cNvPr id="44" name="TextBox 43">
              <a:extLst>
                <a:ext uri="{FF2B5EF4-FFF2-40B4-BE49-F238E27FC236}">
                  <a16:creationId xmlns:a16="http://schemas.microsoft.com/office/drawing/2014/main" id="{F05890D4-FCC6-774F-8855-23586B7C58D8}"/>
                </a:ext>
              </a:extLst>
            </p:cNvPr>
            <p:cNvSpPr txBox="1"/>
            <p:nvPr/>
          </p:nvSpPr>
          <p:spPr>
            <a:xfrm>
              <a:off x="5644328" y="3298438"/>
              <a:ext cx="284052" cy="307777"/>
            </a:xfrm>
            <a:prstGeom prst="rect">
              <a:avLst/>
            </a:prstGeom>
            <a:noFill/>
          </p:spPr>
          <p:txBody>
            <a:bodyPr wrap="none" rtlCol="0">
              <a:spAutoFit/>
            </a:bodyPr>
            <a:lstStyle/>
            <a:p>
              <a:r>
                <a:rPr lang="en-US" dirty="0"/>
                <a:t>b</a:t>
              </a:r>
            </a:p>
          </p:txBody>
        </p:sp>
        <p:sp>
          <p:nvSpPr>
            <p:cNvPr id="48" name="TextBox 47">
              <a:extLst>
                <a:ext uri="{FF2B5EF4-FFF2-40B4-BE49-F238E27FC236}">
                  <a16:creationId xmlns:a16="http://schemas.microsoft.com/office/drawing/2014/main" id="{A01EC90F-31C7-0C4E-AF22-39A19DC2F85C}"/>
                </a:ext>
              </a:extLst>
            </p:cNvPr>
            <p:cNvSpPr txBox="1"/>
            <p:nvPr/>
          </p:nvSpPr>
          <p:spPr>
            <a:xfrm>
              <a:off x="5750676" y="3365714"/>
              <a:ext cx="314510" cy="307777"/>
            </a:xfrm>
            <a:prstGeom prst="rect">
              <a:avLst/>
            </a:prstGeom>
            <a:noFill/>
          </p:spPr>
          <p:txBody>
            <a:bodyPr wrap="none" rtlCol="0">
              <a:spAutoFit/>
            </a:bodyPr>
            <a:lstStyle/>
            <a:p>
              <a:r>
                <a:rPr lang="en-US" dirty="0"/>
                <a:t>w</a:t>
              </a:r>
            </a:p>
          </p:txBody>
        </p:sp>
      </p:grpSp>
      <p:grpSp>
        <p:nvGrpSpPr>
          <p:cNvPr id="50" name="Group 49">
            <a:extLst>
              <a:ext uri="{FF2B5EF4-FFF2-40B4-BE49-F238E27FC236}">
                <a16:creationId xmlns:a16="http://schemas.microsoft.com/office/drawing/2014/main" id="{56BCA326-23CC-5248-9C9E-AFE8541C2875}"/>
              </a:ext>
            </a:extLst>
          </p:cNvPr>
          <p:cNvGrpSpPr/>
          <p:nvPr/>
        </p:nvGrpSpPr>
        <p:grpSpPr>
          <a:xfrm>
            <a:off x="7722797" y="2227398"/>
            <a:ext cx="397509" cy="368663"/>
            <a:chOff x="5644328" y="3298438"/>
            <a:chExt cx="397509" cy="368663"/>
          </a:xfrm>
        </p:grpSpPr>
        <p:sp>
          <p:nvSpPr>
            <p:cNvPr id="51" name="TextBox 50">
              <a:extLst>
                <a:ext uri="{FF2B5EF4-FFF2-40B4-BE49-F238E27FC236}">
                  <a16:creationId xmlns:a16="http://schemas.microsoft.com/office/drawing/2014/main" id="{CB57AA65-750C-4645-9D0D-482180279BF2}"/>
                </a:ext>
              </a:extLst>
            </p:cNvPr>
            <p:cNvSpPr txBox="1"/>
            <p:nvPr/>
          </p:nvSpPr>
          <p:spPr>
            <a:xfrm>
              <a:off x="5644328" y="3298438"/>
              <a:ext cx="284052" cy="307777"/>
            </a:xfrm>
            <a:prstGeom prst="rect">
              <a:avLst/>
            </a:prstGeom>
            <a:noFill/>
          </p:spPr>
          <p:txBody>
            <a:bodyPr wrap="none" rtlCol="0">
              <a:spAutoFit/>
            </a:bodyPr>
            <a:lstStyle/>
            <a:p>
              <a:r>
                <a:rPr lang="en-US" dirty="0"/>
                <a:t>b</a:t>
              </a:r>
            </a:p>
          </p:txBody>
        </p:sp>
        <p:sp>
          <p:nvSpPr>
            <p:cNvPr id="52" name="TextBox 51">
              <a:extLst>
                <a:ext uri="{FF2B5EF4-FFF2-40B4-BE49-F238E27FC236}">
                  <a16:creationId xmlns:a16="http://schemas.microsoft.com/office/drawing/2014/main" id="{50C82E61-2E79-F14C-83E3-06C13432B18E}"/>
                </a:ext>
              </a:extLst>
            </p:cNvPr>
            <p:cNvSpPr txBox="1"/>
            <p:nvPr/>
          </p:nvSpPr>
          <p:spPr>
            <a:xfrm>
              <a:off x="5757785" y="3359324"/>
              <a:ext cx="284052" cy="307777"/>
            </a:xfrm>
            <a:prstGeom prst="rect">
              <a:avLst/>
            </a:prstGeom>
            <a:noFill/>
          </p:spPr>
          <p:txBody>
            <a:bodyPr wrap="none" rtlCol="0">
              <a:spAutoFit/>
            </a:bodyPr>
            <a:lstStyle/>
            <a:p>
              <a:r>
                <a:rPr lang="en-US" dirty="0"/>
                <a:t>h</a:t>
              </a:r>
            </a:p>
          </p:txBody>
        </p:sp>
      </p:grpSp>
      <p:cxnSp>
        <p:nvCxnSpPr>
          <p:cNvPr id="54" name="Straight Arrow Connector 53">
            <a:extLst>
              <a:ext uri="{FF2B5EF4-FFF2-40B4-BE49-F238E27FC236}">
                <a16:creationId xmlns:a16="http://schemas.microsoft.com/office/drawing/2014/main" id="{B825D47A-EB07-034B-BA97-E19FDEE210BA}"/>
              </a:ext>
            </a:extLst>
          </p:cNvPr>
          <p:cNvCxnSpPr>
            <a:cxnSpLocks/>
            <a:stCxn id="51" idx="0"/>
          </p:cNvCxnSpPr>
          <p:nvPr/>
        </p:nvCxnSpPr>
        <p:spPr>
          <a:xfrm flipV="1">
            <a:off x="7864823" y="1516345"/>
            <a:ext cx="0" cy="71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C94153B-8FB9-0A45-B05B-BDCE56280509}"/>
              </a:ext>
            </a:extLst>
          </p:cNvPr>
          <p:cNvCxnSpPr>
            <a:cxnSpLocks/>
          </p:cNvCxnSpPr>
          <p:nvPr/>
        </p:nvCxnSpPr>
        <p:spPr>
          <a:xfrm>
            <a:off x="7864823" y="2571750"/>
            <a:ext cx="0" cy="72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9A1FBCA-A814-D041-A322-9F759A85B594}"/>
              </a:ext>
            </a:extLst>
          </p:cNvPr>
          <p:cNvCxnSpPr>
            <a:cxnSpLocks/>
            <a:stCxn id="48" idx="3"/>
          </p:cNvCxnSpPr>
          <p:nvPr/>
        </p:nvCxnSpPr>
        <p:spPr>
          <a:xfrm>
            <a:off x="6065186" y="3519603"/>
            <a:ext cx="1657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772BE07-ED69-B148-A597-E5487F657DBB}"/>
              </a:ext>
            </a:extLst>
          </p:cNvPr>
          <p:cNvCxnSpPr>
            <a:cxnSpLocks/>
          </p:cNvCxnSpPr>
          <p:nvPr/>
        </p:nvCxnSpPr>
        <p:spPr>
          <a:xfrm flipH="1" flipV="1">
            <a:off x="4125490" y="3491237"/>
            <a:ext cx="1445216" cy="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452A62DA-9575-3647-81E4-9525A523D970}"/>
              </a:ext>
            </a:extLst>
          </p:cNvPr>
          <p:cNvGrpSpPr/>
          <p:nvPr/>
        </p:nvGrpSpPr>
        <p:grpSpPr>
          <a:xfrm>
            <a:off x="5568239" y="2332768"/>
            <a:ext cx="759050" cy="356135"/>
            <a:chOff x="3175000" y="2730500"/>
            <a:chExt cx="759050" cy="356135"/>
          </a:xfrm>
        </p:grpSpPr>
        <p:sp>
          <p:nvSpPr>
            <p:cNvPr id="74" name="TextBox 73">
              <a:extLst>
                <a:ext uri="{FF2B5EF4-FFF2-40B4-BE49-F238E27FC236}">
                  <a16:creationId xmlns:a16="http://schemas.microsoft.com/office/drawing/2014/main" id="{8C0AEE88-4EEE-244B-A3B0-7F4EA3E8EFE4}"/>
                </a:ext>
              </a:extLst>
            </p:cNvPr>
            <p:cNvSpPr txBox="1"/>
            <p:nvPr/>
          </p:nvSpPr>
          <p:spPr>
            <a:xfrm>
              <a:off x="3175000" y="2730500"/>
              <a:ext cx="631904" cy="307777"/>
            </a:xfrm>
            <a:prstGeom prst="rect">
              <a:avLst/>
            </a:prstGeom>
            <a:noFill/>
          </p:spPr>
          <p:txBody>
            <a:bodyPr wrap="none" rtlCol="0">
              <a:spAutoFit/>
            </a:bodyPr>
            <a:lstStyle/>
            <a:p>
              <a:r>
                <a:rPr lang="en-US" dirty="0">
                  <a:solidFill>
                    <a:schemeClr val="bg1"/>
                  </a:solidFill>
                </a:rPr>
                <a:t>b   , b</a:t>
              </a:r>
            </a:p>
          </p:txBody>
        </p:sp>
        <p:sp>
          <p:nvSpPr>
            <p:cNvPr id="77" name="TextBox 76">
              <a:extLst>
                <a:ext uri="{FF2B5EF4-FFF2-40B4-BE49-F238E27FC236}">
                  <a16:creationId xmlns:a16="http://schemas.microsoft.com/office/drawing/2014/main" id="{BE67F11A-C423-134D-B1EB-C13939D26BB0}"/>
                </a:ext>
              </a:extLst>
            </p:cNvPr>
            <p:cNvSpPr txBox="1"/>
            <p:nvPr/>
          </p:nvSpPr>
          <p:spPr>
            <a:xfrm>
              <a:off x="3302146" y="2778858"/>
              <a:ext cx="631904" cy="307777"/>
            </a:xfrm>
            <a:prstGeom prst="rect">
              <a:avLst/>
            </a:prstGeom>
            <a:noFill/>
          </p:spPr>
          <p:txBody>
            <a:bodyPr wrap="square" rtlCol="0">
              <a:spAutoFit/>
            </a:bodyPr>
            <a:lstStyle/>
            <a:p>
              <a:r>
                <a:rPr lang="en-US" dirty="0">
                  <a:solidFill>
                    <a:schemeClr val="bg1"/>
                  </a:solidFill>
                </a:rPr>
                <a:t>x     y</a:t>
              </a:r>
            </a:p>
          </p:txBody>
        </p:sp>
      </p:grpSp>
      <p:sp>
        <p:nvSpPr>
          <p:cNvPr id="76" name="Oval 75">
            <a:extLst>
              <a:ext uri="{FF2B5EF4-FFF2-40B4-BE49-F238E27FC236}">
                <a16:creationId xmlns:a16="http://schemas.microsoft.com/office/drawing/2014/main" id="{FC4AD441-C4FE-D74C-8EFE-42BA680EC359}"/>
              </a:ext>
            </a:extLst>
          </p:cNvPr>
          <p:cNvSpPr/>
          <p:nvPr/>
        </p:nvSpPr>
        <p:spPr>
          <a:xfrm>
            <a:off x="5826030" y="2308697"/>
            <a:ext cx="107590" cy="107590"/>
          </a:xfrm>
          <a:prstGeom prst="ellipse">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Vehicle_Detection_using_Neural_Networks[1]</Template>
  <TotalTime>2</TotalTime>
  <Words>972</Words>
  <Application>Microsoft Office PowerPoint</Application>
  <PresentationFormat>On-screen Show (16:9)</PresentationFormat>
  <Paragraphs>107</Paragraphs>
  <Slides>13</Slides>
  <Notes>11</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13</vt:i4>
      </vt:variant>
    </vt:vector>
  </HeadingPairs>
  <TitlesOfParts>
    <vt:vector size="29" baseType="lpstr">
      <vt:lpstr>Arial</vt:lpstr>
      <vt:lpstr>Proxima Nova Semibold</vt:lpstr>
      <vt:lpstr>Times New Roman</vt:lpstr>
      <vt:lpstr>Proxima Nova</vt:lpstr>
      <vt:lpstr>Muli</vt:lpstr>
      <vt:lpstr>Ubuntu</vt:lpstr>
      <vt:lpstr>charter</vt:lpstr>
      <vt:lpstr>charter</vt:lpstr>
      <vt:lpstr>Franklin Gothic Demi</vt:lpstr>
      <vt:lpstr>Algerian</vt:lpstr>
      <vt:lpstr>Wingdings</vt:lpstr>
      <vt:lpstr>Calibri</vt:lpstr>
      <vt:lpstr>Krona One</vt:lpstr>
      <vt:lpstr>Lato</vt:lpstr>
      <vt:lpstr>Driving Center Company Profile by Slidesgo</vt:lpstr>
      <vt:lpstr>Slidesgo Final Pages</vt:lpstr>
      <vt:lpstr>Vehicle Detection</vt:lpstr>
      <vt:lpstr>OBJECTIVES:</vt:lpstr>
      <vt:lpstr>   ABSTRACT</vt:lpstr>
      <vt:lpstr>Introduction: </vt:lpstr>
      <vt:lpstr>Literature Survey: </vt:lpstr>
      <vt:lpstr>PowerPoint Presentation</vt:lpstr>
      <vt:lpstr>Objectives In Yolo: </vt:lpstr>
      <vt:lpstr>Methodology: </vt:lpstr>
      <vt:lpstr>PowerPoint Presentation</vt:lpstr>
      <vt:lpstr>Algorithm Followed is:</vt:lpstr>
      <vt:lpstr>Merits and Demerits: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dc:title>
  <dc:creator>vinod bhukya</dc:creator>
  <cp:lastModifiedBy>vinod bhukya</cp:lastModifiedBy>
  <cp:revision>1</cp:revision>
  <dcterms:created xsi:type="dcterms:W3CDTF">2024-01-06T05:02:57Z</dcterms:created>
  <dcterms:modified xsi:type="dcterms:W3CDTF">2024-01-06T05:05:05Z</dcterms:modified>
</cp:coreProperties>
</file>