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8288000" cy="10287000"/>
  <p:notesSz cx="6858000" cy="9144000"/>
  <p:embeddedFontLst>
    <p:embeddedFont>
      <p:font typeface="Canva Sans" panose="020B0604020202020204" charset="0"/>
      <p:regular r:id="rId26"/>
    </p:embeddedFont>
    <p:embeddedFont>
      <p:font typeface="Canva Sans Bold" panose="020B0604020202020204" charset="0"/>
      <p:regular r:id="rId27"/>
    </p:embeddedFont>
    <p:embeddedFont>
      <p:font typeface="Canva Sans Medium" panose="020B0604020202020204" charset="0"/>
      <p:regular r:id="rId28"/>
    </p:embeddedFont>
    <p:embeddedFont>
      <p:font typeface="Glacial Indifference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6885978"/>
            <a:ext cx="6863319" cy="670751"/>
            <a:chOff x="0" y="0"/>
            <a:chExt cx="9151091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8159074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7769010" cy="894335"/>
              <a:chOff x="0" y="0"/>
              <a:chExt cx="1797897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797897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797897" h="206966">
                    <a:moveTo>
                      <a:pt x="0" y="0"/>
                    </a:moveTo>
                    <a:lnTo>
                      <a:pt x="1797897" y="0"/>
                    </a:lnTo>
                    <a:lnTo>
                      <a:pt x="1797897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9144000" y="512709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987419" y="6290771"/>
            <a:ext cx="3657841" cy="3657841"/>
          </a:xfrm>
          <a:custGeom>
            <a:avLst/>
            <a:gdLst/>
            <a:ahLst/>
            <a:cxnLst/>
            <a:rect l="l" t="t" r="r" b="b"/>
            <a:pathLst>
              <a:path w="3657841" h="3657841">
                <a:moveTo>
                  <a:pt x="0" y="0"/>
                </a:moveTo>
                <a:lnTo>
                  <a:pt x="3657841" y="0"/>
                </a:lnTo>
                <a:lnTo>
                  <a:pt x="3657841" y="3657841"/>
                </a:lnTo>
                <a:lnTo>
                  <a:pt x="0" y="36578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87631" y="3768337"/>
            <a:ext cx="7146415" cy="25224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99"/>
              </a:lnSpc>
            </a:pPr>
            <a:r>
              <a:rPr lang="en-US" sz="8999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News Source</a:t>
            </a:r>
          </a:p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Classification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50460" y="7025874"/>
            <a:ext cx="6296657" cy="37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CIS 5190 Project - Spring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9504" y="419100"/>
            <a:ext cx="14306996" cy="107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Representation Experiments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4867" y="3405440"/>
            <a:ext cx="1559627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experimented with a few different text vectorization strategies:</a:t>
            </a: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TF-IDF Vectorizer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 feature encoding method.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Tuned with various n-gram ranges and vocab sizes (5,000).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Bigrams improved performance by capturing editorial phrases.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CountVectorizer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Used mainly with Naive Bayes; raw counts sometimes outperform TF-IDF.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29504" y="495300"/>
            <a:ext cx="14306996" cy="1078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20"/>
              </a:lnSpc>
            </a:pPr>
            <a:r>
              <a:rPr lang="en-US" sz="63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Representation Experiments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584867" y="3405440"/>
            <a:ext cx="15596270" cy="4781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HashingVectorizer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Explored for memory efficiency.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Performs well in tree models but lacked interpretability.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Sentence Embeddings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(MiniLM-BERT):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all-MiniLM-L6-v2 from sentence-transformers.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Tested with Logistic Regression &amp; Random Forest.</a:t>
            </a:r>
          </a:p>
          <a:p>
            <a:pPr marL="1295403" lvl="2" indent="-431801" algn="l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Underperformed due to headlines’ short length and sparse context.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8852" y="521723"/>
            <a:ext cx="15256148" cy="229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and Optimization Process</a:t>
            </a:r>
          </a:p>
          <a:p>
            <a:pPr algn="ctr">
              <a:lnSpc>
                <a:spcPts val="9240"/>
              </a:lnSpc>
            </a:pPr>
            <a:endParaRPr lang="en-US" sz="6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69653" y="2821046"/>
            <a:ext cx="15728454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also explored a few different models in conjunction with the vectorizers: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Logistic Regression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Tuned with C, solver, and iterations.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Bigram TF-IDF and larger vocab improved results significantly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Multinomial Naive Bayes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Paired with CountVectorizer &amp; TF-IDF.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Fast and interpretable; useful for identifying key predictive tokens.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28800" y="571500"/>
            <a:ext cx="15392400" cy="2299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Modeling and Optimization Process</a:t>
            </a:r>
          </a:p>
          <a:p>
            <a:pPr algn="ctr">
              <a:lnSpc>
                <a:spcPts val="9240"/>
              </a:lnSpc>
            </a:pPr>
            <a:endParaRPr lang="en-US" sz="6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555601" y="3553962"/>
            <a:ext cx="15176798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Vector Machines (SVM)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Explored both linear and RBF kernels.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RBF offered higher ROC-AUC but was slower.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Bigram TF-IDF + RBF performed best achieving near 80% accuracy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Random Forest &amp; XGBoost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Very effective and decent accuracy, but not as good as SVM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Tuned max_depth, n_estimators, and learning_rate (XGBoost).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6071" y="2018713"/>
            <a:ext cx="6069091" cy="6319088"/>
            <a:chOff x="0" y="0"/>
            <a:chExt cx="8092121" cy="8425451"/>
          </a:xfrm>
        </p:grpSpPr>
        <p:sp>
          <p:nvSpPr>
            <p:cNvPr id="3" name="TextBox 3"/>
            <p:cNvSpPr txBox="1"/>
            <p:nvPr/>
          </p:nvSpPr>
          <p:spPr>
            <a:xfrm>
              <a:off x="0" y="2666719"/>
              <a:ext cx="8092121" cy="172924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899"/>
                </a:lnSpc>
              </a:pPr>
              <a:r>
                <a:rPr lang="en-US" sz="899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Evaluation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04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9410661" y="2216741"/>
            <a:ext cx="5120602" cy="5120602"/>
          </a:xfrm>
          <a:custGeom>
            <a:avLst/>
            <a:gdLst/>
            <a:ahLst/>
            <a:cxnLst/>
            <a:rect l="l" t="t" r="r" b="b"/>
            <a:pathLst>
              <a:path w="5120602" h="5120602">
                <a:moveTo>
                  <a:pt x="0" y="0"/>
                </a:moveTo>
                <a:lnTo>
                  <a:pt x="5120602" y="0"/>
                </a:lnTo>
                <a:lnTo>
                  <a:pt x="5120602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6070" y="727141"/>
            <a:ext cx="9219530" cy="2299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Protocol</a:t>
            </a:r>
          </a:p>
          <a:p>
            <a:pPr algn="ctr">
              <a:lnSpc>
                <a:spcPts val="9240"/>
              </a:lnSpc>
            </a:pPr>
            <a:endParaRPr lang="en-US" sz="6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5601" y="2161072"/>
            <a:ext cx="16876216" cy="6581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Train-Test Split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80-20 stratified split to maintain class balance.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training and tuning confined to the training set to prevent data leakage.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Cross-Validation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Employed k-fold CV via GridSearchCV for all models.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Ensured robust, average-based performance and reduced overfitting risk.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Metrics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Accuracy – Overall correctness.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F1-score – Balances precision &amp; recall across classes.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ROC AUC – Measures class separability across decision thresholds.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06070" y="727141"/>
            <a:ext cx="8914730" cy="2299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Evaluation Protocol</a:t>
            </a:r>
          </a:p>
          <a:p>
            <a:pPr algn="ctr">
              <a:lnSpc>
                <a:spcPts val="9240"/>
              </a:lnSpc>
            </a:pPr>
            <a:endParaRPr lang="en-US" sz="6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5601" y="2161072"/>
            <a:ext cx="17512399" cy="598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Held-Out Test Set: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 final evaluations done on untouched 20% test split.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Diagnostic Visuals Used: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Confusion matrices – Identified misclassification patterns.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ROC, PR curves – Evaluated model discrimination across thresholds.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Outcome: Visual and metric insights directly informed final model selection and guided further exploration.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352994" y="-157809"/>
            <a:ext cx="10030256" cy="10621413"/>
            <a:chOff x="0" y="0"/>
            <a:chExt cx="3392951" cy="35929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392951" cy="3592923"/>
            </a:xfrm>
            <a:custGeom>
              <a:avLst/>
              <a:gdLst/>
              <a:ahLst/>
              <a:cxnLst/>
              <a:rect l="l" t="t" r="r" b="b"/>
              <a:pathLst>
                <a:path w="3392951" h="3592923">
                  <a:moveTo>
                    <a:pt x="0" y="0"/>
                  </a:moveTo>
                  <a:lnTo>
                    <a:pt x="3392951" y="0"/>
                  </a:lnTo>
                  <a:lnTo>
                    <a:pt x="3392951" y="3592923"/>
                  </a:lnTo>
                  <a:lnTo>
                    <a:pt x="0" y="3592923"/>
                  </a:lnTo>
                  <a:close/>
                </a:path>
              </a:pathLst>
            </a:custGeom>
            <a:solidFill>
              <a:srgbClr val="F5F5E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14379" y="3705878"/>
            <a:ext cx="5176244" cy="2875245"/>
            <a:chOff x="0" y="0"/>
            <a:chExt cx="6901658" cy="3833660"/>
          </a:xfrm>
        </p:grpSpPr>
        <p:sp>
          <p:nvSpPr>
            <p:cNvPr id="5" name="TextBox 5"/>
            <p:cNvSpPr txBox="1"/>
            <p:nvPr/>
          </p:nvSpPr>
          <p:spPr>
            <a:xfrm>
              <a:off x="0" y="57150"/>
              <a:ext cx="6901658" cy="262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 Performance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84015"/>
              <a:ext cx="6110891" cy="94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5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40838" y="1272471"/>
            <a:ext cx="6103600" cy="2070038"/>
            <a:chOff x="0" y="0"/>
            <a:chExt cx="8138133" cy="2760051"/>
          </a:xfrm>
        </p:grpSpPr>
        <p:sp>
          <p:nvSpPr>
            <p:cNvPr id="8" name="TextBox 8"/>
            <p:cNvSpPr txBox="1"/>
            <p:nvPr/>
          </p:nvSpPr>
          <p:spPr>
            <a:xfrm>
              <a:off x="0" y="726780"/>
              <a:ext cx="8138133" cy="20332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TF-IDF unigrams - Baseline model with 66% accuracy.</a:t>
              </a:r>
            </a:p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TF-IDF bigrams - Accuracy increased to 77% with better F1-scores.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5243465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 b="1" spc="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Logistic Regression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740838" y="4508404"/>
            <a:ext cx="6103600" cy="1288988"/>
            <a:chOff x="0" y="0"/>
            <a:chExt cx="8138133" cy="1718651"/>
          </a:xfrm>
        </p:grpSpPr>
        <p:sp>
          <p:nvSpPr>
            <p:cNvPr id="11" name="TextBox 11"/>
            <p:cNvSpPr txBox="1"/>
            <p:nvPr/>
          </p:nvSpPr>
          <p:spPr>
            <a:xfrm>
              <a:off x="0" y="726780"/>
              <a:ext cx="8138133" cy="9918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Reached 78–79% accuracy.</a:t>
              </a:r>
            </a:p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Strong performance, but slower to train.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28575"/>
              <a:ext cx="5243465" cy="532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 b="1" spc="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SVM + TF-IDF bigrams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740838" y="6810717"/>
            <a:ext cx="6103600" cy="2089088"/>
            <a:chOff x="0" y="0"/>
            <a:chExt cx="8138133" cy="2785451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272880"/>
              <a:ext cx="8138133" cy="1512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Achieved ~76% accuracy.</a:t>
              </a:r>
            </a:p>
            <a:p>
              <a:pPr algn="l">
                <a:lnSpc>
                  <a:spcPts val="3149"/>
                </a:lnSpc>
              </a:pPr>
              <a:r>
                <a:rPr lang="en-US" sz="2099" spc="83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ROC AUC near 0.85 — strong at class separation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8575"/>
              <a:ext cx="5243465" cy="10784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49"/>
                </a:lnSpc>
              </a:pPr>
              <a:r>
                <a:rPr lang="en-US" sz="2499" b="1" spc="99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Random Forest &amp; XGBoost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F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5127" y="1028700"/>
            <a:ext cx="11522470" cy="9017217"/>
          </a:xfrm>
          <a:custGeom>
            <a:avLst/>
            <a:gdLst/>
            <a:ahLst/>
            <a:cxnLst/>
            <a:rect l="l" t="t" r="r" b="b"/>
            <a:pathLst>
              <a:path w="11522470" h="9017217">
                <a:moveTo>
                  <a:pt x="0" y="0"/>
                </a:moveTo>
                <a:lnTo>
                  <a:pt x="11522470" y="0"/>
                </a:lnTo>
                <a:lnTo>
                  <a:pt x="11522470" y="9017217"/>
                </a:lnTo>
                <a:lnTo>
                  <a:pt x="0" y="901721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665" b="-566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5525" y="72069"/>
            <a:ext cx="7397401" cy="1630020"/>
            <a:chOff x="0" y="0"/>
            <a:chExt cx="9863202" cy="2173360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9863202" cy="11461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60"/>
                </a:lnSpc>
              </a:pPr>
              <a:r>
                <a:rPr lang="en-US" sz="5963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Model Performance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369943"/>
              <a:ext cx="8733111" cy="8034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85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05000" y="647700"/>
            <a:ext cx="15791706" cy="2299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Which vectorizer performs best?</a:t>
            </a:r>
          </a:p>
          <a:p>
            <a:pPr algn="ctr">
              <a:lnSpc>
                <a:spcPts val="9240"/>
              </a:lnSpc>
            </a:pPr>
            <a:endParaRPr lang="en-US" sz="66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75601" y="2161072"/>
            <a:ext cx="17512399" cy="7767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Expectation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Expected TF-IDF or Sentence-BERT to outperform CountVectorizer due to richer semantic capture.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TF-IDF (with bigrams) outperformed all others across models.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Sentence-BERT underperformed due to short input length limiting semantic modeling.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CountVectorizer was consistently weaker than TF-IDF.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Did not test Word2Vec due to data size constraints.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Sentence-BERT was not fine-tuned, which may explain subpar results.</a:t>
            </a:r>
          </a:p>
          <a:p>
            <a:pPr marL="1468119" lvl="2" indent="-489373" algn="l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Further gains may require contextual tuning or longer inputs.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521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3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8348524" y="4996206"/>
            <a:ext cx="1517995" cy="1517989"/>
            <a:chOff x="0" y="0"/>
            <a:chExt cx="6350000" cy="634997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650865" y="4996206"/>
            <a:ext cx="1517995" cy="1517989"/>
            <a:chOff x="0" y="0"/>
            <a:chExt cx="6350000" cy="634997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13082661" y="4996206"/>
            <a:ext cx="1517995" cy="1517989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8" name="Freeform 8"/>
          <p:cNvSpPr/>
          <p:nvPr/>
        </p:nvSpPr>
        <p:spPr>
          <a:xfrm>
            <a:off x="3650865" y="4956514"/>
            <a:ext cx="1563366" cy="1557681"/>
          </a:xfrm>
          <a:custGeom>
            <a:avLst/>
            <a:gdLst/>
            <a:ahLst/>
            <a:cxnLst/>
            <a:rect l="l" t="t" r="r" b="b"/>
            <a:pathLst>
              <a:path w="1563366" h="1557681">
                <a:moveTo>
                  <a:pt x="0" y="0"/>
                </a:moveTo>
                <a:lnTo>
                  <a:pt x="1563366" y="0"/>
                </a:lnTo>
                <a:lnTo>
                  <a:pt x="1563366" y="1557681"/>
                </a:lnTo>
                <a:lnTo>
                  <a:pt x="0" y="155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979778" y="1609291"/>
            <a:ext cx="8328444" cy="1275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99"/>
              </a:lnSpc>
            </a:pPr>
            <a:r>
              <a:rPr lang="en-US" sz="8999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Group Members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585703" y="6834967"/>
            <a:ext cx="3043636" cy="39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500" b="1" spc="1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Vinod Ghanchi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36683" y="6834967"/>
            <a:ext cx="2946359" cy="39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500" b="1" spc="1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Ashay Katre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332000" y="6834967"/>
            <a:ext cx="3653121" cy="398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50"/>
              </a:lnSpc>
            </a:pPr>
            <a:r>
              <a:rPr lang="en-US" sz="2500" b="1" spc="100">
                <a:solidFill>
                  <a:srgbClr val="FFFFFF"/>
                </a:solidFill>
                <a:latin typeface="Canva Sans Medium"/>
                <a:ea typeface="Canva Sans Medium"/>
                <a:cs typeface="Canva Sans Medium"/>
                <a:sym typeface="Canva Sans Medium"/>
              </a:rPr>
              <a:t>Shashank Kambhatla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059976" y="4956514"/>
            <a:ext cx="1563366" cy="1557681"/>
          </a:xfrm>
          <a:custGeom>
            <a:avLst/>
            <a:gdLst/>
            <a:ahLst/>
            <a:cxnLst/>
            <a:rect l="l" t="t" r="r" b="b"/>
            <a:pathLst>
              <a:path w="1563366" h="1557681">
                <a:moveTo>
                  <a:pt x="0" y="0"/>
                </a:moveTo>
                <a:lnTo>
                  <a:pt x="1563366" y="0"/>
                </a:lnTo>
                <a:lnTo>
                  <a:pt x="1563366" y="1557681"/>
                </a:lnTo>
                <a:lnTo>
                  <a:pt x="0" y="155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303153" y="4996206"/>
            <a:ext cx="1563366" cy="1557681"/>
          </a:xfrm>
          <a:custGeom>
            <a:avLst/>
            <a:gdLst/>
            <a:ahLst/>
            <a:cxnLst/>
            <a:rect l="l" t="t" r="r" b="b"/>
            <a:pathLst>
              <a:path w="1563366" h="1557681">
                <a:moveTo>
                  <a:pt x="0" y="0"/>
                </a:moveTo>
                <a:lnTo>
                  <a:pt x="1563366" y="0"/>
                </a:lnTo>
                <a:lnTo>
                  <a:pt x="1563366" y="1557681"/>
                </a:lnTo>
                <a:lnTo>
                  <a:pt x="0" y="155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19100"/>
            <a:ext cx="18288000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Do bigrams significantly improve classification performance?</a:t>
            </a:r>
          </a:p>
          <a:p>
            <a:pPr algn="ctr">
              <a:lnSpc>
                <a:spcPts val="7000"/>
              </a:lnSpc>
            </a:pPr>
            <a:endParaRPr lang="en-US" sz="5000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705892" y="2588260"/>
            <a:ext cx="17582108" cy="6670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Expectation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Prior NLP work suggests bigrams add semantic depth and improve performance in sparse text settings.                           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Results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Logistic Regression: Accuracy rose from 66% to 77%.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SVM &amp; XGBoost: Gained 2–4% in Accuracy and AUC.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Confirmed that bigrams capture meaningful editorial context (e.g., “white house”, “border crisis”).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Bigrams increase dimensionality and sparsity, which may harm performance in smaller or imbalanced datasets.</a:t>
            </a:r>
          </a:p>
          <a:p>
            <a:pPr marL="1252224" lvl="2" indent="-417408" algn="l">
              <a:lnSpc>
                <a:spcPts val="4060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Trigrams were not tested due to runtime costs, though they might offer marginal improvement.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6071" y="2018713"/>
            <a:ext cx="6069091" cy="6319088"/>
            <a:chOff x="0" y="0"/>
            <a:chExt cx="8092121" cy="8425451"/>
          </a:xfrm>
        </p:grpSpPr>
        <p:sp>
          <p:nvSpPr>
            <p:cNvPr id="3" name="TextBox 3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Conclusion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206902" y="4512543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04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 rot="-10800000">
              <a:off x="4033361" y="6462235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0074695" y="2622935"/>
            <a:ext cx="4542444" cy="5490866"/>
          </a:xfrm>
          <a:custGeom>
            <a:avLst/>
            <a:gdLst/>
            <a:ahLst/>
            <a:cxnLst/>
            <a:rect l="l" t="t" r="r" b="b"/>
            <a:pathLst>
              <a:path w="4542444" h="5490866">
                <a:moveTo>
                  <a:pt x="0" y="0"/>
                </a:moveTo>
                <a:lnTo>
                  <a:pt x="4542444" y="0"/>
                </a:lnTo>
                <a:lnTo>
                  <a:pt x="4542444" y="5490866"/>
                </a:lnTo>
                <a:lnTo>
                  <a:pt x="0" y="54908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96827" y="2730009"/>
            <a:ext cx="4144234" cy="4792741"/>
            <a:chOff x="0" y="0"/>
            <a:chExt cx="5525645" cy="6390321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5525645" cy="6390321"/>
              <a:chOff x="0" y="0"/>
              <a:chExt cx="27632168" cy="31956166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7632168" cy="31956167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31956167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31956167"/>
                    </a:lnTo>
                    <a:lnTo>
                      <a:pt x="27632168" y="31956167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31730107"/>
                    </a:moveTo>
                    <a:lnTo>
                      <a:pt x="228600" y="31730107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317301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5" name="AutoShape 5"/>
            <p:cNvSpPr/>
            <p:nvPr/>
          </p:nvSpPr>
          <p:spPr>
            <a:xfrm rot="-5400000">
              <a:off x="1457079" y="2205922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578123" y="4924884"/>
              <a:ext cx="4407007" cy="7189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40"/>
                </a:lnSpc>
              </a:pPr>
              <a:r>
                <a:rPr lang="en-US" sz="1800" b="1" spc="72">
                  <a:solidFill>
                    <a:srgbClr val="00000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Feature Extraction Methods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632104" y="2730009"/>
            <a:ext cx="4144234" cy="4515273"/>
            <a:chOff x="0" y="0"/>
            <a:chExt cx="5525645" cy="6020364"/>
          </a:xfrm>
        </p:grpSpPr>
        <p:sp>
          <p:nvSpPr>
            <p:cNvPr id="8" name="AutoShape 8"/>
            <p:cNvSpPr/>
            <p:nvPr/>
          </p:nvSpPr>
          <p:spPr>
            <a:xfrm rot="-5400000">
              <a:off x="1463618" y="2205922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grpSp>
          <p:nvGrpSpPr>
            <p:cNvPr id="9" name="Group 9"/>
            <p:cNvGrpSpPr/>
            <p:nvPr/>
          </p:nvGrpSpPr>
          <p:grpSpPr>
            <a:xfrm>
              <a:off x="0" y="0"/>
              <a:ext cx="5525645" cy="6020364"/>
              <a:chOff x="0" y="0"/>
              <a:chExt cx="27632168" cy="3010611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7632168" cy="30106119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30106119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30106119"/>
                    </a:lnTo>
                    <a:lnTo>
                      <a:pt x="27632168" y="30106119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29880058"/>
                    </a:moveTo>
                    <a:lnTo>
                      <a:pt x="228600" y="29880058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298800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1" name="TextBox 11"/>
            <p:cNvSpPr txBox="1"/>
            <p:nvPr/>
          </p:nvSpPr>
          <p:spPr>
            <a:xfrm>
              <a:off x="578123" y="4924884"/>
              <a:ext cx="4407007" cy="349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40"/>
                </a:lnSpc>
              </a:pPr>
              <a:r>
                <a:rPr lang="en-US" sz="1800" b="1" spc="72">
                  <a:solidFill>
                    <a:srgbClr val="00000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Best Model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1867380" y="2730009"/>
            <a:ext cx="4144234" cy="4792741"/>
            <a:chOff x="0" y="0"/>
            <a:chExt cx="5525645" cy="639032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5525645" cy="6390321"/>
              <a:chOff x="0" y="0"/>
              <a:chExt cx="27632168" cy="31956166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7632168" cy="31956167"/>
              </a:xfrm>
              <a:custGeom>
                <a:avLst/>
                <a:gdLst/>
                <a:ahLst/>
                <a:cxnLst/>
                <a:rect l="l" t="t" r="r" b="b"/>
                <a:pathLst>
                  <a:path w="27632168" h="31956167">
                    <a:moveTo>
                      <a:pt x="27406107" y="0"/>
                    </a:moveTo>
                    <a:lnTo>
                      <a:pt x="0" y="0"/>
                    </a:lnTo>
                    <a:lnTo>
                      <a:pt x="0" y="31956167"/>
                    </a:lnTo>
                    <a:lnTo>
                      <a:pt x="27632168" y="31956167"/>
                    </a:lnTo>
                    <a:lnTo>
                      <a:pt x="27632168" y="0"/>
                    </a:lnTo>
                    <a:lnTo>
                      <a:pt x="27406107" y="0"/>
                    </a:lnTo>
                    <a:close/>
                    <a:moveTo>
                      <a:pt x="27406107" y="31730107"/>
                    </a:moveTo>
                    <a:lnTo>
                      <a:pt x="228600" y="31730107"/>
                    </a:lnTo>
                    <a:lnTo>
                      <a:pt x="228600" y="228600"/>
                    </a:lnTo>
                    <a:lnTo>
                      <a:pt x="27406107" y="228600"/>
                    </a:lnTo>
                    <a:lnTo>
                      <a:pt x="27406107" y="317301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5" name="AutoShape 15"/>
            <p:cNvSpPr/>
            <p:nvPr/>
          </p:nvSpPr>
          <p:spPr>
            <a:xfrm rot="-5400000">
              <a:off x="1457079" y="2575879"/>
              <a:ext cx="12700" cy="1770611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578123" y="5294841"/>
              <a:ext cx="4407007" cy="3490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340"/>
                </a:lnSpc>
              </a:pPr>
              <a:r>
                <a:rPr lang="en-US" sz="1800" b="1" spc="72">
                  <a:solidFill>
                    <a:srgbClr val="000000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Feature Design Impact</a:t>
              </a:r>
            </a:p>
          </p:txBody>
        </p:sp>
      </p:grpSp>
      <p:sp>
        <p:nvSpPr>
          <p:cNvPr id="17" name="Freeform 17"/>
          <p:cNvSpPr/>
          <p:nvPr/>
        </p:nvSpPr>
        <p:spPr>
          <a:xfrm>
            <a:off x="5711274" y="6667139"/>
            <a:ext cx="6156106" cy="5182322"/>
          </a:xfrm>
          <a:custGeom>
            <a:avLst/>
            <a:gdLst/>
            <a:ahLst/>
            <a:cxnLst/>
            <a:rect l="l" t="t" r="r" b="b"/>
            <a:pathLst>
              <a:path w="6156106" h="5182322">
                <a:moveTo>
                  <a:pt x="0" y="0"/>
                </a:moveTo>
                <a:lnTo>
                  <a:pt x="6156106" y="0"/>
                </a:lnTo>
                <a:lnTo>
                  <a:pt x="6156106" y="5182322"/>
                </a:lnTo>
                <a:lnTo>
                  <a:pt x="0" y="5182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650733" y="3034510"/>
            <a:ext cx="3636423" cy="2818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85"/>
              </a:lnSpc>
              <a:spcBef>
                <a:spcPct val="0"/>
              </a:spcBef>
            </a:pPr>
            <a:r>
              <a:rPr lang="en-US" sz="1603" spc="1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TF-IDF WITH BIGRAMS CONSISTENTLY OUTPERFORMED OTHER EMBEDDINGS (INCLUDING SENTENCE-BERT)</a:t>
            </a:r>
          </a:p>
          <a:p>
            <a:pPr algn="l">
              <a:lnSpc>
                <a:spcPts val="2085"/>
              </a:lnSpc>
              <a:spcBef>
                <a:spcPct val="0"/>
              </a:spcBef>
            </a:pPr>
            <a:endParaRPr lang="en-US" sz="1603" spc="19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085"/>
              </a:lnSpc>
              <a:spcBef>
                <a:spcPct val="0"/>
              </a:spcBef>
            </a:pPr>
            <a:r>
              <a:rPr lang="en-US" sz="1603" spc="19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PROVING THAT CLASSIC LEXICAL FEATURES REMAIN HIGHLY EFFECTIVE FOR SHORT HEADLINE CLASSIFICATION.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69055" y="3072610"/>
            <a:ext cx="3670330" cy="2966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84"/>
              </a:lnSpc>
              <a:spcBef>
                <a:spcPct val="0"/>
              </a:spcBef>
            </a:pPr>
            <a:r>
              <a:rPr lang="en-US" sz="18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Support Vector Machines (SVM) with RBF kernel achieved the best overall performance — with </a:t>
            </a:r>
          </a:p>
          <a:p>
            <a:pPr algn="l">
              <a:lnSpc>
                <a:spcPts val="1984"/>
              </a:lnSpc>
              <a:spcBef>
                <a:spcPct val="0"/>
              </a:spcBef>
            </a:pPr>
            <a:endParaRPr lang="en-US" sz="18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1984"/>
              </a:lnSpc>
              <a:spcBef>
                <a:spcPct val="0"/>
              </a:spcBef>
            </a:pPr>
            <a:r>
              <a:rPr lang="en-US" sz="18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~78.6% accuracy and  0.864 ROC AUC  </a:t>
            </a:r>
          </a:p>
          <a:p>
            <a:pPr algn="l">
              <a:lnSpc>
                <a:spcPts val="1984"/>
              </a:lnSpc>
              <a:spcBef>
                <a:spcPct val="0"/>
              </a:spcBef>
            </a:pPr>
            <a:endParaRPr lang="en-US" sz="180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1984"/>
              </a:lnSpc>
              <a:spcBef>
                <a:spcPct val="0"/>
              </a:spcBef>
            </a:pPr>
            <a:r>
              <a:rPr lang="en-US" sz="18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outperforming even Random Forest and XGBoost in generalization and on the Random subset Test Data Provided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2119362" y="3053560"/>
            <a:ext cx="3557723" cy="194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Feature design and preprocessing (e.g., custom stopwords) had as much impact as model complexity, reinforcing the importance of data-centric approaches in applied ML tasks.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8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7335" y="3203308"/>
            <a:ext cx="5780302" cy="2935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Contributions of the</a:t>
            </a:r>
          </a:p>
          <a:p>
            <a:pPr algn="l">
              <a:lnSpc>
                <a:spcPts val="7700"/>
              </a:lnSpc>
            </a:pPr>
            <a:r>
              <a:rPr lang="en-US" sz="7000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Project</a:t>
            </a:r>
          </a:p>
        </p:txBody>
      </p:sp>
      <p:sp>
        <p:nvSpPr>
          <p:cNvPr id="3" name="AutoShape 3"/>
          <p:cNvSpPr/>
          <p:nvPr/>
        </p:nvSpPr>
        <p:spPr>
          <a:xfrm rot="-5400000">
            <a:off x="9941070" y="3628100"/>
            <a:ext cx="9525" cy="1327959"/>
          </a:xfrm>
          <a:prstGeom prst="rect">
            <a:avLst/>
          </a:prstGeom>
          <a:solidFill>
            <a:srgbClr val="FFFFFF"/>
          </a:solidFill>
        </p:spPr>
      </p:sp>
      <p:sp>
        <p:nvSpPr>
          <p:cNvPr id="4" name="AutoShape 4"/>
          <p:cNvSpPr/>
          <p:nvPr/>
        </p:nvSpPr>
        <p:spPr>
          <a:xfrm rot="-5400000">
            <a:off x="9941070" y="5472021"/>
            <a:ext cx="9525" cy="1327959"/>
          </a:xfrm>
          <a:prstGeom prst="rect">
            <a:avLst/>
          </a:prstGeom>
          <a:solidFill>
            <a:srgbClr val="FFFFFF"/>
          </a:solidFill>
        </p:spPr>
      </p:sp>
      <p:grpSp>
        <p:nvGrpSpPr>
          <p:cNvPr id="5" name="Group 5"/>
          <p:cNvGrpSpPr/>
          <p:nvPr/>
        </p:nvGrpSpPr>
        <p:grpSpPr>
          <a:xfrm>
            <a:off x="9281853" y="2567502"/>
            <a:ext cx="7201611" cy="1760177"/>
            <a:chOff x="0" y="0"/>
            <a:chExt cx="9602148" cy="2346903"/>
          </a:xfrm>
        </p:grpSpPr>
        <p:sp>
          <p:nvSpPr>
            <p:cNvPr id="6" name="TextBox 6"/>
            <p:cNvSpPr txBox="1"/>
            <p:nvPr/>
          </p:nvSpPr>
          <p:spPr>
            <a:xfrm>
              <a:off x="0" y="-28575"/>
              <a:ext cx="6483640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 b="1" spc="80">
                  <a:solidFill>
                    <a:srgbClr val="FFFFFF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Vinod Ghanchi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649972"/>
              <a:ext cx="9602148" cy="16969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HANDLED DATA AUGMENTATION BY DEVELOPING WEB SCRAPING PIPELINE, AND CREATING SCUSTOM STOPWORDS. FOCUSED ON RANDOM FOREST MODELING AND HYPERPARAMETER TUNING. ASSISTED WITH</a:t>
              </a:r>
            </a:p>
            <a:p>
              <a:pPr algn="just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PREPARING VISUALIZATIONS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281853" y="4805541"/>
            <a:ext cx="7201611" cy="1762545"/>
            <a:chOff x="0" y="0"/>
            <a:chExt cx="9602148" cy="2350061"/>
          </a:xfrm>
        </p:grpSpPr>
        <p:sp>
          <p:nvSpPr>
            <p:cNvPr id="9" name="TextBox 9"/>
            <p:cNvSpPr txBox="1"/>
            <p:nvPr/>
          </p:nvSpPr>
          <p:spPr>
            <a:xfrm>
              <a:off x="0" y="-28575"/>
              <a:ext cx="6483640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 b="1" spc="80">
                  <a:solidFill>
                    <a:srgbClr val="FFFFFF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Ashay Katre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649972"/>
              <a:ext cx="9602148" cy="17000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LED SVM, LOGISTIC REGRESSION, AND NAIVE BAYES CLASSIFIER MODELING. DESIGNED EX-</a:t>
              </a:r>
            </a:p>
            <a:p>
              <a:pPr algn="l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PLORATORY EXPERIMENTS, FEATURE COMPARISON FRAMEWORK, AND MANAGED REPORT WRITING AND REFINEMENT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281853" y="7173160"/>
            <a:ext cx="7201611" cy="1504897"/>
            <a:chOff x="0" y="0"/>
            <a:chExt cx="9602148" cy="200652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28575"/>
              <a:ext cx="6483640" cy="4175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0"/>
                </a:lnSpc>
              </a:pPr>
              <a:r>
                <a:rPr lang="en-US" sz="2000" b="1" spc="80">
                  <a:solidFill>
                    <a:srgbClr val="FFFFFF"/>
                  </a:solidFill>
                  <a:latin typeface="Canva Sans Medium"/>
                  <a:ea typeface="Canva Sans Medium"/>
                  <a:cs typeface="Canva Sans Medium"/>
                  <a:sym typeface="Canva Sans Medium"/>
                </a:rPr>
                <a:t>Shashank Kambhatla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649972"/>
              <a:ext cx="9602148" cy="13565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WORKED ON XGBOOST CLASSIFIER, AND CONTRIBUTED TO EDA AND EXPLORATORY</a:t>
              </a:r>
            </a:p>
            <a:p>
              <a:pPr algn="l">
                <a:lnSpc>
                  <a:spcPts val="2079"/>
                </a:lnSpc>
              </a:pPr>
              <a:r>
                <a:rPr lang="en-US" sz="1599" spc="191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QUESTION EVALUATIONS, AS WELL AS PREPARATION OF SLIDES.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03841" y="3569485"/>
            <a:ext cx="9044684" cy="2548956"/>
          </a:xfrm>
          <a:custGeom>
            <a:avLst/>
            <a:gdLst/>
            <a:ahLst/>
            <a:cxnLst/>
            <a:rect l="l" t="t" r="r" b="b"/>
            <a:pathLst>
              <a:path w="9044684" h="2548956">
                <a:moveTo>
                  <a:pt x="0" y="0"/>
                </a:moveTo>
                <a:lnTo>
                  <a:pt x="9044684" y="0"/>
                </a:lnTo>
                <a:lnTo>
                  <a:pt x="9044684" y="2548957"/>
                </a:lnTo>
                <a:lnTo>
                  <a:pt x="0" y="25489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32114" y="2014436"/>
            <a:ext cx="6069091" cy="6327643"/>
            <a:chOff x="0" y="0"/>
            <a:chExt cx="8092121" cy="8436858"/>
          </a:xfrm>
        </p:grpSpPr>
        <p:sp>
          <p:nvSpPr>
            <p:cNvPr id="3" name="TextBox 3"/>
            <p:cNvSpPr txBox="1"/>
            <p:nvPr/>
          </p:nvSpPr>
          <p:spPr>
            <a:xfrm>
              <a:off x="0" y="2657194"/>
              <a:ext cx="8092121" cy="17387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300380" y="4512543"/>
              <a:ext cx="3491361" cy="1250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01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 rot="-10800000">
              <a:off x="4033361" y="6473642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855249" y="2289226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7631" y="3674021"/>
            <a:ext cx="4604065" cy="670751"/>
            <a:chOff x="0" y="0"/>
            <a:chExt cx="6138753" cy="894335"/>
          </a:xfrm>
        </p:grpSpPr>
        <p:grpSp>
          <p:nvGrpSpPr>
            <p:cNvPr id="3" name="Group 3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5" name="Group 5"/>
            <p:cNvGrpSpPr/>
            <p:nvPr/>
          </p:nvGrpSpPr>
          <p:grpSpPr>
            <a:xfrm rot="-5400000">
              <a:off x="5146736" y="-97682"/>
              <a:ext cx="894335" cy="1089699"/>
              <a:chOff x="0" y="0"/>
              <a:chExt cx="2354580" cy="286893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7" name="Group 7"/>
            <p:cNvGrpSpPr/>
            <p:nvPr/>
          </p:nvGrpSpPr>
          <p:grpSpPr>
            <a:xfrm>
              <a:off x="698002" y="0"/>
              <a:ext cx="4895902" cy="894335"/>
              <a:chOff x="0" y="0"/>
              <a:chExt cx="1133005" cy="206966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133005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133005" h="206966">
                    <a:moveTo>
                      <a:pt x="0" y="0"/>
                    </a:moveTo>
                    <a:lnTo>
                      <a:pt x="1133005" y="0"/>
                    </a:lnTo>
                    <a:lnTo>
                      <a:pt x="1133005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</p:grpSp>
      <p:sp>
        <p:nvSpPr>
          <p:cNvPr id="9" name="Freeform 9"/>
          <p:cNvSpPr/>
          <p:nvPr/>
        </p:nvSpPr>
        <p:spPr>
          <a:xfrm>
            <a:off x="11625386" y="1028700"/>
            <a:ext cx="3878853" cy="3650685"/>
          </a:xfrm>
          <a:custGeom>
            <a:avLst/>
            <a:gdLst/>
            <a:ahLst/>
            <a:cxnLst/>
            <a:rect l="l" t="t" r="r" b="b"/>
            <a:pathLst>
              <a:path w="3878853" h="3650685">
                <a:moveTo>
                  <a:pt x="0" y="0"/>
                </a:moveTo>
                <a:lnTo>
                  <a:pt x="3878853" y="0"/>
                </a:lnTo>
                <a:lnTo>
                  <a:pt x="3878853" y="3650685"/>
                </a:lnTo>
                <a:lnTo>
                  <a:pt x="0" y="3650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625386" y="5143500"/>
            <a:ext cx="3878853" cy="3640488"/>
          </a:xfrm>
          <a:custGeom>
            <a:avLst/>
            <a:gdLst/>
            <a:ahLst/>
            <a:cxnLst/>
            <a:rect l="l" t="t" r="r" b="b"/>
            <a:pathLst>
              <a:path w="3878853" h="3640488">
                <a:moveTo>
                  <a:pt x="0" y="0"/>
                </a:moveTo>
                <a:lnTo>
                  <a:pt x="3878853" y="0"/>
                </a:lnTo>
                <a:lnTo>
                  <a:pt x="3878853" y="3640488"/>
                </a:lnTo>
                <a:lnTo>
                  <a:pt x="0" y="36404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187631" y="2094913"/>
            <a:ext cx="7146415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Overview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8912" y="4744113"/>
            <a:ext cx="9158769" cy="3566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5036" lvl="1" indent="-227518" algn="l">
              <a:lnSpc>
                <a:spcPts val="3161"/>
              </a:lnSpc>
              <a:buFont typeface="Arial"/>
              <a:buChar char="•"/>
            </a:pPr>
            <a:r>
              <a:rPr lang="en-US" sz="2107" spc="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Objective: Classify article headlines by source (Fox News vs. NBC) using machine learning.</a:t>
            </a:r>
          </a:p>
          <a:p>
            <a:pPr marL="455036" lvl="1" indent="-227518" algn="l">
              <a:lnSpc>
                <a:spcPts val="3161"/>
              </a:lnSpc>
              <a:buFont typeface="Arial"/>
              <a:buChar char="•"/>
            </a:pPr>
            <a:r>
              <a:rPr lang="en-US" sz="2107" spc="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Motivation: Capture subtle linguistic cues reflecting editorial and political differences.</a:t>
            </a:r>
          </a:p>
          <a:p>
            <a:pPr marL="455036" lvl="1" indent="-227518" algn="l">
              <a:lnSpc>
                <a:spcPts val="3161"/>
              </a:lnSpc>
              <a:buFont typeface="Arial"/>
              <a:buChar char="•"/>
            </a:pPr>
            <a:r>
              <a:rPr lang="en-US" sz="2107" spc="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Dataset:</a:t>
            </a:r>
          </a:p>
          <a:p>
            <a:pPr marL="910072" lvl="2" indent="-303357" algn="l">
              <a:lnSpc>
                <a:spcPts val="3161"/>
              </a:lnSpc>
              <a:buFont typeface="Arial"/>
              <a:buChar char="⚬"/>
            </a:pPr>
            <a:r>
              <a:rPr lang="en-US" sz="2107" spc="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~5,000 headlines scraped from a curated URL list + Extra Scrapping</a:t>
            </a:r>
          </a:p>
          <a:p>
            <a:pPr marL="910072" lvl="2" indent="-303357" algn="l">
              <a:lnSpc>
                <a:spcPts val="3161"/>
              </a:lnSpc>
              <a:buFont typeface="Arial"/>
              <a:buChar char="⚬"/>
            </a:pPr>
            <a:r>
              <a:rPr lang="en-US" sz="2107" spc="8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Augmented for class balance and diversity.</a:t>
            </a:r>
          </a:p>
          <a:p>
            <a:pPr algn="l">
              <a:lnSpc>
                <a:spcPts val="3161"/>
              </a:lnSpc>
            </a:pPr>
            <a:endParaRPr lang="en-US" sz="2107" spc="84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50460" y="3814030"/>
            <a:ext cx="3932599" cy="371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12"/>
              </a:lnSpc>
            </a:pPr>
            <a:r>
              <a:rPr lang="en-US" sz="2394" spc="9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Overview of the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1025" y="1395248"/>
            <a:ext cx="6069091" cy="7566018"/>
            <a:chOff x="0" y="0"/>
            <a:chExt cx="8092121" cy="10088023"/>
          </a:xfrm>
        </p:grpSpPr>
        <p:sp>
          <p:nvSpPr>
            <p:cNvPr id="3" name="TextBox 3"/>
            <p:cNvSpPr txBox="1"/>
            <p:nvPr/>
          </p:nvSpPr>
          <p:spPr>
            <a:xfrm>
              <a:off x="0" y="2657194"/>
              <a:ext cx="8092121" cy="34013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Data collection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206902" y="6175116"/>
              <a:ext cx="3652917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50"/>
                </a:lnSpc>
              </a:pPr>
              <a:r>
                <a:rPr lang="en-US" sz="65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02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4033361" y="0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 rot="-10800000">
              <a:off x="4033361" y="8124808"/>
              <a:ext cx="12700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12191357" y="224717"/>
            <a:ext cx="4953540" cy="4953540"/>
          </a:xfrm>
          <a:custGeom>
            <a:avLst/>
            <a:gdLst/>
            <a:ahLst/>
            <a:cxnLst/>
            <a:rect l="l" t="t" r="r" b="b"/>
            <a:pathLst>
              <a:path w="4953540" h="4953540">
                <a:moveTo>
                  <a:pt x="0" y="0"/>
                </a:moveTo>
                <a:lnTo>
                  <a:pt x="4953540" y="0"/>
                </a:lnTo>
                <a:lnTo>
                  <a:pt x="4953540" y="4953540"/>
                </a:lnTo>
                <a:lnTo>
                  <a:pt x="0" y="49535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7290440" y="4982277"/>
            <a:ext cx="5120602" cy="5120602"/>
          </a:xfrm>
          <a:custGeom>
            <a:avLst/>
            <a:gdLst/>
            <a:ahLst/>
            <a:cxnLst/>
            <a:rect l="l" t="t" r="r" b="b"/>
            <a:pathLst>
              <a:path w="5120602" h="5120602">
                <a:moveTo>
                  <a:pt x="0" y="0"/>
                </a:moveTo>
                <a:lnTo>
                  <a:pt x="5120601" y="0"/>
                </a:lnTo>
                <a:lnTo>
                  <a:pt x="5120601" y="5120602"/>
                </a:lnTo>
                <a:lnTo>
                  <a:pt x="0" y="5120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7859" y="6304179"/>
            <a:ext cx="4100178" cy="3065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3,805 article URLs from Fox News and NBC (provided CSV).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+700 NBC and +500 Fox News headlines scraped manually.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Tools used: requests and BeautifulSoup, Selenium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696168" y="6304179"/>
            <a:ext cx="4490211" cy="34080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Parsed HTML using outlet-specific structures: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Fox News: headlines in &lt;h1&gt; tags with class headline speakable.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NBC: required fallbacks like meta tags, alt text, or various &lt;h1&gt; formats.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1894511" y="6304179"/>
            <a:ext cx="4100178" cy="2722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Verified HTTP status codes.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duplicates and failed scrapes.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5,200 total headlines.</a:t>
            </a:r>
          </a:p>
          <a:p>
            <a:pPr algn="ctr">
              <a:lnSpc>
                <a:spcPts val="2700"/>
              </a:lnSpc>
            </a:pPr>
            <a:r>
              <a:rPr lang="en-US" sz="1800" spc="72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Evenly balanced between Fox News and NBC.</a:t>
            </a: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2700"/>
              </a:lnSpc>
            </a:pPr>
            <a:endParaRPr lang="en-US" sz="1800" spc="72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1887859" y="5359054"/>
            <a:ext cx="4100178" cy="670751"/>
            <a:chOff x="0" y="0"/>
            <a:chExt cx="5466904" cy="894335"/>
          </a:xfrm>
        </p:grpSpPr>
        <p:grpSp>
          <p:nvGrpSpPr>
            <p:cNvPr id="6" name="Group 6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8" name="Group 8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0" name="Group 10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12" name="TextBox 12"/>
            <p:cNvSpPr txBox="1"/>
            <p:nvPr/>
          </p:nvSpPr>
          <p:spPr>
            <a:xfrm>
              <a:off x="447644" y="193028"/>
              <a:ext cx="4601410" cy="489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Initial  + Expansion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884361" y="5359054"/>
            <a:ext cx="4100178" cy="670751"/>
            <a:chOff x="0" y="0"/>
            <a:chExt cx="5466904" cy="894335"/>
          </a:xfrm>
        </p:grpSpPr>
        <p:grpSp>
          <p:nvGrpSpPr>
            <p:cNvPr id="14" name="Group 14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6" name="Group 16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18" name="Group 18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0" name="TextBox 20"/>
            <p:cNvSpPr txBox="1"/>
            <p:nvPr/>
          </p:nvSpPr>
          <p:spPr>
            <a:xfrm>
              <a:off x="447644" y="193028"/>
              <a:ext cx="4601410" cy="489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Headline Extraction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1894511" y="5359054"/>
            <a:ext cx="4100178" cy="670751"/>
            <a:chOff x="0" y="0"/>
            <a:chExt cx="5466904" cy="894335"/>
          </a:xfrm>
        </p:grpSpPr>
        <p:grpSp>
          <p:nvGrpSpPr>
            <p:cNvPr id="22" name="Group 22"/>
            <p:cNvGrpSpPr/>
            <p:nvPr/>
          </p:nvGrpSpPr>
          <p:grpSpPr>
            <a:xfrm rot="5400000">
              <a:off x="97682" y="-97682"/>
              <a:ext cx="894335" cy="1089699"/>
              <a:chOff x="0" y="0"/>
              <a:chExt cx="2354580" cy="286893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4" name="Group 24"/>
            <p:cNvGrpSpPr/>
            <p:nvPr/>
          </p:nvGrpSpPr>
          <p:grpSpPr>
            <a:xfrm rot="-5400000">
              <a:off x="4474887" y="-97682"/>
              <a:ext cx="894335" cy="1089699"/>
              <a:chOff x="0" y="0"/>
              <a:chExt cx="2354580" cy="286893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2353310" cy="2868930"/>
              </a:xfrm>
              <a:custGeom>
                <a:avLst/>
                <a:gdLst/>
                <a:ahLst/>
                <a:cxnLst/>
                <a:rect l="l" t="t" r="r" b="b"/>
                <a:pathLst>
                  <a:path w="2353310" h="2868930">
                    <a:moveTo>
                      <a:pt x="784860" y="2801620"/>
                    </a:moveTo>
                    <a:cubicBezTo>
                      <a:pt x="905510" y="2842260"/>
                      <a:pt x="1042670" y="2868930"/>
                      <a:pt x="1177290" y="2868930"/>
                    </a:cubicBezTo>
                    <a:cubicBezTo>
                      <a:pt x="1311910" y="2868930"/>
                      <a:pt x="1441450" y="2846070"/>
                      <a:pt x="1560830" y="2805430"/>
                    </a:cubicBezTo>
                    <a:cubicBezTo>
                      <a:pt x="1563370" y="2804160"/>
                      <a:pt x="1565910" y="2804160"/>
                      <a:pt x="1568450" y="2802890"/>
                    </a:cubicBezTo>
                    <a:cubicBezTo>
                      <a:pt x="2016760" y="2640330"/>
                      <a:pt x="2346960" y="2211070"/>
                      <a:pt x="2353310" y="1709420"/>
                    </a:cubicBezTo>
                    <a:lnTo>
                      <a:pt x="2353310" y="0"/>
                    </a:lnTo>
                    <a:lnTo>
                      <a:pt x="0" y="0"/>
                    </a:lnTo>
                    <a:lnTo>
                      <a:pt x="0" y="1708150"/>
                    </a:lnTo>
                    <a:cubicBezTo>
                      <a:pt x="6350" y="2213610"/>
                      <a:pt x="331470" y="2642870"/>
                      <a:pt x="784860" y="280162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grpSp>
          <p:nvGrpSpPr>
            <p:cNvPr id="26" name="Group 26"/>
            <p:cNvGrpSpPr/>
            <p:nvPr/>
          </p:nvGrpSpPr>
          <p:grpSpPr>
            <a:xfrm>
              <a:off x="698002" y="0"/>
              <a:ext cx="4351052" cy="894335"/>
              <a:chOff x="0" y="0"/>
              <a:chExt cx="1006916" cy="206966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006916" cy="206966"/>
              </a:xfrm>
              <a:custGeom>
                <a:avLst/>
                <a:gdLst/>
                <a:ahLst/>
                <a:cxnLst/>
                <a:rect l="l" t="t" r="r" b="b"/>
                <a:pathLst>
                  <a:path w="1006916" h="206966">
                    <a:moveTo>
                      <a:pt x="0" y="0"/>
                    </a:moveTo>
                    <a:lnTo>
                      <a:pt x="1006916" y="0"/>
                    </a:lnTo>
                    <a:lnTo>
                      <a:pt x="1006916" y="206966"/>
                    </a:lnTo>
                    <a:lnTo>
                      <a:pt x="0" y="20696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</p:grpSp>
        <p:sp>
          <p:nvSpPr>
            <p:cNvPr id="28" name="TextBox 28"/>
            <p:cNvSpPr txBox="1"/>
            <p:nvPr/>
          </p:nvSpPr>
          <p:spPr>
            <a:xfrm>
              <a:off x="447644" y="193028"/>
              <a:ext cx="4601410" cy="4895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12"/>
                </a:lnSpc>
              </a:pPr>
              <a:r>
                <a:rPr lang="en-US" sz="2394" spc="95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Cleaning, Validation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887859" y="2220458"/>
            <a:ext cx="14106830" cy="1285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00"/>
              </a:lnSpc>
            </a:pPr>
            <a:r>
              <a:rPr lang="en-US" sz="9000">
                <a:solidFill>
                  <a:srgbClr val="00000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Collection Methods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3527" y="2252451"/>
            <a:ext cx="11725407" cy="6849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4" lvl="1" indent="-280672" algn="l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Lowercasing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Standardized all headlines to lowercase for normalization.</a:t>
            </a:r>
          </a:p>
          <a:p>
            <a:pPr marL="561344" lvl="1" indent="-280672" algn="l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Stopword Removal Strategy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122688" lvl="2" indent="-374229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Custom Stopword List:</a:t>
            </a:r>
          </a:p>
          <a:p>
            <a:pPr marL="1684031" lvl="3" indent="-421008" algn="l">
              <a:lnSpc>
                <a:spcPts val="364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Manually created list targeting non-informative words tied to branding/layout (e.g., "fox", "nbc", "news", "update") along with default NLTK stopwords.</a:t>
            </a:r>
          </a:p>
          <a:p>
            <a:pPr marL="1684031" lvl="3" indent="-421008" algn="l">
              <a:lnSpc>
                <a:spcPts val="3640"/>
              </a:lnSpc>
              <a:buFont typeface="Arial"/>
              <a:buChar char="￭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Saved to custom_stopwords.txt for consistent use across all models and vectorizers.</a:t>
            </a:r>
          </a:p>
          <a:p>
            <a:pPr marL="561344" lvl="1" indent="-280672" algn="l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Character Sanitization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marL="1122688" lvl="2" indent="-374229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Removed HTML tags, escape characters, and extra spaces.</a:t>
            </a:r>
          </a:p>
          <a:p>
            <a:pPr marL="1122688" lvl="2" indent="-374229" algn="l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Applied stemming/lemmatization selectively for performance comparison.</a:t>
            </a:r>
          </a:p>
          <a:p>
            <a:pPr marL="561344" lvl="1" indent="-280672" algn="l">
              <a:lnSpc>
                <a:spcPts val="3640"/>
              </a:lnSpc>
              <a:buFont typeface="Arial"/>
              <a:buChar char="•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Dataset Schema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Columns: title, outlet, label, url.</a:t>
            </a:r>
          </a:p>
          <a:p>
            <a:pPr algn="l">
              <a:lnSpc>
                <a:spcPts val="3640"/>
              </a:lnSpc>
            </a:pPr>
            <a:endParaRPr lang="en-US" sz="2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3454946" y="3772227"/>
            <a:ext cx="4482278" cy="2403622"/>
          </a:xfrm>
          <a:custGeom>
            <a:avLst/>
            <a:gdLst/>
            <a:ahLst/>
            <a:cxnLst/>
            <a:rect l="l" t="t" r="r" b="b"/>
            <a:pathLst>
              <a:path w="4482278" h="2403622">
                <a:moveTo>
                  <a:pt x="0" y="0"/>
                </a:moveTo>
                <a:lnTo>
                  <a:pt x="4482278" y="0"/>
                </a:lnTo>
                <a:lnTo>
                  <a:pt x="4482278" y="2403621"/>
                </a:lnTo>
                <a:lnTo>
                  <a:pt x="0" y="2403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51139" y="159703"/>
            <a:ext cx="12327061" cy="1566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Preprocessing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432114" y="148319"/>
            <a:ext cx="6654141" cy="10059876"/>
            <a:chOff x="0" y="0"/>
            <a:chExt cx="8872188" cy="13413169"/>
          </a:xfrm>
        </p:grpSpPr>
        <p:sp>
          <p:nvSpPr>
            <p:cNvPr id="3" name="TextBox 3"/>
            <p:cNvSpPr txBox="1"/>
            <p:nvPr/>
          </p:nvSpPr>
          <p:spPr>
            <a:xfrm>
              <a:off x="0" y="3488480"/>
              <a:ext cx="8872188" cy="50639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900"/>
                </a:lnSpc>
              </a:pPr>
              <a:r>
                <a:rPr lang="en-US" sz="9000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Initial Design and Modelling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522133" y="9500261"/>
              <a:ext cx="3827923" cy="12392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49"/>
                </a:lnSpc>
              </a:pPr>
              <a:r>
                <a:rPr lang="en-US" sz="6499">
                  <a:solidFill>
                    <a:srgbClr val="000000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Part 03</a:t>
              </a:r>
            </a:p>
          </p:txBody>
        </p:sp>
        <p:sp>
          <p:nvSpPr>
            <p:cNvPr id="5" name="AutoShape 5"/>
            <p:cNvSpPr/>
            <p:nvPr/>
          </p:nvSpPr>
          <p:spPr>
            <a:xfrm rot="-10800000">
              <a:off x="4422170" y="0"/>
              <a:ext cx="13924" cy="1963215"/>
            </a:xfrm>
            <a:prstGeom prst="rect">
              <a:avLst/>
            </a:prstGeom>
            <a:solidFill>
              <a:srgbClr val="000000"/>
            </a:solidFill>
          </p:spPr>
        </p:sp>
        <p:sp>
          <p:nvSpPr>
            <p:cNvPr id="6" name="AutoShape 6"/>
            <p:cNvSpPr/>
            <p:nvPr/>
          </p:nvSpPr>
          <p:spPr>
            <a:xfrm rot="-10800000">
              <a:off x="4422170" y="11449953"/>
              <a:ext cx="13924" cy="1963215"/>
            </a:xfrm>
            <a:prstGeom prst="rect">
              <a:avLst/>
            </a:prstGeom>
            <a:solidFill>
              <a:srgbClr val="000000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2014526" y="1888011"/>
            <a:ext cx="5778062" cy="5778062"/>
          </a:xfrm>
          <a:custGeom>
            <a:avLst/>
            <a:gdLst/>
            <a:ahLst/>
            <a:cxnLst/>
            <a:rect l="l" t="t" r="r" b="b"/>
            <a:pathLst>
              <a:path w="5778062" h="5778062">
                <a:moveTo>
                  <a:pt x="0" y="0"/>
                </a:moveTo>
                <a:lnTo>
                  <a:pt x="5778063" y="0"/>
                </a:lnTo>
                <a:lnTo>
                  <a:pt x="5778063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12504" y="422922"/>
            <a:ext cx="7472958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Initial Design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36566" y="2802781"/>
            <a:ext cx="15024835" cy="5572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b="1" spc="2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 Model</a:t>
            </a: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Logistic Regression + TF-IDF Unigrams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854" spc="2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Chosen for simplicity, interpretability, and proven performance in short-text tasks.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854" spc="2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b="1" spc="2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Baseline Performance</a:t>
            </a: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~66% test accuracy — confirmed that even simple models detect outlet-specific linguistic cues.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854" spc="2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b="1" spc="285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 Identified</a:t>
            </a: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854" spc="2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Unigrams may be too shallow.</a:t>
            </a:r>
          </a:p>
          <a:p>
            <a:pPr algn="l">
              <a:lnSpc>
                <a:spcPts val="3425"/>
              </a:lnSpc>
              <a:spcBef>
                <a:spcPct val="0"/>
              </a:spcBef>
            </a:pPr>
            <a:endParaRPr lang="en-US" sz="2854" spc="285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425"/>
              </a:lnSpc>
              <a:spcBef>
                <a:spcPct val="0"/>
              </a:spcBef>
            </a:pPr>
            <a:r>
              <a:rPr lang="en-US" sz="2854" spc="28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May lack capacity to model editorial framing or editorial nuance.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1165</Words>
  <Application>Microsoft Office PowerPoint</Application>
  <PresentationFormat>Custom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Calibri</vt:lpstr>
      <vt:lpstr>Glacial Indifference</vt:lpstr>
      <vt:lpstr>Canva Sans Bold</vt:lpstr>
      <vt:lpstr>Canva Sans</vt:lpstr>
      <vt:lpstr>Canva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CIS_5190_News_Classification</dc:title>
  <cp:lastModifiedBy>16010120016_FY_Ghanchi Vinod Ramesh</cp:lastModifiedBy>
  <cp:revision>2</cp:revision>
  <dcterms:created xsi:type="dcterms:W3CDTF">2006-08-16T00:00:00Z</dcterms:created>
  <dcterms:modified xsi:type="dcterms:W3CDTF">2025-05-05T02:05:46Z</dcterms:modified>
  <dc:identifier>DAGmiKZN3Jw</dc:identifier>
</cp:coreProperties>
</file>