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sldIdLst>
    <p:sldId id="257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od Tambe" userId="7036fcef9ec84909" providerId="LiveId" clId="{6A16C09B-A36B-4586-9585-D74FE2DB1CCE}"/>
    <pc:docChg chg="undo custSel modSld">
      <pc:chgData name="Vinod Tambe" userId="7036fcef9ec84909" providerId="LiveId" clId="{6A16C09B-A36B-4586-9585-D74FE2DB1CCE}" dt="2025-08-10T18:10:44.329" v="85" actId="14100"/>
      <pc:docMkLst>
        <pc:docMk/>
      </pc:docMkLst>
      <pc:sldChg chg="addSp modSp mod">
        <pc:chgData name="Vinod Tambe" userId="7036fcef9ec84909" providerId="LiveId" clId="{6A16C09B-A36B-4586-9585-D74FE2DB1CCE}" dt="2025-08-10T18:10:44.329" v="85" actId="14100"/>
        <pc:sldMkLst>
          <pc:docMk/>
          <pc:sldMk cId="4239474019" sldId="257"/>
        </pc:sldMkLst>
        <pc:spChg chg="mod">
          <ac:chgData name="Vinod Tambe" userId="7036fcef9ec84909" providerId="LiveId" clId="{6A16C09B-A36B-4586-9585-D74FE2DB1CCE}" dt="2025-08-10T18:10:35.562" v="84" actId="20577"/>
          <ac:spMkLst>
            <pc:docMk/>
            <pc:sldMk cId="4239474019" sldId="257"/>
            <ac:spMk id="2" creationId="{5D3636CD-A053-4AA9-A8A6-DC3F670BA82F}"/>
          </ac:spMkLst>
        </pc:spChg>
        <pc:spChg chg="add mod">
          <ac:chgData name="Vinod Tambe" userId="7036fcef9ec84909" providerId="LiveId" clId="{6A16C09B-A36B-4586-9585-D74FE2DB1CCE}" dt="2025-08-10T18:10:44.329" v="85" actId="14100"/>
          <ac:spMkLst>
            <pc:docMk/>
            <pc:sldMk cId="4239474019" sldId="257"/>
            <ac:spMk id="3" creationId="{92DE964C-3CCD-4E92-B27E-0F0B22E96A88}"/>
          </ac:spMkLst>
        </pc:spChg>
        <pc:spChg chg="add mod">
          <ac:chgData name="Vinod Tambe" userId="7036fcef9ec84909" providerId="LiveId" clId="{6A16C09B-A36B-4586-9585-D74FE2DB1CCE}" dt="2025-08-10T18:08:02.874" v="27" actId="14100"/>
          <ac:spMkLst>
            <pc:docMk/>
            <pc:sldMk cId="4239474019" sldId="257"/>
            <ac:spMk id="4" creationId="{1D21569C-C805-4D00-902B-609965EADDE3}"/>
          </ac:spMkLst>
        </pc:spChg>
        <pc:spChg chg="add mod">
          <ac:chgData name="Vinod Tambe" userId="7036fcef9ec84909" providerId="LiveId" clId="{6A16C09B-A36B-4586-9585-D74FE2DB1CCE}" dt="2025-08-10T18:09:13.716" v="60" actId="13822"/>
          <ac:spMkLst>
            <pc:docMk/>
            <pc:sldMk cId="4239474019" sldId="257"/>
            <ac:spMk id="5" creationId="{BB479C43-15AE-4CD8-9725-12CC88E5A3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31DC4-AD1C-4B50-A5FC-54519006C9A7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84D3-DE94-4B52-8877-6923D223E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80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84D3-DE94-4B52-8877-6923D223E4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97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84D3-DE94-4B52-8877-6923D223E43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30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84D3-DE94-4B52-8877-6923D223E43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3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84D3-DE94-4B52-8877-6923D223E43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2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84D3-DE94-4B52-8877-6923D223E43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84D3-DE94-4B52-8877-6923D223E43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4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84D3-DE94-4B52-8877-6923D223E43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3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84D3-DE94-4B52-8877-6923D223E43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17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84D3-DE94-4B52-8877-6923D223E43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815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84D3-DE94-4B52-8877-6923D223E43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03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3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0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9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7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5C02-0931-4B61-A66C-86168F6BDE3B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3636CD-A053-4AA9-A8A6-DC3F670BA82F}"/>
              </a:ext>
            </a:extLst>
          </p:cNvPr>
          <p:cNvSpPr/>
          <p:nvPr/>
        </p:nvSpPr>
        <p:spPr>
          <a:xfrm>
            <a:off x="2429176" y="304655"/>
            <a:ext cx="4158113" cy="469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React Js Notes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DE964C-3CCD-4E92-B27E-0F0B22E96A88}"/>
              </a:ext>
            </a:extLst>
          </p:cNvPr>
          <p:cNvSpPr/>
          <p:nvPr/>
        </p:nvSpPr>
        <p:spPr>
          <a:xfrm>
            <a:off x="368166" y="1062318"/>
            <a:ext cx="8280132" cy="4692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</a:rPr>
              <a:t>What Is React JS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1569C-C805-4D00-902B-609965EADDE3}"/>
              </a:ext>
            </a:extLst>
          </p:cNvPr>
          <p:cNvSpPr/>
          <p:nvPr/>
        </p:nvSpPr>
        <p:spPr>
          <a:xfrm>
            <a:off x="368166" y="1672836"/>
            <a:ext cx="8280132" cy="19231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b="1" dirty="0"/>
              <a:t>React.js is a JavaScript library</a:t>
            </a:r>
            <a:r>
              <a:rPr lang="en-US" sz="1350" dirty="0"/>
              <a:t> developed by </a:t>
            </a:r>
            <a:r>
              <a:rPr lang="en-US" sz="1350" b="1" dirty="0"/>
              <a:t>Facebook</a:t>
            </a:r>
            <a:r>
              <a:rPr lang="en-US" sz="1350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It was </a:t>
            </a:r>
            <a:r>
              <a:rPr lang="en-US" sz="1350" b="1" dirty="0"/>
              <a:t>created by Jordan </a:t>
            </a:r>
            <a:r>
              <a:rPr lang="en-US" sz="1350" b="1" dirty="0" err="1"/>
              <a:t>Walke</a:t>
            </a:r>
            <a:r>
              <a:rPr lang="en-US" sz="1350" dirty="0"/>
              <a:t>, a software engineer at Facebook.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350" b="1" dirty="0"/>
              <a:t>First released in 2013</a:t>
            </a:r>
            <a:r>
              <a:rPr lang="en-IN" sz="1350" dirty="0" smtClean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b="1" dirty="0" smtClean="0"/>
              <a:t>Latest Version – 18</a:t>
            </a:r>
            <a:endParaRPr lang="en-IN" sz="135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It is an </a:t>
            </a:r>
            <a:r>
              <a:rPr lang="en-US" sz="1350" b="1" dirty="0"/>
              <a:t>open-source library</a:t>
            </a:r>
            <a:r>
              <a:rPr lang="en-US" sz="1350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It used for </a:t>
            </a:r>
            <a:r>
              <a:rPr lang="en-US" sz="1350" b="1" dirty="0"/>
              <a:t>building user interfaces </a:t>
            </a:r>
            <a:r>
              <a:rPr lang="en-US" sz="1350" dirty="0"/>
              <a:t>, especially </a:t>
            </a:r>
            <a:r>
              <a:rPr lang="en-US" sz="1350" b="1" dirty="0"/>
              <a:t>single-page applications (SPAs)</a:t>
            </a:r>
            <a:r>
              <a:rPr lang="en-US" sz="1350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350" dirty="0"/>
              <a:t>Uses a </a:t>
            </a:r>
            <a:r>
              <a:rPr lang="en-IN" sz="1350" b="1" dirty="0"/>
              <a:t>component-based architecture</a:t>
            </a:r>
            <a:r>
              <a:rPr lang="en-IN" sz="1350" dirty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350" dirty="0"/>
              <a:t>Implements a </a:t>
            </a:r>
            <a:r>
              <a:rPr lang="en-IN" sz="1350" b="1" dirty="0"/>
              <a:t>virtual DOM</a:t>
            </a:r>
            <a:r>
              <a:rPr lang="en-IN" sz="1350" dirty="0"/>
              <a:t> to improve performance</a:t>
            </a:r>
            <a:r>
              <a:rPr lang="en-IN" sz="1350" dirty="0" smtClean="0"/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smtClean="0"/>
              <a:t>Using React </a:t>
            </a:r>
            <a:r>
              <a:rPr lang="en-US" sz="1350" dirty="0" err="1" smtClean="0"/>
              <a:t>Js</a:t>
            </a:r>
            <a:r>
              <a:rPr lang="en-US" sz="1350" dirty="0" smtClean="0"/>
              <a:t> Make More Projects – (Instagram, Facebook, </a:t>
            </a:r>
            <a:r>
              <a:rPr lang="en-US" sz="1350" dirty="0" err="1" smtClean="0"/>
              <a:t>Whatsapp</a:t>
            </a:r>
            <a:r>
              <a:rPr lang="en-US" sz="1350" dirty="0" smtClean="0"/>
              <a:t> Web )</a:t>
            </a:r>
            <a:endParaRPr lang="en-US" sz="135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479C43-15AE-4CD8-9725-12CC88E5A3D0}"/>
              </a:ext>
            </a:extLst>
          </p:cNvPr>
          <p:cNvSpPr/>
          <p:nvPr/>
        </p:nvSpPr>
        <p:spPr>
          <a:xfrm>
            <a:off x="6980723" y="6580070"/>
            <a:ext cx="2163278" cy="27793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Created By - Vinod Tambe</a:t>
            </a:r>
          </a:p>
        </p:txBody>
      </p:sp>
      <p:sp>
        <p:nvSpPr>
          <p:cNvPr id="13" name="Rectangle: Rounded Corners 2">
            <a:extLst>
              <a:ext uri="{FF2B5EF4-FFF2-40B4-BE49-F238E27FC236}">
                <a16:creationId xmlns:a16="http://schemas.microsoft.com/office/drawing/2014/main" id="{92DE964C-3CCD-4E92-B27E-0F0B22E96A88}"/>
              </a:ext>
            </a:extLst>
          </p:cNvPr>
          <p:cNvSpPr/>
          <p:nvPr/>
        </p:nvSpPr>
        <p:spPr>
          <a:xfrm>
            <a:off x="368166" y="3656388"/>
            <a:ext cx="8280132" cy="4692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</a:rPr>
              <a:t>Why Use React JS In Project</a:t>
            </a:r>
          </a:p>
        </p:txBody>
      </p:sp>
      <p:sp>
        <p:nvSpPr>
          <p:cNvPr id="14" name="Rectangle: Rounded Corners 3">
            <a:extLst>
              <a:ext uri="{FF2B5EF4-FFF2-40B4-BE49-F238E27FC236}">
                <a16:creationId xmlns:a16="http://schemas.microsoft.com/office/drawing/2014/main" id="{1D21569C-C805-4D00-902B-609965EADDE3}"/>
              </a:ext>
            </a:extLst>
          </p:cNvPr>
          <p:cNvSpPr/>
          <p:nvPr/>
        </p:nvSpPr>
        <p:spPr>
          <a:xfrm>
            <a:off x="368166" y="4266906"/>
            <a:ext cx="3972606" cy="16396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b="1" dirty="0" smtClean="0"/>
              <a:t>Component Base Architecture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b="1" dirty="0" smtClean="0"/>
              <a:t>Virtual Dom For High Performance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b="1" dirty="0" smtClean="0"/>
              <a:t>Reusable Code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b="1" dirty="0" smtClean="0"/>
              <a:t>JSX- Readable Code</a:t>
            </a:r>
            <a:endParaRPr lang="en-US" sz="135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15" name="Rectangle: Rounded Corners 3">
            <a:extLst>
              <a:ext uri="{FF2B5EF4-FFF2-40B4-BE49-F238E27FC236}">
                <a16:creationId xmlns:a16="http://schemas.microsoft.com/office/drawing/2014/main" id="{1D21569C-C805-4D00-902B-609965EADDE3}"/>
              </a:ext>
            </a:extLst>
          </p:cNvPr>
          <p:cNvSpPr/>
          <p:nvPr/>
        </p:nvSpPr>
        <p:spPr>
          <a:xfrm>
            <a:off x="4656083" y="4269527"/>
            <a:ext cx="3992215" cy="16396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b="1" dirty="0"/>
              <a:t>Backend By Facebook</a:t>
            </a:r>
            <a:endParaRPr lang="en-IN" sz="135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350" b="1" dirty="0"/>
              <a:t>Large Ecosystem (Many Tools Present)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50" b="1" dirty="0"/>
              <a:t>Open Source Platform</a:t>
            </a:r>
            <a:endParaRPr lang="en-IN" sz="135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350" b="1" dirty="0"/>
              <a:t>SEO-Friendly (with SSR)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2394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DE964C-3CCD-4E92-B27E-0F0B22E96A88}"/>
              </a:ext>
            </a:extLst>
          </p:cNvPr>
          <p:cNvSpPr/>
          <p:nvPr/>
        </p:nvSpPr>
        <p:spPr>
          <a:xfrm>
            <a:off x="344519" y="100785"/>
            <a:ext cx="8280132" cy="4692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 smtClean="0">
                <a:solidFill>
                  <a:srgbClr val="7030A0"/>
                </a:solidFill>
              </a:rPr>
              <a:t>Enhance Object Literal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1569C-C805-4D00-902B-609965EADDE3}"/>
              </a:ext>
            </a:extLst>
          </p:cNvPr>
          <p:cNvSpPr/>
          <p:nvPr/>
        </p:nvSpPr>
        <p:spPr>
          <a:xfrm>
            <a:off x="344519" y="640539"/>
            <a:ext cx="8280132" cy="234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smtClean="0"/>
              <a:t>Defined Object Using </a:t>
            </a:r>
            <a:r>
              <a:rPr lang="en-US" sz="1350" b="1" dirty="0" smtClean="0"/>
              <a:t>Shorthand</a:t>
            </a:r>
            <a:r>
              <a:rPr lang="en-US" sz="1350" dirty="0" smtClean="0"/>
              <a:t> Syntax</a:t>
            </a:r>
            <a:endParaRPr lang="en-US" sz="1350" b="1" dirty="0"/>
          </a:p>
        </p:txBody>
      </p:sp>
      <p:sp>
        <p:nvSpPr>
          <p:cNvPr id="2" name="Rectangle 1"/>
          <p:cNvSpPr/>
          <p:nvPr/>
        </p:nvSpPr>
        <p:spPr>
          <a:xfrm>
            <a:off x="813027" y="1204729"/>
            <a:ext cx="2375701" cy="1608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dirty="0" smtClean="0">
                <a:solidFill>
                  <a:srgbClr val="C00000"/>
                </a:solidFill>
              </a:rPr>
              <a:t>Property</a:t>
            </a:r>
            <a:r>
              <a:rPr lang="en-US" sz="1350" b="1" dirty="0" smtClean="0">
                <a:solidFill>
                  <a:srgbClr val="C00000"/>
                </a:solidFill>
              </a:rPr>
              <a:t> </a:t>
            </a:r>
            <a:r>
              <a:rPr lang="en-US" sz="1350" b="1" dirty="0">
                <a:solidFill>
                  <a:srgbClr val="C00000"/>
                </a:solidFill>
              </a:rPr>
              <a:t>: </a:t>
            </a:r>
            <a:endParaRPr lang="en-US" sz="1350" b="1" dirty="0" smtClean="0">
              <a:solidFill>
                <a:srgbClr val="C00000"/>
              </a:solidFill>
            </a:endParaRPr>
          </a:p>
          <a:p>
            <a:endParaRPr lang="en-US" sz="1350" b="1" dirty="0">
              <a:solidFill>
                <a:srgbClr val="C00000"/>
              </a:solidFill>
            </a:endParaRPr>
          </a:p>
          <a:p>
            <a:r>
              <a:rPr lang="en-US" sz="1350" b="1" dirty="0" smtClean="0">
                <a:solidFill>
                  <a:schemeClr val="tx1"/>
                </a:solidFill>
              </a:rPr>
              <a:t>Before ES6</a:t>
            </a:r>
          </a:p>
          <a:p>
            <a:r>
              <a:rPr lang="en-US" sz="1350" dirty="0" smtClean="0">
                <a:solidFill>
                  <a:schemeClr val="tx1"/>
                </a:solidFill>
              </a:rPr>
              <a:t>{</a:t>
            </a:r>
            <a:r>
              <a:rPr lang="en-US" sz="1350" dirty="0" err="1" smtClean="0">
                <a:solidFill>
                  <a:schemeClr val="tx1"/>
                </a:solidFill>
              </a:rPr>
              <a:t>name:name</a:t>
            </a:r>
            <a:r>
              <a:rPr lang="en-US" sz="1350" dirty="0" smtClean="0">
                <a:solidFill>
                  <a:schemeClr val="tx1"/>
                </a:solidFill>
              </a:rPr>
              <a:t>}</a:t>
            </a:r>
          </a:p>
          <a:p>
            <a:endParaRPr lang="en-US" sz="1350" b="1" dirty="0" smtClean="0">
              <a:solidFill>
                <a:srgbClr val="C00000"/>
              </a:solidFill>
            </a:endParaRPr>
          </a:p>
          <a:p>
            <a:r>
              <a:rPr lang="en-US" sz="1350" b="1" dirty="0" smtClean="0">
                <a:solidFill>
                  <a:schemeClr val="tx1"/>
                </a:solidFill>
              </a:rPr>
              <a:t>After ES6 </a:t>
            </a:r>
          </a:p>
          <a:p>
            <a:r>
              <a:rPr lang="en-US" sz="1350" dirty="0" smtClean="0">
                <a:solidFill>
                  <a:schemeClr val="tx1"/>
                </a:solidFill>
              </a:rPr>
              <a:t>{</a:t>
            </a:r>
            <a:r>
              <a:rPr lang="en-US" sz="1350" dirty="0" smtClean="0">
                <a:solidFill>
                  <a:schemeClr val="tx1"/>
                </a:solidFill>
              </a:rPr>
              <a:t>name</a:t>
            </a:r>
            <a:r>
              <a:rPr lang="en-US" sz="1350" dirty="0" smtClean="0">
                <a:solidFill>
                  <a:schemeClr val="tx1"/>
                </a:solidFill>
              </a:rPr>
              <a:t>}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92DE964C-3CCD-4E92-B27E-0F0B22E96A88}"/>
              </a:ext>
            </a:extLst>
          </p:cNvPr>
          <p:cNvSpPr/>
          <p:nvPr/>
        </p:nvSpPr>
        <p:spPr>
          <a:xfrm>
            <a:off x="344519" y="3066227"/>
            <a:ext cx="8280132" cy="3107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500" b="1" dirty="0">
                <a:solidFill>
                  <a:srgbClr val="7030A0"/>
                </a:solidFill>
              </a:rPr>
              <a:t>f</a:t>
            </a:r>
            <a:r>
              <a:rPr lang="en-IN" sz="1500" b="1" dirty="0" smtClean="0">
                <a:solidFill>
                  <a:srgbClr val="7030A0"/>
                </a:solidFill>
              </a:rPr>
              <a:t>or…of loop and for…in Loop and </a:t>
            </a:r>
            <a:r>
              <a:rPr lang="en-IN" sz="1500" b="1" dirty="0" err="1" smtClean="0">
                <a:solidFill>
                  <a:srgbClr val="7030A0"/>
                </a:solidFill>
              </a:rPr>
              <a:t>forEach</a:t>
            </a:r>
            <a:r>
              <a:rPr lang="en-IN" sz="1500" b="1" dirty="0" smtClean="0">
                <a:solidFill>
                  <a:srgbClr val="7030A0"/>
                </a:solidFill>
              </a:rPr>
              <a:t> Loop</a:t>
            </a:r>
            <a:endParaRPr lang="en-US" sz="1500" b="1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1683" y="3458290"/>
            <a:ext cx="2700194" cy="31091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dirty="0">
                <a:solidFill>
                  <a:srgbClr val="C00000"/>
                </a:solidFill>
              </a:rPr>
              <a:t>f</a:t>
            </a:r>
            <a:r>
              <a:rPr lang="en-US" sz="1350" b="1" dirty="0" smtClean="0">
                <a:solidFill>
                  <a:srgbClr val="C00000"/>
                </a:solidFill>
              </a:rPr>
              <a:t>or…of </a:t>
            </a:r>
            <a:r>
              <a:rPr lang="en-US" sz="1350" b="1" dirty="0">
                <a:solidFill>
                  <a:srgbClr val="C00000"/>
                </a:solidFill>
              </a:rPr>
              <a:t>: </a:t>
            </a:r>
            <a:endParaRPr lang="en-US" sz="1350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tx1"/>
                </a:solidFill>
              </a:rPr>
              <a:t>for of loop use </a:t>
            </a:r>
            <a:r>
              <a:rPr lang="en-US" sz="1350" dirty="0" err="1" smtClean="0">
                <a:solidFill>
                  <a:schemeClr val="tx1"/>
                </a:solidFill>
              </a:rPr>
              <a:t>array,map,strings</a:t>
            </a:r>
            <a:r>
              <a:rPr lang="en-US" sz="1350" dirty="0" smtClean="0">
                <a:solidFill>
                  <a:schemeClr val="tx1"/>
                </a:solidFill>
              </a:rPr>
              <a:t> ,set </a:t>
            </a:r>
            <a:r>
              <a:rPr lang="en-US" sz="1350" dirty="0" err="1" smtClean="0">
                <a:solidFill>
                  <a:schemeClr val="tx1"/>
                </a:solidFill>
              </a:rPr>
              <a:t>etc</a:t>
            </a:r>
            <a:endParaRPr lang="en-US" sz="135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tx1"/>
                </a:solidFill>
              </a:rPr>
              <a:t>This loop not </a:t>
            </a:r>
            <a:r>
              <a:rPr lang="en-US" sz="1350" dirty="0" err="1" smtClean="0">
                <a:solidFill>
                  <a:schemeClr val="tx1"/>
                </a:solidFill>
              </a:rPr>
              <a:t>iterable</a:t>
            </a:r>
            <a:r>
              <a:rPr lang="en-US" sz="1350" dirty="0" smtClean="0">
                <a:solidFill>
                  <a:schemeClr val="tx1"/>
                </a:solidFill>
              </a:rPr>
              <a:t> object then use </a:t>
            </a:r>
            <a:r>
              <a:rPr lang="en-US" sz="1350" b="1" dirty="0" err="1" smtClean="0">
                <a:solidFill>
                  <a:schemeClr val="tx1"/>
                </a:solidFill>
              </a:rPr>
              <a:t>object.keys</a:t>
            </a:r>
            <a:r>
              <a:rPr lang="en-US" sz="1350" b="1" dirty="0" smtClean="0">
                <a:solidFill>
                  <a:schemeClr val="tx1"/>
                </a:solidFill>
              </a:rPr>
              <a:t>() </a:t>
            </a:r>
            <a:r>
              <a:rPr lang="en-US" sz="1350" dirty="0" smtClean="0">
                <a:solidFill>
                  <a:schemeClr val="tx1"/>
                </a:solidFill>
              </a:rPr>
              <a:t>method using </a:t>
            </a:r>
            <a:r>
              <a:rPr lang="en-US" sz="1350" dirty="0" err="1" smtClean="0">
                <a:solidFill>
                  <a:schemeClr val="tx1"/>
                </a:solidFill>
              </a:rPr>
              <a:t>interate</a:t>
            </a:r>
            <a:r>
              <a:rPr lang="en-US" sz="135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50" dirty="0" smtClean="0">
              <a:solidFill>
                <a:schemeClr val="tx1"/>
              </a:solidFill>
            </a:endParaRPr>
          </a:p>
          <a:p>
            <a:r>
              <a:rPr lang="en-US" sz="1350" b="1" dirty="0" smtClean="0">
                <a:solidFill>
                  <a:srgbClr val="FF0000"/>
                </a:solidFill>
              </a:rPr>
              <a:t>Syntax : </a:t>
            </a: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for (</a:t>
            </a:r>
            <a:r>
              <a:rPr lang="en-US" sz="1350" dirty="0" err="1">
                <a:solidFill>
                  <a:schemeClr val="tx1"/>
                </a:solidFill>
              </a:rPr>
              <a:t>const</a:t>
            </a:r>
            <a:r>
              <a:rPr lang="en-US" sz="1350" dirty="0">
                <a:solidFill>
                  <a:schemeClr val="tx1"/>
                </a:solidFill>
              </a:rPr>
              <a:t> element of </a:t>
            </a:r>
            <a:r>
              <a:rPr lang="en-US" sz="1350" dirty="0" err="1">
                <a:solidFill>
                  <a:schemeClr val="tx1"/>
                </a:solidFill>
              </a:rPr>
              <a:t>iterable</a:t>
            </a:r>
            <a:r>
              <a:rPr lang="en-US" sz="1350" dirty="0">
                <a:solidFill>
                  <a:schemeClr val="tx1"/>
                </a:solidFill>
              </a:rPr>
              <a:t>) {</a:t>
            </a:r>
          </a:p>
          <a:p>
            <a:r>
              <a:rPr lang="en-US" sz="1350" dirty="0">
                <a:solidFill>
                  <a:schemeClr val="tx1"/>
                </a:solidFill>
              </a:rPr>
              <a:t>  // Code to run for each element</a:t>
            </a:r>
          </a:p>
          <a:p>
            <a:r>
              <a:rPr lang="en-US" sz="135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1350" b="1" dirty="0" smtClean="0">
                <a:solidFill>
                  <a:srgbClr val="FF0000"/>
                </a:solidFill>
              </a:rPr>
              <a:t>example </a:t>
            </a:r>
            <a:r>
              <a:rPr lang="en-US" sz="1350" b="1" dirty="0">
                <a:solidFill>
                  <a:srgbClr val="FF0000"/>
                </a:solidFill>
              </a:rPr>
              <a:t>: </a:t>
            </a:r>
            <a:r>
              <a:rPr lang="en-US" sz="1350" dirty="0" err="1" smtClean="0">
                <a:solidFill>
                  <a:schemeClr val="tx1"/>
                </a:solidFill>
              </a:rPr>
              <a:t>const</a:t>
            </a:r>
            <a:r>
              <a:rPr lang="en-US" sz="1350" b="1" dirty="0" smtClean="0">
                <a:solidFill>
                  <a:srgbClr val="FF0000"/>
                </a:solidFill>
              </a:rPr>
              <a:t> </a:t>
            </a:r>
            <a:r>
              <a:rPr lang="en-US" sz="1350" dirty="0" smtClean="0">
                <a:solidFill>
                  <a:schemeClr val="tx1"/>
                </a:solidFill>
              </a:rPr>
              <a:t>numbers =[1,2,3,4]</a:t>
            </a: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for (</a:t>
            </a:r>
            <a:r>
              <a:rPr lang="en-US" sz="1350" dirty="0" err="1">
                <a:solidFill>
                  <a:schemeClr val="tx1"/>
                </a:solidFill>
              </a:rPr>
              <a:t>const</a:t>
            </a:r>
            <a:r>
              <a:rPr lang="en-US" sz="1350" dirty="0">
                <a:solidFill>
                  <a:schemeClr val="tx1"/>
                </a:solidFill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</a:rPr>
              <a:t>num</a:t>
            </a:r>
            <a:r>
              <a:rPr lang="en-US" sz="1350" dirty="0" smtClean="0">
                <a:solidFill>
                  <a:schemeClr val="tx1"/>
                </a:solidFill>
              </a:rPr>
              <a:t> </a:t>
            </a:r>
            <a:r>
              <a:rPr lang="en-US" sz="1350" dirty="0">
                <a:solidFill>
                  <a:schemeClr val="tx1"/>
                </a:solidFill>
              </a:rPr>
              <a:t>of </a:t>
            </a:r>
            <a:r>
              <a:rPr lang="en-US" sz="1350" dirty="0" smtClean="0">
                <a:solidFill>
                  <a:schemeClr val="tx1"/>
                </a:solidFill>
              </a:rPr>
              <a:t>numbers) </a:t>
            </a:r>
            <a:r>
              <a:rPr lang="en-US" sz="1350" dirty="0">
                <a:solidFill>
                  <a:schemeClr val="tx1"/>
                </a:solidFill>
              </a:rPr>
              <a:t>{</a:t>
            </a:r>
          </a:p>
          <a:p>
            <a:r>
              <a:rPr lang="en-US" sz="1350" dirty="0">
                <a:solidFill>
                  <a:schemeClr val="tx1"/>
                </a:solidFill>
              </a:rPr>
              <a:t>  </a:t>
            </a:r>
            <a:r>
              <a:rPr lang="en-US" sz="1350" dirty="0" smtClean="0">
                <a:solidFill>
                  <a:schemeClr val="tx1"/>
                </a:solidFill>
              </a:rPr>
              <a:t>console.log(</a:t>
            </a:r>
            <a:r>
              <a:rPr lang="en-US" sz="1350" dirty="0" err="1" smtClean="0">
                <a:solidFill>
                  <a:schemeClr val="tx1"/>
                </a:solidFill>
              </a:rPr>
              <a:t>num</a:t>
            </a:r>
            <a:r>
              <a:rPr lang="en-US" sz="1350" dirty="0" smtClean="0">
                <a:solidFill>
                  <a:schemeClr val="tx1"/>
                </a:solidFill>
              </a:rPr>
              <a:t>)</a:t>
            </a: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}</a:t>
            </a:r>
          </a:p>
          <a:p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70488" y="1204729"/>
            <a:ext cx="2228194" cy="1608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dirty="0" smtClean="0">
                <a:solidFill>
                  <a:srgbClr val="C00000"/>
                </a:solidFill>
              </a:rPr>
              <a:t>Method </a:t>
            </a:r>
            <a:r>
              <a:rPr lang="en-US" sz="1350" b="1" dirty="0">
                <a:solidFill>
                  <a:srgbClr val="C00000"/>
                </a:solidFill>
              </a:rPr>
              <a:t>: </a:t>
            </a:r>
            <a:endParaRPr lang="en-US" sz="1350" b="1" dirty="0" smtClean="0">
              <a:solidFill>
                <a:srgbClr val="C00000"/>
              </a:solidFill>
            </a:endParaRPr>
          </a:p>
          <a:p>
            <a:endParaRPr lang="en-US" sz="1350" b="1" dirty="0">
              <a:solidFill>
                <a:srgbClr val="C00000"/>
              </a:solidFill>
            </a:endParaRPr>
          </a:p>
          <a:p>
            <a:r>
              <a:rPr lang="en-US" sz="1350" b="1" dirty="0" smtClean="0">
                <a:solidFill>
                  <a:schemeClr val="tx1"/>
                </a:solidFill>
              </a:rPr>
              <a:t>Before ES6</a:t>
            </a:r>
          </a:p>
          <a:p>
            <a:r>
              <a:rPr lang="en-US" sz="1350" dirty="0" smtClean="0">
                <a:solidFill>
                  <a:schemeClr val="tx1"/>
                </a:solidFill>
              </a:rPr>
              <a:t>{</a:t>
            </a:r>
            <a:r>
              <a:rPr lang="en-US" sz="1350" dirty="0" err="1" smtClean="0">
                <a:solidFill>
                  <a:schemeClr val="tx1"/>
                </a:solidFill>
              </a:rPr>
              <a:t>greet:function</a:t>
            </a:r>
            <a:r>
              <a:rPr lang="en-US" sz="1350" dirty="0" smtClean="0">
                <a:solidFill>
                  <a:schemeClr val="tx1"/>
                </a:solidFill>
              </a:rPr>
              <a:t> (){ </a:t>
            </a:r>
            <a:r>
              <a:rPr lang="en-US" sz="1350" dirty="0" smtClean="0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en-US" sz="1350" dirty="0" smtClean="0">
                <a:solidFill>
                  <a:schemeClr val="tx1"/>
                </a:solidFill>
              </a:rPr>
              <a:t> }}</a:t>
            </a:r>
          </a:p>
          <a:p>
            <a:endParaRPr lang="en-US" sz="1350" b="1" dirty="0" smtClean="0">
              <a:solidFill>
                <a:srgbClr val="C00000"/>
              </a:solidFill>
            </a:endParaRPr>
          </a:p>
          <a:p>
            <a:r>
              <a:rPr lang="en-US" sz="1350" b="1" dirty="0" smtClean="0">
                <a:solidFill>
                  <a:schemeClr val="tx1"/>
                </a:solidFill>
              </a:rPr>
              <a:t>After ES6 </a:t>
            </a:r>
          </a:p>
          <a:p>
            <a:r>
              <a:rPr lang="en-US" sz="1350" dirty="0" smtClean="0">
                <a:solidFill>
                  <a:schemeClr val="tx1"/>
                </a:solidFill>
              </a:rPr>
              <a:t>{</a:t>
            </a:r>
            <a:r>
              <a:rPr lang="en-US" sz="1350" dirty="0" smtClean="0">
                <a:solidFill>
                  <a:schemeClr val="tx1"/>
                </a:solidFill>
              </a:rPr>
              <a:t>greet(){ </a:t>
            </a:r>
            <a:r>
              <a:rPr lang="en-US" sz="1350" dirty="0" smtClean="0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en-US" sz="1350" dirty="0" smtClean="0">
                <a:solidFill>
                  <a:schemeClr val="tx1"/>
                </a:solidFill>
              </a:rPr>
              <a:t> }</a:t>
            </a:r>
            <a:r>
              <a:rPr lang="en-US" sz="1350" dirty="0" smtClean="0">
                <a:solidFill>
                  <a:schemeClr val="tx1"/>
                </a:solidFill>
              </a:rPr>
              <a:t>}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96852" y="1227255"/>
            <a:ext cx="2229629" cy="1608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dirty="0" smtClean="0">
                <a:solidFill>
                  <a:srgbClr val="C00000"/>
                </a:solidFill>
              </a:rPr>
              <a:t>Computed Property </a:t>
            </a:r>
            <a:r>
              <a:rPr lang="en-US" sz="1350" b="1" dirty="0">
                <a:solidFill>
                  <a:srgbClr val="C00000"/>
                </a:solidFill>
              </a:rPr>
              <a:t>: </a:t>
            </a:r>
            <a:endParaRPr lang="en-US" sz="1350" b="1" dirty="0" smtClean="0">
              <a:solidFill>
                <a:srgbClr val="C00000"/>
              </a:solidFill>
            </a:endParaRPr>
          </a:p>
          <a:p>
            <a:endParaRPr lang="en-US" sz="1350" b="1" dirty="0">
              <a:solidFill>
                <a:srgbClr val="C00000"/>
              </a:solidFill>
            </a:endParaRPr>
          </a:p>
          <a:p>
            <a:r>
              <a:rPr lang="en-US" sz="1350" b="1" dirty="0" smtClean="0">
                <a:solidFill>
                  <a:schemeClr val="tx1"/>
                </a:solidFill>
              </a:rPr>
              <a:t>Before ES6</a:t>
            </a:r>
          </a:p>
          <a:p>
            <a:r>
              <a:rPr lang="en-US" sz="1350" dirty="0" smtClean="0">
                <a:solidFill>
                  <a:schemeClr val="tx1"/>
                </a:solidFill>
              </a:rPr>
              <a:t>{</a:t>
            </a:r>
            <a:r>
              <a:rPr lang="en-IN" sz="1400" dirty="0" err="1">
                <a:solidFill>
                  <a:schemeClr val="tx1"/>
                </a:solidFill>
              </a:rPr>
              <a:t>obj</a:t>
            </a:r>
            <a:r>
              <a:rPr lang="en-IN" sz="1400" dirty="0">
                <a:solidFill>
                  <a:schemeClr val="tx1"/>
                </a:solidFill>
              </a:rPr>
              <a:t>[key] = value</a:t>
            </a:r>
            <a:r>
              <a:rPr lang="en-US" sz="1350" dirty="0" smtClean="0">
                <a:solidFill>
                  <a:schemeClr val="tx1"/>
                </a:solidFill>
              </a:rPr>
              <a:t>}</a:t>
            </a:r>
          </a:p>
          <a:p>
            <a:endParaRPr lang="en-US" sz="1350" dirty="0" smtClean="0">
              <a:solidFill>
                <a:schemeClr val="tx1"/>
              </a:solidFill>
            </a:endParaRPr>
          </a:p>
          <a:p>
            <a:r>
              <a:rPr lang="en-US" sz="1350" b="1" dirty="0" smtClean="0">
                <a:solidFill>
                  <a:schemeClr val="tx1"/>
                </a:solidFill>
              </a:rPr>
              <a:t>After ES6 </a:t>
            </a:r>
          </a:p>
          <a:p>
            <a:r>
              <a:rPr lang="en-US" sz="1350" dirty="0" smtClean="0">
                <a:solidFill>
                  <a:schemeClr val="tx1"/>
                </a:solidFill>
              </a:rPr>
              <a:t>{</a:t>
            </a:r>
            <a:r>
              <a:rPr lang="en-US" sz="1350" dirty="0" err="1" smtClean="0">
                <a:solidFill>
                  <a:schemeClr val="tx1"/>
                </a:solidFill>
              </a:rPr>
              <a:t>key:value</a:t>
            </a:r>
            <a:r>
              <a:rPr lang="en-US" sz="135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62509" y="3458290"/>
            <a:ext cx="2636173" cy="3104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dirty="0" smtClean="0">
                <a:solidFill>
                  <a:srgbClr val="C00000"/>
                </a:solidFill>
              </a:rPr>
              <a:t>f</a:t>
            </a:r>
            <a:r>
              <a:rPr lang="en-US" sz="1350" b="1" dirty="0" smtClean="0">
                <a:solidFill>
                  <a:srgbClr val="C00000"/>
                </a:solidFill>
              </a:rPr>
              <a:t>or…in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tx1"/>
                </a:solidFill>
              </a:rPr>
              <a:t>for in loop use </a:t>
            </a:r>
            <a:r>
              <a:rPr lang="en-US" sz="1350" dirty="0" err="1" smtClean="0">
                <a:solidFill>
                  <a:schemeClr val="tx1"/>
                </a:solidFill>
              </a:rPr>
              <a:t>array,object</a:t>
            </a:r>
            <a:r>
              <a:rPr lang="en-US" sz="1350" dirty="0" smtClean="0">
                <a:solidFill>
                  <a:schemeClr val="tx1"/>
                </a:solidFill>
              </a:rPr>
              <a:t> </a:t>
            </a:r>
            <a:r>
              <a:rPr lang="en-US" sz="1350" dirty="0" err="1" smtClean="0">
                <a:solidFill>
                  <a:schemeClr val="tx1"/>
                </a:solidFill>
              </a:rPr>
              <a:t>etc</a:t>
            </a:r>
            <a:endParaRPr lang="en-US" sz="135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tx1"/>
                </a:solidFill>
              </a:rPr>
              <a:t>This loop not use in </a:t>
            </a:r>
            <a:r>
              <a:rPr lang="en-US" sz="1350" dirty="0" err="1" smtClean="0">
                <a:solidFill>
                  <a:schemeClr val="tx1"/>
                </a:solidFill>
              </a:rPr>
              <a:t>sets,maps</a:t>
            </a:r>
            <a:endParaRPr lang="en-US" sz="1350" dirty="0" smtClean="0">
              <a:solidFill>
                <a:schemeClr val="tx1"/>
              </a:solidFill>
            </a:endParaRPr>
          </a:p>
          <a:p>
            <a:endParaRPr lang="en-US" sz="1350" dirty="0" smtClean="0">
              <a:solidFill>
                <a:schemeClr val="tx1"/>
              </a:solidFill>
            </a:endParaRPr>
          </a:p>
          <a:p>
            <a:r>
              <a:rPr lang="en-US" sz="1350" b="1" dirty="0" smtClean="0">
                <a:solidFill>
                  <a:srgbClr val="FF0000"/>
                </a:solidFill>
              </a:rPr>
              <a:t>Syntax : </a:t>
            </a: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for (</a:t>
            </a:r>
            <a:r>
              <a:rPr lang="en-US" sz="1350" dirty="0" err="1">
                <a:solidFill>
                  <a:schemeClr val="tx1"/>
                </a:solidFill>
              </a:rPr>
              <a:t>const</a:t>
            </a:r>
            <a:r>
              <a:rPr lang="en-US" sz="1350" dirty="0">
                <a:solidFill>
                  <a:schemeClr val="tx1"/>
                </a:solidFill>
              </a:rPr>
              <a:t> element </a:t>
            </a:r>
            <a:r>
              <a:rPr lang="en-US" sz="1350" dirty="0" smtClean="0">
                <a:solidFill>
                  <a:schemeClr val="tx1"/>
                </a:solidFill>
              </a:rPr>
              <a:t>in </a:t>
            </a:r>
            <a:r>
              <a:rPr lang="en-US" sz="1350" dirty="0" err="1">
                <a:solidFill>
                  <a:schemeClr val="tx1"/>
                </a:solidFill>
              </a:rPr>
              <a:t>iterable</a:t>
            </a:r>
            <a:r>
              <a:rPr lang="en-US" sz="1350" dirty="0">
                <a:solidFill>
                  <a:schemeClr val="tx1"/>
                </a:solidFill>
              </a:rPr>
              <a:t>) {</a:t>
            </a:r>
          </a:p>
          <a:p>
            <a:r>
              <a:rPr lang="en-US" sz="1350" dirty="0">
                <a:solidFill>
                  <a:schemeClr val="tx1"/>
                </a:solidFill>
              </a:rPr>
              <a:t>  // Code to run for each element</a:t>
            </a:r>
          </a:p>
          <a:p>
            <a:r>
              <a:rPr lang="en-US" sz="135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1350" b="1" dirty="0" smtClean="0">
                <a:solidFill>
                  <a:srgbClr val="FF0000"/>
                </a:solidFill>
              </a:rPr>
              <a:t>example </a:t>
            </a:r>
            <a:r>
              <a:rPr lang="en-US" sz="1350" b="1" dirty="0">
                <a:solidFill>
                  <a:srgbClr val="FF0000"/>
                </a:solidFill>
              </a:rPr>
              <a:t>: </a:t>
            </a:r>
            <a:endParaRPr lang="en-US" sz="1350" b="1" dirty="0" smtClean="0">
              <a:solidFill>
                <a:srgbClr val="FF0000"/>
              </a:solidFill>
            </a:endParaRPr>
          </a:p>
          <a:p>
            <a:r>
              <a:rPr lang="en-US" sz="1350" dirty="0" err="1" smtClean="0">
                <a:solidFill>
                  <a:schemeClr val="tx1"/>
                </a:solidFill>
              </a:rPr>
              <a:t>const</a:t>
            </a:r>
            <a:r>
              <a:rPr lang="en-US" sz="1350" b="1" dirty="0" smtClean="0">
                <a:solidFill>
                  <a:srgbClr val="FF0000"/>
                </a:solidFill>
              </a:rPr>
              <a:t> </a:t>
            </a:r>
            <a:r>
              <a:rPr lang="en-US" sz="1350" dirty="0" smtClean="0">
                <a:solidFill>
                  <a:schemeClr val="tx1"/>
                </a:solidFill>
              </a:rPr>
              <a:t>info ={name:’vinod’,age:18}</a:t>
            </a: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for (</a:t>
            </a:r>
            <a:r>
              <a:rPr lang="en-US" sz="1350" dirty="0" err="1" smtClean="0">
                <a:solidFill>
                  <a:schemeClr val="tx1"/>
                </a:solidFill>
              </a:rPr>
              <a:t>const</a:t>
            </a:r>
            <a:r>
              <a:rPr lang="en-US" sz="1350" dirty="0" smtClean="0">
                <a:solidFill>
                  <a:schemeClr val="tx1"/>
                </a:solidFill>
              </a:rPr>
              <a:t> key in info) </a:t>
            </a:r>
            <a:r>
              <a:rPr lang="en-US" sz="1350" dirty="0">
                <a:solidFill>
                  <a:schemeClr val="tx1"/>
                </a:solidFill>
              </a:rPr>
              <a:t>{</a:t>
            </a:r>
          </a:p>
          <a:p>
            <a:r>
              <a:rPr lang="en-US" sz="1350" dirty="0">
                <a:solidFill>
                  <a:schemeClr val="tx1"/>
                </a:solidFill>
              </a:rPr>
              <a:t>  </a:t>
            </a:r>
            <a:r>
              <a:rPr lang="en-US" sz="1350" dirty="0" smtClean="0">
                <a:solidFill>
                  <a:schemeClr val="tx1"/>
                </a:solidFill>
              </a:rPr>
              <a:t>console.log(info[key])</a:t>
            </a: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}</a:t>
            </a:r>
          </a:p>
          <a:p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39314" y="3458290"/>
            <a:ext cx="3168355" cy="3104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dirty="0" err="1" smtClean="0">
                <a:solidFill>
                  <a:srgbClr val="C00000"/>
                </a:solidFill>
              </a:rPr>
              <a:t>f</a:t>
            </a:r>
            <a:r>
              <a:rPr lang="en-US" sz="1350" b="1" dirty="0" err="1" smtClean="0">
                <a:solidFill>
                  <a:srgbClr val="C00000"/>
                </a:solidFill>
              </a:rPr>
              <a:t>orEach</a:t>
            </a:r>
            <a:r>
              <a:rPr lang="en-US" sz="1350" b="1" dirty="0" smtClean="0">
                <a:solidFill>
                  <a:srgbClr val="C00000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tx1"/>
                </a:solidFill>
              </a:rPr>
              <a:t>for in loop use </a:t>
            </a:r>
            <a:r>
              <a:rPr lang="en-US" sz="1350" dirty="0" err="1" smtClean="0">
                <a:solidFill>
                  <a:schemeClr val="tx1"/>
                </a:solidFill>
              </a:rPr>
              <a:t>array,sets,maps</a:t>
            </a:r>
            <a:r>
              <a:rPr lang="en-US" sz="1350" dirty="0" smtClean="0">
                <a:solidFill>
                  <a:schemeClr val="tx1"/>
                </a:solidFill>
              </a:rPr>
              <a:t>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tx1"/>
                </a:solidFill>
              </a:rPr>
              <a:t>This loop not use in object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err="1" smtClean="0">
                <a:solidFill>
                  <a:schemeClr val="tx1"/>
                </a:solidFill>
              </a:rPr>
              <a:t>forEach</a:t>
            </a:r>
            <a:r>
              <a:rPr lang="en-US" sz="1350" dirty="0" smtClean="0">
                <a:solidFill>
                  <a:schemeClr val="tx1"/>
                </a:solidFill>
              </a:rPr>
              <a:t> loop does not return any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smtClean="0">
                <a:solidFill>
                  <a:schemeClr val="tx1"/>
                </a:solidFill>
              </a:rPr>
              <a:t>Always return undefined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 err="1" smtClean="0">
                <a:solidFill>
                  <a:schemeClr val="tx1"/>
                </a:solidFill>
              </a:rPr>
              <a:t>forEach</a:t>
            </a:r>
            <a:r>
              <a:rPr lang="en-US" sz="1350" dirty="0" smtClean="0">
                <a:solidFill>
                  <a:schemeClr val="tx1"/>
                </a:solidFill>
              </a:rPr>
              <a:t> loop can not break and return (inside loop can not use break and return keywords).</a:t>
            </a:r>
          </a:p>
          <a:p>
            <a:r>
              <a:rPr lang="en-US" sz="1350" b="1" dirty="0" err="1" smtClean="0">
                <a:solidFill>
                  <a:srgbClr val="C00000"/>
                </a:solidFill>
              </a:rPr>
              <a:t>Synatx</a:t>
            </a:r>
            <a:r>
              <a:rPr lang="en-US" sz="1350" b="1" dirty="0" smtClean="0">
                <a:solidFill>
                  <a:srgbClr val="C00000"/>
                </a:solidFill>
              </a:rPr>
              <a:t> /example :</a:t>
            </a:r>
          </a:p>
          <a:p>
            <a:endParaRPr lang="en-US" sz="1350" b="1" dirty="0" smtClean="0">
              <a:solidFill>
                <a:srgbClr val="C00000"/>
              </a:solidFill>
            </a:endParaRPr>
          </a:p>
          <a:p>
            <a:r>
              <a:rPr lang="en-US" sz="1350" dirty="0" err="1">
                <a:solidFill>
                  <a:schemeClr val="tx1"/>
                </a:solidFill>
              </a:rPr>
              <a:t>const</a:t>
            </a:r>
            <a:r>
              <a:rPr lang="en-US" sz="1350" dirty="0">
                <a:solidFill>
                  <a:schemeClr val="tx1"/>
                </a:solidFill>
              </a:rPr>
              <a:t> fruits = ["apple", "banana", "cherry</a:t>
            </a:r>
            <a:r>
              <a:rPr lang="en-US" sz="1350" dirty="0" smtClean="0">
                <a:solidFill>
                  <a:schemeClr val="tx1"/>
                </a:solidFill>
              </a:rPr>
              <a:t>"];</a:t>
            </a: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 err="1">
                <a:solidFill>
                  <a:schemeClr val="tx1"/>
                </a:solidFill>
              </a:rPr>
              <a:t>fruits.forEach</a:t>
            </a:r>
            <a:r>
              <a:rPr lang="en-US" sz="1350" dirty="0">
                <a:solidFill>
                  <a:schemeClr val="tx1"/>
                </a:solidFill>
              </a:rPr>
              <a:t>((fruit, index) =&gt; {</a:t>
            </a:r>
          </a:p>
          <a:p>
            <a:r>
              <a:rPr lang="en-US" sz="1350" dirty="0">
                <a:solidFill>
                  <a:schemeClr val="tx1"/>
                </a:solidFill>
              </a:rPr>
              <a:t>  console.log(`${index}: ${fruit}`);</a:t>
            </a:r>
          </a:p>
          <a:p>
            <a:r>
              <a:rPr lang="en-US" sz="1350" dirty="0">
                <a:solidFill>
                  <a:schemeClr val="tx1"/>
                </a:solidFill>
              </a:rPr>
              <a:t>});</a:t>
            </a:r>
            <a:endParaRPr lang="en-US" sz="1350" dirty="0" smtClean="0">
              <a:solidFill>
                <a:schemeClr val="tx1"/>
              </a:solidFill>
            </a:endParaRPr>
          </a:p>
          <a:p>
            <a:endParaRPr lang="en-US" sz="135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/>
          <p:cNvSpPr/>
          <p:nvPr/>
        </p:nvSpPr>
        <p:spPr>
          <a:xfrm>
            <a:off x="725215" y="2749112"/>
            <a:ext cx="7874876" cy="1292774"/>
          </a:xfrm>
          <a:prstGeom prst="plu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950" dirty="0">
                <a:solidFill>
                  <a:srgbClr val="C00000"/>
                </a:solidFill>
              </a:rPr>
              <a:t>React ES6</a:t>
            </a:r>
            <a:endParaRPr lang="en-IN" sz="49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2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DE964C-3CCD-4E92-B27E-0F0B22E96A88}"/>
              </a:ext>
            </a:extLst>
          </p:cNvPr>
          <p:cNvSpPr/>
          <p:nvPr/>
        </p:nvSpPr>
        <p:spPr>
          <a:xfrm>
            <a:off x="338421" y="280502"/>
            <a:ext cx="8280132" cy="4692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</a:rPr>
              <a:t>What Is ES6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1569C-C805-4D00-902B-609965EADDE3}"/>
              </a:ext>
            </a:extLst>
          </p:cNvPr>
          <p:cNvSpPr/>
          <p:nvPr/>
        </p:nvSpPr>
        <p:spPr>
          <a:xfrm>
            <a:off x="254338" y="956740"/>
            <a:ext cx="8280132" cy="52867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ES6 stands for "ECMAScript 6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This 6</a:t>
            </a:r>
            <a:r>
              <a:rPr lang="en-US" sz="1350" baseline="30000" dirty="0"/>
              <a:t>th</a:t>
            </a:r>
            <a:r>
              <a:rPr lang="en-US" sz="1350" dirty="0"/>
              <a:t> edition major updates of JavaScript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rgbClr val="C00000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C00000"/>
                </a:solidFill>
              </a:rPr>
              <a:t>Feature 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marL="342900" indent="-342900">
              <a:buFont typeface="+mj-lt"/>
              <a:buAutoNum type="arabicPeriod"/>
            </a:pPr>
            <a:endParaRPr lang="en-US" sz="150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479C43-15AE-4CD8-9725-12CC88E5A3D0}"/>
              </a:ext>
            </a:extLst>
          </p:cNvPr>
          <p:cNvSpPr/>
          <p:nvPr/>
        </p:nvSpPr>
        <p:spPr>
          <a:xfrm>
            <a:off x="6980722" y="6580070"/>
            <a:ext cx="2163278" cy="27793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Created By - Vinod Tambe</a:t>
            </a:r>
          </a:p>
        </p:txBody>
      </p:sp>
      <p:sp>
        <p:nvSpPr>
          <p:cNvPr id="7" name="Rectangle 6"/>
          <p:cNvSpPr/>
          <p:nvPr/>
        </p:nvSpPr>
        <p:spPr>
          <a:xfrm>
            <a:off x="4687614" y="2123090"/>
            <a:ext cx="3647089" cy="378372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Module </a:t>
            </a:r>
            <a:r>
              <a:rPr lang="en-US" sz="1200" b="1" dirty="0">
                <a:solidFill>
                  <a:schemeClr val="tx1"/>
                </a:solidFill>
              </a:rPr>
              <a:t>: Import and </a:t>
            </a:r>
            <a:r>
              <a:rPr lang="en-US" sz="1200" b="1" dirty="0" smtClean="0">
                <a:solidFill>
                  <a:schemeClr val="tx1"/>
                </a:solidFill>
              </a:rPr>
              <a:t>Export</a:t>
            </a:r>
            <a:endParaRPr lang="en-US" sz="1200" b="1" dirty="0">
              <a:solidFill>
                <a:schemeClr val="tx1"/>
              </a:solidFill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Map And Set Data structure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Weak map and weak set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Binary And Octal Literals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New Built In Methods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Ternary </a:t>
            </a:r>
            <a:r>
              <a:rPr lang="en-US" sz="1200" b="1" dirty="0" smtClean="0">
                <a:solidFill>
                  <a:schemeClr val="tx1"/>
                </a:solidFill>
              </a:rPr>
              <a:t>Operator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Promises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Symbols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Iterators and </a:t>
            </a:r>
            <a:r>
              <a:rPr lang="en-US" sz="1200" b="1" dirty="0" smtClean="0">
                <a:solidFill>
                  <a:schemeClr val="tx1"/>
                </a:solidFill>
              </a:rPr>
              <a:t>generators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Array method</a:t>
            </a:r>
            <a:endParaRPr lang="en-US" sz="1200" b="1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1156" y="2123090"/>
            <a:ext cx="3699641" cy="378372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Block Scoped Variable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Template Literals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Arrow Functions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Default Parameter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Destructing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Rest And Spread </a:t>
            </a:r>
            <a:r>
              <a:rPr lang="en-US" sz="1200" b="1" dirty="0" smtClean="0">
                <a:solidFill>
                  <a:schemeClr val="tx1"/>
                </a:solidFill>
              </a:rPr>
              <a:t>Operators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Enhanced Object Literal</a:t>
            </a: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For … of </a:t>
            </a:r>
            <a:r>
              <a:rPr lang="en-US" sz="1200" b="1" dirty="0" smtClean="0">
                <a:solidFill>
                  <a:schemeClr val="tx1"/>
                </a:solidFill>
              </a:rPr>
              <a:t>/for…in loop/</a:t>
            </a:r>
            <a:r>
              <a:rPr lang="en-US" sz="1200" b="1" dirty="0" err="1" smtClean="0">
                <a:solidFill>
                  <a:schemeClr val="tx1"/>
                </a:solidFill>
              </a:rPr>
              <a:t>forEach</a:t>
            </a:r>
            <a:r>
              <a:rPr lang="en-US" sz="1200" b="1" dirty="0" smtClean="0">
                <a:solidFill>
                  <a:schemeClr val="tx1"/>
                </a:solidFill>
              </a:rPr>
              <a:t> loop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214313" indent="-2143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tx1"/>
                </a:solidFill>
              </a:rPr>
              <a:t>Classes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20"/>
          <p:cNvSpPr/>
          <p:nvPr/>
        </p:nvSpPr>
        <p:spPr>
          <a:xfrm rot="17998791">
            <a:off x="4979803" y="3252182"/>
            <a:ext cx="400828" cy="2879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8" name="Down Arrow 17"/>
          <p:cNvSpPr/>
          <p:nvPr/>
        </p:nvSpPr>
        <p:spPr>
          <a:xfrm rot="3503031">
            <a:off x="3126338" y="760532"/>
            <a:ext cx="400828" cy="2771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DE964C-3CCD-4E92-B27E-0F0B22E96A88}"/>
              </a:ext>
            </a:extLst>
          </p:cNvPr>
          <p:cNvSpPr/>
          <p:nvPr/>
        </p:nvSpPr>
        <p:spPr>
          <a:xfrm>
            <a:off x="297927" y="206298"/>
            <a:ext cx="8280132" cy="4692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</a:rPr>
              <a:t>Variable Datatype And Scoped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479C43-15AE-4CD8-9725-12CC88E5A3D0}"/>
              </a:ext>
            </a:extLst>
          </p:cNvPr>
          <p:cNvSpPr/>
          <p:nvPr/>
        </p:nvSpPr>
        <p:spPr>
          <a:xfrm>
            <a:off x="6980722" y="6580070"/>
            <a:ext cx="2163278" cy="27793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Created By - Vinod Tambe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5499" y="3028917"/>
            <a:ext cx="2025869" cy="480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 err="1"/>
              <a:t>const</a:t>
            </a:r>
            <a:endParaRPr lang="en-IN" sz="21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425059" y="3036817"/>
            <a:ext cx="2025869" cy="480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let</a:t>
            </a:r>
            <a:endParaRPr lang="en-IN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244225" y="2981653"/>
            <a:ext cx="2025869" cy="4808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 err="1"/>
              <a:t>Var</a:t>
            </a:r>
            <a:endParaRPr lang="en-IN" sz="2100" b="1" dirty="0"/>
          </a:p>
        </p:txBody>
      </p:sp>
      <p:sp>
        <p:nvSpPr>
          <p:cNvPr id="16" name="Down Arrow 15"/>
          <p:cNvSpPr/>
          <p:nvPr/>
        </p:nvSpPr>
        <p:spPr>
          <a:xfrm rot="17945116">
            <a:off x="5759556" y="560753"/>
            <a:ext cx="400828" cy="3055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7" name="Down Arrow 16"/>
          <p:cNvSpPr/>
          <p:nvPr/>
        </p:nvSpPr>
        <p:spPr>
          <a:xfrm>
            <a:off x="4380549" y="1346271"/>
            <a:ext cx="400828" cy="1635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9" name="Rounded Rectangle 8"/>
          <p:cNvSpPr/>
          <p:nvPr/>
        </p:nvSpPr>
        <p:spPr>
          <a:xfrm>
            <a:off x="3050628" y="983054"/>
            <a:ext cx="2774731" cy="4808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Datatype</a:t>
            </a:r>
            <a:endParaRPr lang="en-IN" b="1" dirty="0"/>
          </a:p>
        </p:txBody>
      </p:sp>
      <p:sp>
        <p:nvSpPr>
          <p:cNvPr id="20" name="Down Arrow 19"/>
          <p:cNvSpPr/>
          <p:nvPr/>
        </p:nvSpPr>
        <p:spPr>
          <a:xfrm rot="3503031">
            <a:off x="3432592" y="3180375"/>
            <a:ext cx="400828" cy="2991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350"/>
          </a:p>
        </p:txBody>
      </p:sp>
      <p:sp>
        <p:nvSpPr>
          <p:cNvPr id="19" name="Rounded Rectangle 18"/>
          <p:cNvSpPr/>
          <p:nvPr/>
        </p:nvSpPr>
        <p:spPr>
          <a:xfrm>
            <a:off x="3050628" y="3736884"/>
            <a:ext cx="2774731" cy="4808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Scope</a:t>
            </a:r>
            <a:endParaRPr lang="en-IN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514590" y="5573975"/>
            <a:ext cx="2025869" cy="480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Global Scope</a:t>
            </a:r>
            <a:endParaRPr lang="en-IN" sz="21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646186" y="5573975"/>
            <a:ext cx="2025869" cy="4808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b="1" dirty="0"/>
              <a:t>Local Scope</a:t>
            </a:r>
            <a:endParaRPr lang="en-IN" sz="2100" b="1" dirty="0"/>
          </a:p>
        </p:txBody>
      </p:sp>
    </p:spTree>
    <p:extLst>
      <p:ext uri="{BB962C8B-B14F-4D97-AF65-F5344CB8AC3E}">
        <p14:creationId xmlns:p14="http://schemas.microsoft.com/office/powerpoint/2010/main" val="7376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DE964C-3CCD-4E92-B27E-0F0B22E96A88}"/>
              </a:ext>
            </a:extLst>
          </p:cNvPr>
          <p:cNvSpPr/>
          <p:nvPr/>
        </p:nvSpPr>
        <p:spPr>
          <a:xfrm>
            <a:off x="344519" y="417745"/>
            <a:ext cx="8280132" cy="4692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</a:rPr>
              <a:t>Local Scope / Block Scope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1569C-C805-4D00-902B-609965EADDE3}"/>
              </a:ext>
            </a:extLst>
          </p:cNvPr>
          <p:cNvSpPr/>
          <p:nvPr/>
        </p:nvSpPr>
        <p:spPr>
          <a:xfrm>
            <a:off x="344519" y="1061545"/>
            <a:ext cx="8280132" cy="52026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smtClean="0"/>
              <a:t>Exists </a:t>
            </a:r>
            <a:r>
              <a:rPr lang="en-US" sz="1350" dirty="0"/>
              <a:t>only inside its defined function or block.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b="1" dirty="0"/>
              <a:t>let</a:t>
            </a:r>
            <a:r>
              <a:rPr lang="en-US" sz="1350" dirty="0"/>
              <a:t> And </a:t>
            </a:r>
            <a:r>
              <a:rPr lang="en-US" sz="1350" b="1" dirty="0" err="1"/>
              <a:t>const</a:t>
            </a:r>
            <a:r>
              <a:rPr lang="en-US" sz="1350" dirty="0"/>
              <a:t> are local scope variable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479C43-15AE-4CD8-9725-12CC88E5A3D0}"/>
              </a:ext>
            </a:extLst>
          </p:cNvPr>
          <p:cNvSpPr/>
          <p:nvPr/>
        </p:nvSpPr>
        <p:spPr>
          <a:xfrm>
            <a:off x="6980722" y="6580070"/>
            <a:ext cx="2163278" cy="27793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Created By - Vinod Tambe</a:t>
            </a:r>
          </a:p>
        </p:txBody>
      </p:sp>
      <p:sp>
        <p:nvSpPr>
          <p:cNvPr id="2" name="Rectangle 1"/>
          <p:cNvSpPr/>
          <p:nvPr/>
        </p:nvSpPr>
        <p:spPr>
          <a:xfrm>
            <a:off x="735724" y="1965433"/>
            <a:ext cx="3436883" cy="3909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dirty="0">
                <a:solidFill>
                  <a:srgbClr val="C00000"/>
                </a:solidFill>
              </a:rPr>
              <a:t>Program : </a:t>
            </a:r>
          </a:p>
          <a:p>
            <a:endParaRPr lang="en-IN" sz="1350" dirty="0"/>
          </a:p>
          <a:p>
            <a:r>
              <a:rPr lang="en-IN" sz="1350" dirty="0"/>
              <a:t>{</a:t>
            </a:r>
          </a:p>
          <a:p>
            <a:r>
              <a:rPr lang="en-IN" sz="1350" dirty="0"/>
              <a:t>  let x = 10;  // block scoped</a:t>
            </a:r>
          </a:p>
          <a:p>
            <a:r>
              <a:rPr lang="en-IN" sz="1350" dirty="0"/>
              <a:t>  </a:t>
            </a:r>
            <a:r>
              <a:rPr lang="en-IN" sz="1350" dirty="0" err="1"/>
              <a:t>const</a:t>
            </a:r>
            <a:r>
              <a:rPr lang="en-IN" sz="1350" dirty="0"/>
              <a:t> y = 20; // block scoped}</a:t>
            </a:r>
          </a:p>
          <a:p>
            <a:endParaRPr lang="en-IN" sz="1350" dirty="0"/>
          </a:p>
          <a:p>
            <a:r>
              <a:rPr lang="en-IN" sz="1350" dirty="0"/>
              <a:t>console.log(</a:t>
            </a:r>
            <a:r>
              <a:rPr lang="en-IN" sz="1350" dirty="0" err="1"/>
              <a:t>typeof</a:t>
            </a:r>
            <a:r>
              <a:rPr lang="en-IN" sz="1350" dirty="0"/>
              <a:t> x); // "undefined"</a:t>
            </a:r>
          </a:p>
          <a:p>
            <a:r>
              <a:rPr lang="en-IN" sz="1350" dirty="0"/>
              <a:t>console.log(</a:t>
            </a:r>
            <a:r>
              <a:rPr lang="en-IN" sz="1350" dirty="0" err="1"/>
              <a:t>typeof</a:t>
            </a:r>
            <a:r>
              <a:rPr lang="en-IN" sz="1350" dirty="0"/>
              <a:t> y); // "undefined"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799" y="1965433"/>
            <a:ext cx="3293681" cy="3909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dirty="0">
                <a:solidFill>
                  <a:srgbClr val="C00000"/>
                </a:solidFill>
              </a:rPr>
              <a:t>Access Local Variable </a:t>
            </a:r>
            <a:r>
              <a:rPr lang="en-US" sz="1350" b="1" dirty="0" err="1">
                <a:solidFill>
                  <a:srgbClr val="C00000"/>
                </a:solidFill>
              </a:rPr>
              <a:t>Globaly</a:t>
            </a:r>
            <a:r>
              <a:rPr lang="en-US" sz="1350" b="1" dirty="0">
                <a:solidFill>
                  <a:srgbClr val="C00000"/>
                </a:solidFill>
              </a:rPr>
              <a:t> </a:t>
            </a:r>
          </a:p>
          <a:p>
            <a:r>
              <a:rPr lang="en-US" sz="1350" b="1" dirty="0">
                <a:solidFill>
                  <a:srgbClr val="002060"/>
                </a:solidFill>
              </a:rPr>
              <a:t>(Only Inside Function Allowed)</a:t>
            </a:r>
            <a:r>
              <a:rPr lang="en-US" sz="1350" b="1" dirty="0">
                <a:solidFill>
                  <a:srgbClr val="C00000"/>
                </a:solidFill>
              </a:rPr>
              <a:t> : </a:t>
            </a:r>
          </a:p>
          <a:p>
            <a:endParaRPr lang="en-IN" sz="1350" dirty="0"/>
          </a:p>
          <a:p>
            <a:r>
              <a:rPr lang="en-IN" sz="1350" dirty="0"/>
              <a:t>function demo() {</a:t>
            </a:r>
          </a:p>
          <a:p>
            <a:r>
              <a:rPr lang="en-IN" sz="1350" dirty="0"/>
              <a:t>  let </a:t>
            </a:r>
            <a:r>
              <a:rPr lang="en-IN" sz="1350" dirty="0" err="1"/>
              <a:t>localVar</a:t>
            </a:r>
            <a:r>
              <a:rPr lang="en-IN" sz="1350" dirty="0"/>
              <a:t> = "I'm local";</a:t>
            </a:r>
          </a:p>
          <a:p>
            <a:r>
              <a:rPr lang="en-IN" sz="1350" dirty="0"/>
              <a:t>  return </a:t>
            </a:r>
            <a:r>
              <a:rPr lang="en-IN" sz="1350" dirty="0" err="1"/>
              <a:t>localVar</a:t>
            </a:r>
            <a:r>
              <a:rPr lang="en-IN" sz="1350" dirty="0"/>
              <a:t>;</a:t>
            </a:r>
          </a:p>
          <a:p>
            <a:r>
              <a:rPr lang="en-IN" sz="1350" dirty="0"/>
              <a:t>}</a:t>
            </a:r>
          </a:p>
          <a:p>
            <a:endParaRPr lang="en-IN" sz="1350" dirty="0"/>
          </a:p>
          <a:p>
            <a:r>
              <a:rPr lang="en-IN" sz="1350" dirty="0"/>
              <a:t>let result = demo();</a:t>
            </a:r>
          </a:p>
          <a:p>
            <a:r>
              <a:rPr lang="en-IN" sz="1350" dirty="0"/>
              <a:t>console.log(result); // ✅ "I'm local"</a:t>
            </a:r>
          </a:p>
        </p:txBody>
      </p:sp>
    </p:spTree>
    <p:extLst>
      <p:ext uri="{BB962C8B-B14F-4D97-AF65-F5344CB8AC3E}">
        <p14:creationId xmlns:p14="http://schemas.microsoft.com/office/powerpoint/2010/main" val="3746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DE964C-3CCD-4E92-B27E-0F0B22E96A88}"/>
              </a:ext>
            </a:extLst>
          </p:cNvPr>
          <p:cNvSpPr/>
          <p:nvPr/>
        </p:nvSpPr>
        <p:spPr>
          <a:xfrm>
            <a:off x="344519" y="279679"/>
            <a:ext cx="8280132" cy="4692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rgbClr val="7030A0"/>
                </a:solidFill>
              </a:rPr>
              <a:t>Global Scope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1569C-C805-4D00-902B-609965EADDE3}"/>
              </a:ext>
            </a:extLst>
          </p:cNvPr>
          <p:cNvSpPr/>
          <p:nvPr/>
        </p:nvSpPr>
        <p:spPr>
          <a:xfrm>
            <a:off x="344519" y="935421"/>
            <a:ext cx="8280132" cy="53287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smtClean="0"/>
              <a:t>Access </a:t>
            </a:r>
            <a:r>
              <a:rPr lang="en-US" sz="1350" dirty="0"/>
              <a:t>Anywhere In Program.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b="1" dirty="0" err="1"/>
              <a:t>Var</a:t>
            </a:r>
            <a:r>
              <a:rPr lang="en-US" sz="1350" b="1" dirty="0"/>
              <a:t> </a:t>
            </a:r>
            <a:r>
              <a:rPr lang="en-US" sz="1350" dirty="0"/>
              <a:t>is a global scope variable.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479C43-15AE-4CD8-9725-12CC88E5A3D0}"/>
              </a:ext>
            </a:extLst>
          </p:cNvPr>
          <p:cNvSpPr/>
          <p:nvPr/>
        </p:nvSpPr>
        <p:spPr>
          <a:xfrm>
            <a:off x="6980723" y="6580070"/>
            <a:ext cx="2163278" cy="27793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Created By - Vinod Tambe</a:t>
            </a:r>
          </a:p>
        </p:txBody>
      </p:sp>
      <p:sp>
        <p:nvSpPr>
          <p:cNvPr id="2" name="Rectangle 1"/>
          <p:cNvSpPr/>
          <p:nvPr/>
        </p:nvSpPr>
        <p:spPr>
          <a:xfrm>
            <a:off x="809297" y="1839310"/>
            <a:ext cx="3346632" cy="4078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dirty="0">
                <a:solidFill>
                  <a:srgbClr val="C00000"/>
                </a:solidFill>
              </a:rPr>
              <a:t>Program 1: </a:t>
            </a:r>
            <a:endParaRPr lang="en-IN" sz="1350" dirty="0"/>
          </a:p>
          <a:p>
            <a:r>
              <a:rPr lang="en-IN" sz="1350" dirty="0" err="1"/>
              <a:t>var</a:t>
            </a:r>
            <a:r>
              <a:rPr lang="en-IN" sz="1350" dirty="0"/>
              <a:t> name = "Alice"; // global scope</a:t>
            </a:r>
          </a:p>
          <a:p>
            <a:r>
              <a:rPr lang="en-IN" sz="1350" dirty="0"/>
              <a:t>function </a:t>
            </a:r>
            <a:r>
              <a:rPr lang="en-IN" sz="1350" dirty="0" err="1"/>
              <a:t>sayName</a:t>
            </a:r>
            <a:r>
              <a:rPr lang="en-IN" sz="1350" dirty="0"/>
              <a:t>() {</a:t>
            </a:r>
          </a:p>
          <a:p>
            <a:r>
              <a:rPr lang="en-IN" sz="1350" dirty="0"/>
              <a:t>  console.log(name); // ✅ Accessible</a:t>
            </a:r>
          </a:p>
          <a:p>
            <a:r>
              <a:rPr lang="en-IN" sz="1350" dirty="0"/>
              <a:t>}</a:t>
            </a:r>
          </a:p>
          <a:p>
            <a:r>
              <a:rPr lang="en-IN" sz="1350" dirty="0"/>
              <a:t>if (true) {</a:t>
            </a:r>
          </a:p>
          <a:p>
            <a:r>
              <a:rPr lang="en-IN" sz="1350" dirty="0"/>
              <a:t>  console.log(name); // ✅ Accessible</a:t>
            </a:r>
          </a:p>
          <a:p>
            <a:r>
              <a:rPr lang="en-IN" sz="1350" dirty="0"/>
              <a:t>}</a:t>
            </a:r>
          </a:p>
          <a:p>
            <a:r>
              <a:rPr lang="en-IN" sz="1350" dirty="0" err="1"/>
              <a:t>sayName</a:t>
            </a:r>
            <a:r>
              <a:rPr lang="en-IN" sz="1350" dirty="0"/>
              <a:t>();</a:t>
            </a:r>
          </a:p>
          <a:p>
            <a:r>
              <a:rPr lang="en-IN" sz="1350" dirty="0"/>
              <a:t>console.log(name); // ✅ Accessible</a:t>
            </a:r>
          </a:p>
          <a:p>
            <a:r>
              <a:rPr lang="en-IN" sz="1350" dirty="0"/>
              <a:t>console.log(window.name); // ✅ Works in browsers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61490" y="1839310"/>
            <a:ext cx="3657600" cy="4078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dirty="0">
                <a:solidFill>
                  <a:srgbClr val="C00000"/>
                </a:solidFill>
              </a:rPr>
              <a:t>Program 2 : </a:t>
            </a:r>
            <a:endParaRPr lang="en-IN" sz="1350" dirty="0"/>
          </a:p>
          <a:p>
            <a:r>
              <a:rPr lang="en-IN" sz="1350" dirty="0"/>
              <a:t>// Declared in global scope</a:t>
            </a:r>
          </a:p>
          <a:p>
            <a:r>
              <a:rPr lang="en-IN" sz="1350" dirty="0"/>
              <a:t>let x = 10;   </a:t>
            </a:r>
          </a:p>
          <a:p>
            <a:r>
              <a:rPr lang="en-IN" sz="1350" dirty="0" err="1"/>
              <a:t>const</a:t>
            </a:r>
            <a:r>
              <a:rPr lang="en-IN" sz="1350" dirty="0"/>
              <a:t> y = 20;</a:t>
            </a:r>
          </a:p>
          <a:p>
            <a:r>
              <a:rPr lang="en-IN" sz="1350" dirty="0"/>
              <a:t>console.log(</a:t>
            </a:r>
            <a:r>
              <a:rPr lang="en-IN" sz="1350" dirty="0" err="1"/>
              <a:t>typeof</a:t>
            </a:r>
            <a:r>
              <a:rPr lang="en-IN" sz="1350" dirty="0"/>
              <a:t> x); // "number"</a:t>
            </a:r>
          </a:p>
          <a:p>
            <a:r>
              <a:rPr lang="en-IN" sz="1350" dirty="0"/>
              <a:t>console.log(</a:t>
            </a:r>
            <a:r>
              <a:rPr lang="en-IN" sz="1350" dirty="0" err="1"/>
              <a:t>typeof</a:t>
            </a:r>
            <a:r>
              <a:rPr lang="en-IN" sz="1350" dirty="0"/>
              <a:t> y); // "number"</a:t>
            </a:r>
          </a:p>
          <a:p>
            <a:r>
              <a:rPr lang="en-IN" sz="1350" dirty="0"/>
              <a:t>function </a:t>
            </a:r>
            <a:r>
              <a:rPr lang="en-IN" sz="1350" dirty="0" err="1"/>
              <a:t>showValues</a:t>
            </a:r>
            <a:r>
              <a:rPr lang="en-IN" sz="1350" dirty="0"/>
              <a:t>() {</a:t>
            </a:r>
          </a:p>
          <a:p>
            <a:r>
              <a:rPr lang="en-IN" sz="1350" dirty="0"/>
              <a:t>  console.log(x); // 10 (accessible inside function)</a:t>
            </a:r>
          </a:p>
          <a:p>
            <a:r>
              <a:rPr lang="en-IN" sz="1350" dirty="0"/>
              <a:t>  console.log(y); // 20 (accessible inside function)</a:t>
            </a:r>
          </a:p>
          <a:p>
            <a:r>
              <a:rPr lang="en-IN" sz="1350" dirty="0"/>
              <a:t>}</a:t>
            </a:r>
          </a:p>
          <a:p>
            <a:r>
              <a:rPr lang="en-IN" sz="1350" dirty="0" err="1"/>
              <a:t>showValues</a:t>
            </a:r>
            <a:r>
              <a:rPr lang="en-IN" sz="135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455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DE964C-3CCD-4E92-B27E-0F0B22E96A88}"/>
              </a:ext>
            </a:extLst>
          </p:cNvPr>
          <p:cNvSpPr/>
          <p:nvPr/>
        </p:nvSpPr>
        <p:spPr>
          <a:xfrm>
            <a:off x="344519" y="300699"/>
            <a:ext cx="8280132" cy="4692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500" b="1" dirty="0">
                <a:solidFill>
                  <a:srgbClr val="7030A0"/>
                </a:solidFill>
              </a:rPr>
              <a:t>Template Literals</a:t>
            </a:r>
            <a:endParaRPr lang="en-US" sz="1500" b="1" dirty="0">
              <a:solidFill>
                <a:srgbClr val="7030A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1569C-C805-4D00-902B-609965EADDE3}"/>
              </a:ext>
            </a:extLst>
          </p:cNvPr>
          <p:cNvSpPr/>
          <p:nvPr/>
        </p:nvSpPr>
        <p:spPr>
          <a:xfrm>
            <a:off x="344519" y="872360"/>
            <a:ext cx="8280132" cy="23543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smtClean="0"/>
              <a:t>There </a:t>
            </a:r>
            <a:r>
              <a:rPr lang="en-US" sz="1350" dirty="0"/>
              <a:t>are way to create a strings using </a:t>
            </a:r>
            <a:r>
              <a:rPr lang="en-US" sz="1350" dirty="0" err="1"/>
              <a:t>backticks</a:t>
            </a:r>
            <a:r>
              <a:rPr lang="en-US" sz="1350" dirty="0"/>
              <a:t> </a:t>
            </a:r>
            <a:r>
              <a:rPr lang="en-US" sz="1350" b="1" dirty="0"/>
              <a:t>`</a:t>
            </a:r>
            <a:r>
              <a:rPr lang="en-US" sz="1350" dirty="0"/>
              <a:t> instead of quotes (‘ or “ ).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Use Variable Using  </a:t>
            </a:r>
            <a:r>
              <a:rPr lang="en-US" sz="1350" b="1" dirty="0"/>
              <a:t>${…}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479C43-15AE-4CD8-9725-12CC88E5A3D0}"/>
              </a:ext>
            </a:extLst>
          </p:cNvPr>
          <p:cNvSpPr/>
          <p:nvPr/>
        </p:nvSpPr>
        <p:spPr>
          <a:xfrm>
            <a:off x="6980723" y="6580070"/>
            <a:ext cx="2163278" cy="27793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Created By - Vinod Tambe</a:t>
            </a:r>
          </a:p>
        </p:txBody>
      </p:sp>
      <p:sp>
        <p:nvSpPr>
          <p:cNvPr id="2" name="Rectangle 1"/>
          <p:cNvSpPr/>
          <p:nvPr/>
        </p:nvSpPr>
        <p:spPr>
          <a:xfrm>
            <a:off x="746234" y="1789731"/>
            <a:ext cx="3405368" cy="1208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dirty="0">
                <a:solidFill>
                  <a:srgbClr val="C00000"/>
                </a:solidFill>
              </a:rPr>
              <a:t>Syntax : </a:t>
            </a:r>
          </a:p>
          <a:p>
            <a:endParaRPr lang="en-US" sz="1350" b="1" dirty="0">
              <a:solidFill>
                <a:srgbClr val="C00000"/>
              </a:solidFill>
            </a:endParaRPr>
          </a:p>
          <a:p>
            <a:endParaRPr lang="en-US" sz="1350" b="1" dirty="0">
              <a:solidFill>
                <a:srgbClr val="C00000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`string text </a:t>
            </a:r>
            <a:r>
              <a:rPr lang="en-US" sz="1350" b="1" dirty="0">
                <a:solidFill>
                  <a:schemeClr val="tx1"/>
                </a:solidFill>
              </a:rPr>
              <a:t>${expression} </a:t>
            </a:r>
            <a:r>
              <a:rPr lang="en-US" sz="1350" dirty="0">
                <a:solidFill>
                  <a:schemeClr val="tx1"/>
                </a:solidFill>
              </a:rPr>
              <a:t>string text`</a:t>
            </a:r>
          </a:p>
          <a:p>
            <a:endParaRPr lang="en-US" sz="135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1802" y="1789731"/>
            <a:ext cx="3452649" cy="1208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dirty="0">
                <a:solidFill>
                  <a:srgbClr val="C00000"/>
                </a:solidFill>
              </a:rPr>
              <a:t>Program : </a:t>
            </a:r>
          </a:p>
          <a:p>
            <a:endParaRPr lang="en-IN" sz="1350" dirty="0"/>
          </a:p>
          <a:p>
            <a:r>
              <a:rPr lang="en-US" sz="1350" dirty="0" err="1"/>
              <a:t>const</a:t>
            </a:r>
            <a:r>
              <a:rPr lang="en-US" sz="1350" dirty="0"/>
              <a:t> name = "John";</a:t>
            </a:r>
          </a:p>
          <a:p>
            <a:r>
              <a:rPr lang="en-US" sz="1350" dirty="0" err="1"/>
              <a:t>const</a:t>
            </a:r>
            <a:r>
              <a:rPr lang="en-US" sz="1350" dirty="0"/>
              <a:t> </a:t>
            </a:r>
            <a:r>
              <a:rPr lang="en-US" sz="1350" dirty="0" err="1"/>
              <a:t>msg</a:t>
            </a:r>
            <a:r>
              <a:rPr lang="en-US" sz="1350" dirty="0"/>
              <a:t> = `Hello, ${name}!`;</a:t>
            </a:r>
          </a:p>
          <a:p>
            <a:r>
              <a:rPr lang="en-US" sz="1350" dirty="0"/>
              <a:t>Console.log(</a:t>
            </a:r>
            <a:r>
              <a:rPr lang="en-US" sz="1350" dirty="0" err="1"/>
              <a:t>msg</a:t>
            </a:r>
            <a:r>
              <a:rPr lang="en-US" sz="1350" dirty="0"/>
              <a:t>) </a:t>
            </a:r>
            <a:r>
              <a:rPr lang="en-US" sz="1350" dirty="0">
                <a:solidFill>
                  <a:schemeClr val="bg1">
                    <a:lumMod val="50000"/>
                  </a:schemeClr>
                </a:solidFill>
              </a:rPr>
              <a:t>= &gt; Output : Hello, John</a:t>
            </a:r>
            <a:endParaRPr lang="en-IN" sz="13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id="{92DE964C-3CCD-4E92-B27E-0F0B22E96A88}"/>
              </a:ext>
            </a:extLst>
          </p:cNvPr>
          <p:cNvSpPr/>
          <p:nvPr/>
        </p:nvSpPr>
        <p:spPr>
          <a:xfrm>
            <a:off x="344519" y="3329105"/>
            <a:ext cx="8280132" cy="4692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 smtClean="0">
                <a:solidFill>
                  <a:srgbClr val="7030A0"/>
                </a:solidFill>
              </a:rPr>
              <a:t>Spread Operator</a:t>
            </a:r>
            <a:endParaRPr lang="en-US" sz="1500" b="1" dirty="0">
              <a:solidFill>
                <a:srgbClr val="7030A0"/>
              </a:solidFill>
            </a:endParaRPr>
          </a:p>
        </p:txBody>
      </p:sp>
      <p:sp>
        <p:nvSpPr>
          <p:cNvPr id="9" name="Rectangle: Rounded Corners 3">
            <a:extLst>
              <a:ext uri="{FF2B5EF4-FFF2-40B4-BE49-F238E27FC236}">
                <a16:creationId xmlns:a16="http://schemas.microsoft.com/office/drawing/2014/main" id="{1D21569C-C805-4D00-902B-609965EADDE3}"/>
              </a:ext>
            </a:extLst>
          </p:cNvPr>
          <p:cNvSpPr/>
          <p:nvPr/>
        </p:nvSpPr>
        <p:spPr>
          <a:xfrm>
            <a:off x="344519" y="3915792"/>
            <a:ext cx="8280132" cy="25375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smtClean="0"/>
              <a:t>Copy array to another variable (copy element but reference not copy 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515014" y="4435366"/>
            <a:ext cx="1576545" cy="17342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Clone Array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Synatx</a:t>
            </a:r>
            <a:r>
              <a:rPr lang="en-US" sz="1400" dirty="0" smtClean="0"/>
              <a:t> : </a:t>
            </a:r>
          </a:p>
          <a:p>
            <a:r>
              <a:rPr lang="en-US" sz="1400" dirty="0" smtClean="0"/>
              <a:t>[…</a:t>
            </a:r>
            <a:r>
              <a:rPr lang="en-US" sz="1400" dirty="0" err="1" smtClean="0"/>
              <a:t>arr</a:t>
            </a:r>
            <a:r>
              <a:rPr lang="en-US" sz="1400" dirty="0" smtClean="0"/>
              <a:t>]</a:t>
            </a:r>
          </a:p>
          <a:p>
            <a:endParaRPr lang="en-US" sz="1400" dirty="0" smtClean="0"/>
          </a:p>
          <a:p>
            <a:r>
              <a:rPr lang="en-US" sz="1400" dirty="0" smtClean="0"/>
              <a:t>Example : </a:t>
            </a:r>
          </a:p>
          <a:p>
            <a:r>
              <a:rPr lang="en-US" sz="1400" dirty="0" err="1" smtClean="0"/>
              <a:t>Const</a:t>
            </a:r>
            <a:r>
              <a:rPr lang="en-US" sz="1400" dirty="0" smtClean="0"/>
              <a:t> copy=[…</a:t>
            </a:r>
            <a:r>
              <a:rPr lang="en-US" sz="1400" dirty="0" err="1" smtClean="0"/>
              <a:t>arr</a:t>
            </a:r>
            <a:r>
              <a:rPr lang="en-US" sz="1400" dirty="0" smtClean="0"/>
              <a:t>]</a:t>
            </a:r>
            <a:endParaRPr lang="en-IN" sz="1400" dirty="0"/>
          </a:p>
        </p:txBody>
      </p:sp>
      <p:sp>
        <p:nvSpPr>
          <p:cNvPr id="12" name="Rectangle 11"/>
          <p:cNvSpPr/>
          <p:nvPr/>
        </p:nvSpPr>
        <p:spPr>
          <a:xfrm>
            <a:off x="3699635" y="4435366"/>
            <a:ext cx="1618599" cy="17342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Clone Object</a:t>
            </a:r>
          </a:p>
          <a:p>
            <a:endParaRPr lang="en-US" sz="1400" dirty="0" smtClean="0"/>
          </a:p>
          <a:p>
            <a:r>
              <a:rPr lang="en-US" sz="1400" dirty="0" smtClean="0"/>
              <a:t>Syntax : </a:t>
            </a:r>
          </a:p>
          <a:p>
            <a:r>
              <a:rPr lang="en-US" sz="1400" dirty="0" smtClean="0"/>
              <a:t>{…</a:t>
            </a:r>
            <a:r>
              <a:rPr lang="en-US" sz="1400" dirty="0" err="1" smtClean="0"/>
              <a:t>obj</a:t>
            </a:r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Example :</a:t>
            </a:r>
          </a:p>
          <a:p>
            <a:r>
              <a:rPr lang="en-US" sz="1400" dirty="0" err="1" smtClean="0"/>
              <a:t>Const</a:t>
            </a:r>
            <a:r>
              <a:rPr lang="en-US" sz="1400" dirty="0" smtClean="0"/>
              <a:t> copy = {…a}</a:t>
            </a:r>
            <a:endParaRPr lang="en-IN" sz="1400" dirty="0"/>
          </a:p>
        </p:txBody>
      </p:sp>
      <p:sp>
        <p:nvSpPr>
          <p:cNvPr id="13" name="Rectangle 12"/>
          <p:cNvSpPr/>
          <p:nvPr/>
        </p:nvSpPr>
        <p:spPr>
          <a:xfrm>
            <a:off x="5318234" y="4435366"/>
            <a:ext cx="1718362" cy="17342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Merge Objects</a:t>
            </a:r>
          </a:p>
          <a:p>
            <a:endParaRPr lang="en-US" sz="1400" dirty="0" smtClean="0"/>
          </a:p>
          <a:p>
            <a:r>
              <a:rPr lang="en-US" sz="1400" dirty="0" smtClean="0"/>
              <a:t>Syntax :</a:t>
            </a:r>
          </a:p>
          <a:p>
            <a:r>
              <a:rPr lang="en-US" sz="1400" dirty="0" smtClean="0"/>
              <a:t>{…obj1,…obj2}</a:t>
            </a:r>
          </a:p>
          <a:p>
            <a:endParaRPr lang="en-US" sz="1400" dirty="0" smtClean="0"/>
          </a:p>
          <a:p>
            <a:r>
              <a:rPr lang="en-US" sz="1400" dirty="0" smtClean="0"/>
              <a:t>Example: </a:t>
            </a:r>
          </a:p>
          <a:p>
            <a:r>
              <a:rPr lang="en-US" sz="1400" dirty="0" err="1" smtClean="0"/>
              <a:t>Const</a:t>
            </a:r>
            <a:r>
              <a:rPr lang="en-US" sz="1400" dirty="0" smtClean="0"/>
              <a:t> copy={…a,…b}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980723" y="4435366"/>
            <a:ext cx="1393692" cy="17342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Fun </a:t>
            </a:r>
            <a:r>
              <a:rPr lang="en-US" sz="1400" dirty="0" err="1" smtClean="0"/>
              <a:t>Argu</a:t>
            </a:r>
            <a:r>
              <a:rPr lang="en-US" sz="1400" dirty="0" smtClean="0"/>
              <a:t> Spread</a:t>
            </a:r>
          </a:p>
          <a:p>
            <a:endParaRPr lang="en-US" sz="1400" dirty="0"/>
          </a:p>
          <a:p>
            <a:r>
              <a:rPr lang="en-US" sz="1400" dirty="0" smtClean="0"/>
              <a:t>Syntax : </a:t>
            </a:r>
          </a:p>
          <a:p>
            <a:r>
              <a:rPr lang="en-US" sz="1400" dirty="0" err="1"/>
              <a:t>f</a:t>
            </a:r>
            <a:r>
              <a:rPr lang="en-US" sz="1400" dirty="0" err="1" smtClean="0"/>
              <a:t>n</a:t>
            </a:r>
            <a:r>
              <a:rPr lang="en-US" sz="1400" dirty="0" smtClean="0"/>
              <a:t>(…</a:t>
            </a:r>
            <a:r>
              <a:rPr lang="en-US" sz="1400" dirty="0" err="1" smtClean="0"/>
              <a:t>arr</a:t>
            </a:r>
            <a:r>
              <a:rPr lang="en-US" sz="1400" dirty="0" smtClean="0"/>
              <a:t>)</a:t>
            </a:r>
          </a:p>
          <a:p>
            <a:endParaRPr lang="en-US" sz="1400" dirty="0" smtClean="0"/>
          </a:p>
          <a:p>
            <a:r>
              <a:rPr lang="en-US" sz="1400" dirty="0" smtClean="0"/>
              <a:t>Example:</a:t>
            </a:r>
          </a:p>
          <a:p>
            <a:r>
              <a:rPr lang="en-US" sz="1400" dirty="0"/>
              <a:t>s</a:t>
            </a:r>
            <a:r>
              <a:rPr lang="en-US" sz="1400" dirty="0" smtClean="0"/>
              <a:t>um(…nus)</a:t>
            </a:r>
            <a:endParaRPr lang="en-IN" sz="1400" dirty="0"/>
          </a:p>
        </p:txBody>
      </p:sp>
      <p:sp>
        <p:nvSpPr>
          <p:cNvPr id="15" name="Rectangle 14"/>
          <p:cNvSpPr/>
          <p:nvPr/>
        </p:nvSpPr>
        <p:spPr>
          <a:xfrm>
            <a:off x="2091559" y="4435366"/>
            <a:ext cx="1618599" cy="17342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Merge Arrays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Synatx</a:t>
            </a:r>
            <a:r>
              <a:rPr lang="en-US" sz="1400" dirty="0" smtClean="0"/>
              <a:t> : </a:t>
            </a:r>
          </a:p>
          <a:p>
            <a:r>
              <a:rPr lang="en-US" sz="1400" dirty="0" smtClean="0"/>
              <a:t>[…arr1,…arr2]</a:t>
            </a:r>
          </a:p>
          <a:p>
            <a:endParaRPr lang="en-US" sz="1400" dirty="0" smtClean="0"/>
          </a:p>
          <a:p>
            <a:r>
              <a:rPr lang="en-US" sz="1400" dirty="0" smtClean="0"/>
              <a:t>Example :</a:t>
            </a:r>
          </a:p>
          <a:p>
            <a:r>
              <a:rPr lang="en-US" sz="1400" dirty="0" err="1" smtClean="0"/>
              <a:t>const</a:t>
            </a:r>
            <a:r>
              <a:rPr lang="en-US" sz="1400" dirty="0" smtClean="0"/>
              <a:t> copy=[…a,…b]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173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DE964C-3CCD-4E92-B27E-0F0B22E96A88}"/>
              </a:ext>
            </a:extLst>
          </p:cNvPr>
          <p:cNvSpPr/>
          <p:nvPr/>
        </p:nvSpPr>
        <p:spPr>
          <a:xfrm>
            <a:off x="270946" y="259571"/>
            <a:ext cx="8280132" cy="3384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b="1" dirty="0">
                <a:solidFill>
                  <a:srgbClr val="7030A0"/>
                </a:solidFill>
              </a:rPr>
              <a:t>Arrow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592" y="988049"/>
            <a:ext cx="1704998" cy="1194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Original Way :</a:t>
            </a:r>
            <a:r>
              <a:rPr lang="en-US" sz="1200" dirty="0"/>
              <a:t> </a:t>
            </a:r>
          </a:p>
          <a:p>
            <a:r>
              <a:rPr lang="en-US" sz="1200" b="1" dirty="0"/>
              <a:t>function</a:t>
            </a:r>
            <a:r>
              <a:rPr lang="en-US" sz="1200" dirty="0"/>
              <a:t> greet(name) 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return `Hello, ${name}`;</a:t>
            </a:r>
          </a:p>
          <a:p>
            <a:r>
              <a:rPr lang="en-US" sz="1200" dirty="0"/>
              <a:t>}</a:t>
            </a:r>
            <a:endParaRPr lang="en-IN" sz="1200" dirty="0"/>
          </a:p>
        </p:txBody>
      </p:sp>
      <p:sp>
        <p:nvSpPr>
          <p:cNvPr id="14" name="Rectangle 13"/>
          <p:cNvSpPr/>
          <p:nvPr/>
        </p:nvSpPr>
        <p:spPr>
          <a:xfrm>
            <a:off x="2475252" y="988049"/>
            <a:ext cx="1693579" cy="1194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Arrow Function 1 :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 err="1"/>
              <a:t>const</a:t>
            </a:r>
            <a:r>
              <a:rPr lang="en-US" sz="1200" dirty="0"/>
              <a:t> greet = name </a:t>
            </a:r>
            <a:r>
              <a:rPr lang="en-US" sz="1200" b="1" dirty="0"/>
              <a:t>=&gt;</a:t>
            </a:r>
            <a:r>
              <a:rPr lang="en-US" sz="1200" dirty="0"/>
              <a:t> `Hello, ${name}`;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70493" y="988049"/>
            <a:ext cx="1745223" cy="1194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Arrow Function 2 :</a:t>
            </a:r>
          </a:p>
          <a:p>
            <a:r>
              <a:rPr lang="en-US" sz="1200" dirty="0"/>
              <a:t> </a:t>
            </a:r>
          </a:p>
          <a:p>
            <a:r>
              <a:rPr lang="en-US" sz="1200" b="1" dirty="0" err="1"/>
              <a:t>const</a:t>
            </a:r>
            <a:r>
              <a:rPr lang="en-US" sz="1200" b="1" dirty="0"/>
              <a:t> </a:t>
            </a:r>
            <a:r>
              <a:rPr lang="en-US" sz="1200" dirty="0"/>
              <a:t>greet = (name, time) </a:t>
            </a:r>
            <a:r>
              <a:rPr lang="en-US" sz="1200" b="1" dirty="0"/>
              <a:t>=&gt;</a:t>
            </a:r>
            <a:r>
              <a:rPr lang="en-US" sz="1200" dirty="0"/>
              <a:t> `Good ${time}, ${name}`;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70493" y="2421792"/>
            <a:ext cx="1745222" cy="1194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Arrow Function 6 :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 err="1"/>
              <a:t>const</a:t>
            </a:r>
            <a:r>
              <a:rPr lang="en-US" sz="1200" dirty="0"/>
              <a:t> greet = (name = "Guest") </a:t>
            </a:r>
            <a:r>
              <a:rPr lang="en-US" sz="1200" b="1" dirty="0"/>
              <a:t>=&gt;</a:t>
            </a:r>
            <a:r>
              <a:rPr lang="en-US" sz="1200" dirty="0"/>
              <a:t> `Hello, ${name}`;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17376" y="2421792"/>
            <a:ext cx="1819703" cy="1194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Arrow Function 7 :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 err="1"/>
              <a:t>const</a:t>
            </a:r>
            <a:r>
              <a:rPr lang="en-US" sz="1200" dirty="0"/>
              <a:t> greet = (...names) </a:t>
            </a:r>
            <a:r>
              <a:rPr lang="en-US" sz="1200" b="1" dirty="0"/>
              <a:t>=&gt;</a:t>
            </a:r>
            <a:r>
              <a:rPr lang="en-US" sz="1200" dirty="0"/>
              <a:t> `Hello, ${</a:t>
            </a:r>
            <a:r>
              <a:rPr lang="en-US" sz="1200" dirty="0" err="1"/>
              <a:t>names.join</a:t>
            </a:r>
            <a:r>
              <a:rPr lang="en-US" sz="1200" dirty="0"/>
              <a:t>(", ")}`;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17377" y="988049"/>
            <a:ext cx="1819703" cy="1194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Arrow Function 3 :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 err="1"/>
              <a:t>const</a:t>
            </a:r>
            <a:r>
              <a:rPr lang="en-US" sz="1200" dirty="0"/>
              <a:t> greet = </a:t>
            </a:r>
            <a:r>
              <a:rPr lang="en-US" sz="1200" b="1" dirty="0"/>
              <a:t>() =&gt;</a:t>
            </a:r>
            <a:r>
              <a:rPr lang="en-US" sz="1200" dirty="0"/>
              <a:t> "Hello, Guest";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75252" y="2421792"/>
            <a:ext cx="1693579" cy="1194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Arrow Function 5 :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 err="1"/>
              <a:t>const</a:t>
            </a:r>
            <a:r>
              <a:rPr lang="en-US" sz="1200" dirty="0"/>
              <a:t> greet = name </a:t>
            </a:r>
            <a:r>
              <a:rPr lang="en-US" sz="1200" b="1" dirty="0"/>
              <a:t>=&gt;</a:t>
            </a:r>
            <a:r>
              <a:rPr lang="en-US" sz="1200" dirty="0"/>
              <a:t> ({ message: `Hello, ${name}` });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8592" y="2421792"/>
            <a:ext cx="1704997" cy="1194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Arrow Function 4 :</a:t>
            </a:r>
            <a:r>
              <a:rPr lang="en-US" sz="1200" dirty="0"/>
              <a:t> </a:t>
            </a:r>
          </a:p>
          <a:p>
            <a:r>
              <a:rPr lang="en-US" sz="1200" b="1" dirty="0" err="1"/>
              <a:t>const</a:t>
            </a:r>
            <a:r>
              <a:rPr lang="en-US" sz="1200" dirty="0"/>
              <a:t> greet = (name) </a:t>
            </a:r>
            <a:r>
              <a:rPr lang="en-US" sz="1200" b="1" dirty="0"/>
              <a:t>=&gt;</a:t>
            </a:r>
            <a:r>
              <a:rPr lang="en-US" sz="1200" dirty="0"/>
              <a:t> {  </a:t>
            </a:r>
            <a:r>
              <a:rPr lang="en-US" sz="1200" b="1" dirty="0" err="1"/>
              <a:t>const</a:t>
            </a:r>
            <a:r>
              <a:rPr lang="en-US" sz="1200" dirty="0"/>
              <a:t> message = `Hello, ${name}`;</a:t>
            </a:r>
          </a:p>
          <a:p>
            <a:r>
              <a:rPr lang="en-US" sz="1200" dirty="0"/>
              <a:t>  return message;</a:t>
            </a:r>
          </a:p>
          <a:p>
            <a:r>
              <a:rPr lang="en-US" sz="1200" dirty="0"/>
              <a:t>};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8592" y="3855535"/>
            <a:ext cx="1704997" cy="1194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Arrow Function 8 :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 err="1"/>
              <a:t>const</a:t>
            </a:r>
            <a:r>
              <a:rPr lang="en-US" sz="1200" dirty="0"/>
              <a:t> greet = name </a:t>
            </a:r>
            <a:r>
              <a:rPr lang="en-US" sz="1200" b="1" dirty="0"/>
              <a:t>=&gt;</a:t>
            </a:r>
            <a:r>
              <a:rPr lang="en-US" sz="1200" dirty="0"/>
              <a:t> () =&gt; `Hello, ${name}`;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68207" y="3855535"/>
            <a:ext cx="1693579" cy="1194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Arrow Function 9 :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b="1" dirty="0" err="1"/>
              <a:t>const</a:t>
            </a:r>
            <a:r>
              <a:rPr lang="en-US" sz="1200" dirty="0"/>
              <a:t> greet = name </a:t>
            </a:r>
            <a:r>
              <a:rPr lang="en-US" sz="1200" b="1" dirty="0"/>
              <a:t>=&gt;</a:t>
            </a:r>
            <a:r>
              <a:rPr lang="en-US" sz="1200" dirty="0"/>
              <a:t> (</a:t>
            </a:r>
          </a:p>
          <a:p>
            <a:r>
              <a:rPr lang="en-US" sz="1200" dirty="0"/>
              <a:t>  `Hello, ${name}`</a:t>
            </a:r>
          </a:p>
          <a:p>
            <a:r>
              <a:rPr lang="en-US" sz="1200" dirty="0"/>
              <a:t>);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70493" y="3855535"/>
            <a:ext cx="1745222" cy="1194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Arrow Function 10 :</a:t>
            </a:r>
          </a:p>
          <a:p>
            <a:r>
              <a:rPr lang="en-US" sz="1200" dirty="0"/>
              <a:t> </a:t>
            </a:r>
          </a:p>
          <a:p>
            <a:r>
              <a:rPr lang="en-US" sz="1200" b="1" dirty="0" err="1"/>
              <a:t>const</a:t>
            </a:r>
            <a:r>
              <a:rPr lang="en-US" sz="1200" dirty="0"/>
              <a:t> message = ((name) </a:t>
            </a:r>
            <a:r>
              <a:rPr lang="en-US" sz="1200" b="1" dirty="0"/>
              <a:t>=&gt;</a:t>
            </a:r>
            <a:r>
              <a:rPr lang="en-US" sz="1200" dirty="0"/>
              <a:t> `Hello, ${name}`)("Guest");</a:t>
            </a:r>
          </a:p>
        </p:txBody>
      </p:sp>
      <p:sp>
        <p:nvSpPr>
          <p:cNvPr id="24" name="Rectangle: Rounded Corners 4">
            <a:extLst>
              <a:ext uri="{FF2B5EF4-FFF2-40B4-BE49-F238E27FC236}">
                <a16:creationId xmlns:a16="http://schemas.microsoft.com/office/drawing/2014/main" id="{BB479C43-15AE-4CD8-9725-12CC88E5A3D0}"/>
              </a:ext>
            </a:extLst>
          </p:cNvPr>
          <p:cNvSpPr/>
          <p:nvPr/>
        </p:nvSpPr>
        <p:spPr>
          <a:xfrm>
            <a:off x="6980722" y="6580070"/>
            <a:ext cx="2163278" cy="27793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Created By - Vinod Tambe</a:t>
            </a:r>
          </a:p>
        </p:txBody>
      </p:sp>
    </p:spTree>
    <p:extLst>
      <p:ext uri="{BB962C8B-B14F-4D97-AF65-F5344CB8AC3E}">
        <p14:creationId xmlns:p14="http://schemas.microsoft.com/office/powerpoint/2010/main" val="25444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DE964C-3CCD-4E92-B27E-0F0B22E96A88}"/>
              </a:ext>
            </a:extLst>
          </p:cNvPr>
          <p:cNvSpPr/>
          <p:nvPr/>
        </p:nvSpPr>
        <p:spPr>
          <a:xfrm>
            <a:off x="344519" y="171306"/>
            <a:ext cx="8280132" cy="4692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500" b="1" dirty="0" smtClean="0">
                <a:solidFill>
                  <a:srgbClr val="7030A0"/>
                </a:solidFill>
              </a:rPr>
              <a:t>Default Parameter</a:t>
            </a:r>
            <a:endParaRPr lang="en-US" sz="1500" b="1" dirty="0">
              <a:solidFill>
                <a:srgbClr val="7030A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1569C-C805-4D00-902B-609965EADDE3}"/>
              </a:ext>
            </a:extLst>
          </p:cNvPr>
          <p:cNvSpPr/>
          <p:nvPr/>
        </p:nvSpPr>
        <p:spPr>
          <a:xfrm>
            <a:off x="344519" y="719961"/>
            <a:ext cx="8280132" cy="25067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smtClean="0"/>
              <a:t>IF Function sending parameter </a:t>
            </a:r>
            <a:r>
              <a:rPr lang="en-US" sz="1350" b="1" dirty="0" smtClean="0"/>
              <a:t>undefined</a:t>
            </a:r>
            <a:r>
              <a:rPr lang="en-US" sz="1350" dirty="0" smtClean="0"/>
              <a:t> or Missing Then Use </a:t>
            </a:r>
            <a:r>
              <a:rPr lang="en-US" sz="1350" b="1" dirty="0" smtClean="0"/>
              <a:t>Default Parameter Value</a:t>
            </a:r>
            <a:endParaRPr lang="en-US" sz="135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479C43-15AE-4CD8-9725-12CC88E5A3D0}"/>
              </a:ext>
            </a:extLst>
          </p:cNvPr>
          <p:cNvSpPr/>
          <p:nvPr/>
        </p:nvSpPr>
        <p:spPr>
          <a:xfrm>
            <a:off x="6980723" y="6580070"/>
            <a:ext cx="2163278" cy="27793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Created By - Vinod Tambe</a:t>
            </a:r>
          </a:p>
        </p:txBody>
      </p:sp>
      <p:sp>
        <p:nvSpPr>
          <p:cNvPr id="2" name="Rectangle 1"/>
          <p:cNvSpPr/>
          <p:nvPr/>
        </p:nvSpPr>
        <p:spPr>
          <a:xfrm>
            <a:off x="693682" y="1471448"/>
            <a:ext cx="3405368" cy="1608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dirty="0">
                <a:solidFill>
                  <a:srgbClr val="C00000"/>
                </a:solidFill>
              </a:rPr>
              <a:t>Syntax : </a:t>
            </a:r>
          </a:p>
          <a:p>
            <a:endParaRPr lang="en-US" sz="1350" b="1" dirty="0">
              <a:solidFill>
                <a:srgbClr val="C00000"/>
              </a:solidFill>
            </a:endParaRPr>
          </a:p>
          <a:p>
            <a:r>
              <a:rPr lang="en-US" sz="1350" dirty="0" smtClean="0">
                <a:solidFill>
                  <a:schemeClr val="tx1"/>
                </a:solidFill>
              </a:rPr>
              <a:t>Function </a:t>
            </a:r>
            <a:r>
              <a:rPr lang="en-US" sz="1350" dirty="0" err="1" smtClean="0">
                <a:solidFill>
                  <a:schemeClr val="tx1"/>
                </a:solidFill>
              </a:rPr>
              <a:t>function_name</a:t>
            </a:r>
            <a:r>
              <a:rPr lang="en-US" sz="1350" dirty="0" smtClean="0">
                <a:solidFill>
                  <a:schemeClr val="tx1"/>
                </a:solidFill>
              </a:rPr>
              <a:t>(variable </a:t>
            </a:r>
            <a:r>
              <a:rPr lang="en-US" sz="1350" dirty="0">
                <a:solidFill>
                  <a:schemeClr val="tx1"/>
                </a:solidFill>
              </a:rPr>
              <a:t>= </a:t>
            </a:r>
            <a:r>
              <a:rPr lang="en-US" sz="1350" dirty="0" smtClean="0">
                <a:solidFill>
                  <a:schemeClr val="tx1"/>
                </a:solidFill>
              </a:rPr>
              <a:t>“default value") {</a:t>
            </a:r>
          </a:p>
          <a:p>
            <a:endParaRPr lang="en-US" sz="1350" dirty="0">
              <a:solidFill>
                <a:schemeClr val="tx1"/>
              </a:solidFill>
            </a:endParaRPr>
          </a:p>
          <a:p>
            <a:endParaRPr lang="en-US" sz="1350" dirty="0" smtClean="0">
              <a:solidFill>
                <a:schemeClr val="tx1"/>
              </a:solidFill>
            </a:endParaRPr>
          </a:p>
          <a:p>
            <a:r>
              <a:rPr lang="en-US" sz="1350" dirty="0" smtClean="0">
                <a:solidFill>
                  <a:schemeClr val="tx1"/>
                </a:solidFill>
              </a:rPr>
              <a:t>}</a:t>
            </a:r>
            <a:endParaRPr lang="en-US" sz="135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35526" y="1434662"/>
            <a:ext cx="3452649" cy="1644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dirty="0">
                <a:solidFill>
                  <a:srgbClr val="C00000"/>
                </a:solidFill>
              </a:rPr>
              <a:t>Program : </a:t>
            </a:r>
          </a:p>
          <a:p>
            <a:endParaRPr lang="en-IN" sz="1350" dirty="0"/>
          </a:p>
          <a:p>
            <a:r>
              <a:rPr lang="en-US" sz="1350" dirty="0"/>
              <a:t>function greet(name = "Guest") {</a:t>
            </a:r>
          </a:p>
          <a:p>
            <a:r>
              <a:rPr lang="en-US" sz="1350" dirty="0"/>
              <a:t>  console.log(`Hello, ${name}!`);</a:t>
            </a:r>
          </a:p>
          <a:p>
            <a:r>
              <a:rPr lang="en-US" sz="1350" dirty="0" smtClean="0"/>
              <a:t>}</a:t>
            </a:r>
            <a:endParaRPr lang="en-US" sz="1350" dirty="0"/>
          </a:p>
          <a:p>
            <a:r>
              <a:rPr lang="en-US" sz="1350" dirty="0"/>
              <a:t>greet();          // Hello, Guest!</a:t>
            </a:r>
          </a:p>
          <a:p>
            <a:r>
              <a:rPr lang="en-US" sz="1350" dirty="0"/>
              <a:t>greet("Alice");   // Hello, Alice!</a:t>
            </a:r>
            <a:endParaRPr lang="en-US" sz="1350" dirty="0"/>
          </a:p>
        </p:txBody>
      </p:sp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92DE964C-3CCD-4E92-B27E-0F0B22E96A88}"/>
              </a:ext>
            </a:extLst>
          </p:cNvPr>
          <p:cNvSpPr/>
          <p:nvPr/>
        </p:nvSpPr>
        <p:spPr>
          <a:xfrm>
            <a:off x="344519" y="3375688"/>
            <a:ext cx="8280132" cy="46923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500" b="1" dirty="0" err="1" smtClean="0">
                <a:solidFill>
                  <a:srgbClr val="7030A0"/>
                </a:solidFill>
              </a:rPr>
              <a:t>Destructuring</a:t>
            </a:r>
            <a:r>
              <a:rPr lang="en-IN" sz="1500" b="1" dirty="0" smtClean="0">
                <a:solidFill>
                  <a:srgbClr val="7030A0"/>
                </a:solidFill>
              </a:rPr>
              <a:t> </a:t>
            </a:r>
            <a:endParaRPr lang="en-US" sz="1500" b="1" dirty="0">
              <a:solidFill>
                <a:srgbClr val="7030A0"/>
              </a:solidFill>
            </a:endParaRPr>
          </a:p>
        </p:txBody>
      </p:sp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1D21569C-C805-4D00-902B-609965EADDE3}"/>
              </a:ext>
            </a:extLst>
          </p:cNvPr>
          <p:cNvSpPr/>
          <p:nvPr/>
        </p:nvSpPr>
        <p:spPr>
          <a:xfrm>
            <a:off x="344519" y="3959137"/>
            <a:ext cx="8280132" cy="25067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smtClean="0"/>
              <a:t>This Is a way to copy array ,object element to another variables</a:t>
            </a:r>
          </a:p>
          <a:p>
            <a:endParaRPr lang="en-US" sz="1350" b="1" dirty="0"/>
          </a:p>
        </p:txBody>
      </p:sp>
      <p:sp>
        <p:nvSpPr>
          <p:cNvPr id="12" name="Rectangle 11"/>
          <p:cNvSpPr/>
          <p:nvPr/>
        </p:nvSpPr>
        <p:spPr>
          <a:xfrm>
            <a:off x="467710" y="4577256"/>
            <a:ext cx="4472152" cy="1686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dirty="0" smtClean="0">
                <a:solidFill>
                  <a:srgbClr val="C00000"/>
                </a:solidFill>
              </a:rPr>
              <a:t>Old Way</a:t>
            </a:r>
            <a:r>
              <a:rPr lang="en-US" sz="1350" b="1" dirty="0" smtClean="0">
                <a:solidFill>
                  <a:srgbClr val="C00000"/>
                </a:solidFill>
              </a:rPr>
              <a:t> </a:t>
            </a:r>
            <a:r>
              <a:rPr lang="en-US" sz="1350" b="1" dirty="0">
                <a:solidFill>
                  <a:srgbClr val="C00000"/>
                </a:solidFill>
              </a:rPr>
              <a:t>: </a:t>
            </a:r>
            <a:endParaRPr lang="en-US" sz="1350" b="1" dirty="0" smtClean="0">
              <a:solidFill>
                <a:srgbClr val="C00000"/>
              </a:solidFill>
            </a:endParaRPr>
          </a:p>
          <a:p>
            <a:endParaRPr lang="en-US" sz="1350" b="1" dirty="0">
              <a:solidFill>
                <a:srgbClr val="C00000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0077AA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vehicles </a:t>
            </a:r>
            <a:r>
              <a:rPr lang="en-US" altLang="en-US" sz="12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200" dirty="0">
                <a:solidFill>
                  <a:srgbClr val="669900"/>
                </a:solidFill>
                <a:latin typeface="Consolas" panose="020B0609020204030204" pitchFamily="49" charset="0"/>
              </a:rPr>
              <a:t>'mustang'</a:t>
            </a:r>
            <a:r>
              <a:rPr lang="en-US" altLang="en-US" sz="12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669900"/>
                </a:solidFill>
                <a:latin typeface="Consolas" panose="020B0609020204030204" pitchFamily="49" charset="0"/>
              </a:rPr>
              <a:t>'f-150‘</a:t>
            </a:r>
            <a:r>
              <a:rPr lang="en-US" altLang="en-US" sz="12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708090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1200" dirty="0">
                <a:solidFill>
                  <a:srgbClr val="708090"/>
                </a:solidFill>
                <a:latin typeface="Consolas" panose="020B0609020204030204" pitchFamily="49" charset="0"/>
              </a:rPr>
              <a:t>old way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rgbClr val="0077AA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car </a:t>
            </a:r>
            <a:r>
              <a:rPr lang="en-US" altLang="en-US" sz="12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vehicles</a:t>
            </a:r>
            <a:r>
              <a:rPr lang="en-US" altLang="en-US" sz="12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200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rgbClr val="0077AA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truck </a:t>
            </a:r>
            <a:r>
              <a:rPr lang="en-US" altLang="en-US" sz="12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vehicles</a:t>
            </a:r>
            <a:r>
              <a:rPr lang="en-US" altLang="en-US" sz="12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200" dirty="0">
                <a:solidFill>
                  <a:srgbClr val="990055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39862" y="4577256"/>
            <a:ext cx="3555893" cy="1686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b="1" dirty="0" smtClean="0">
                <a:solidFill>
                  <a:srgbClr val="C00000"/>
                </a:solidFill>
              </a:rPr>
              <a:t>Old Way</a:t>
            </a:r>
            <a:r>
              <a:rPr lang="en-US" sz="1350" b="1" dirty="0" smtClean="0">
                <a:solidFill>
                  <a:srgbClr val="C00000"/>
                </a:solidFill>
              </a:rPr>
              <a:t> 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rgbClr val="0077AA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vehicles </a:t>
            </a:r>
            <a:r>
              <a:rPr lang="en-US" altLang="en-US" sz="12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200" dirty="0">
                <a:solidFill>
                  <a:srgbClr val="669900"/>
                </a:solidFill>
                <a:latin typeface="Consolas" panose="020B0609020204030204" pitchFamily="49" charset="0"/>
              </a:rPr>
              <a:t>'mustang'</a:t>
            </a:r>
            <a:r>
              <a:rPr lang="en-US" altLang="en-US" sz="12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669900"/>
                </a:solidFill>
                <a:latin typeface="Consolas" panose="020B0609020204030204" pitchFamily="49" charset="0"/>
              </a:rPr>
              <a:t>'f-150'</a:t>
            </a:r>
            <a:r>
              <a:rPr lang="en-US" altLang="en-US" sz="12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669900"/>
                </a:solidFill>
                <a:latin typeface="Consolas" panose="020B0609020204030204" pitchFamily="49" charset="0"/>
              </a:rPr>
              <a:t>'expedition</a:t>
            </a:r>
            <a:r>
              <a:rPr lang="en-US" altLang="en-US" sz="1200" dirty="0" smtClean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2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77AA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altLang="en-US" sz="12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truck</a:t>
            </a:r>
            <a:r>
              <a:rPr lang="en-US" altLang="en-US" sz="12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suv</a:t>
            </a:r>
            <a:r>
              <a:rPr lang="en-US" altLang="en-US" sz="1200" dirty="0">
                <a:solidFill>
                  <a:srgbClr val="999999"/>
                </a:solidFill>
                <a:latin typeface="Consolas" panose="020B0609020204030204" pitchFamily="49" charset="0"/>
              </a:rPr>
              <a:t>]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vehicles</a:t>
            </a:r>
            <a:r>
              <a:rPr lang="en-US" altLang="en-US" sz="12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onst</a:t>
            </a:r>
            <a:r>
              <a:rPr lang="en-US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{name:”Vinod”,</a:t>
            </a:r>
            <a:r>
              <a:rPr lang="en-US" altLang="en-US" sz="1200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sname</a:t>
            </a:r>
            <a:r>
              <a:rPr lang="en-US" altLang="en-US" sz="1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:”Tambe”}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2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onst</a:t>
            </a:r>
            <a:r>
              <a:rPr lang="en-US" alt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sz="12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name,sname</a:t>
            </a:r>
            <a:r>
              <a:rPr lang="en-US" alt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}=</a:t>
            </a:r>
            <a:r>
              <a:rPr lang="en-US" altLang="en-US" sz="12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obj</a:t>
            </a:r>
            <a:r>
              <a:rPr lang="en-US" alt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 smtClean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7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1240</Words>
  <Application>Microsoft Office PowerPoint</Application>
  <PresentationFormat>On-screen Show (4:3)</PresentationFormat>
  <Paragraphs>307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Tambe</dc:creator>
  <cp:lastModifiedBy>Vinod Gokul Tambe</cp:lastModifiedBy>
  <cp:revision>99</cp:revision>
  <dcterms:created xsi:type="dcterms:W3CDTF">2025-08-10T18:05:05Z</dcterms:created>
  <dcterms:modified xsi:type="dcterms:W3CDTF">2025-08-12T12:49:31Z</dcterms:modified>
</cp:coreProperties>
</file>