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69" r:id="rId4"/>
    <p:sldId id="257" r:id="rId5"/>
    <p:sldId id="258" r:id="rId6"/>
    <p:sldId id="259" r:id="rId7"/>
    <p:sldId id="260" r:id="rId8"/>
    <p:sldId id="261" r:id="rId9"/>
    <p:sldId id="263"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9087E3-B239-4C73-8B18-3663C25B4C0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087E3-B239-4C73-8B18-3663C25B4C0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9087E3-B239-4C73-8B18-3663C25B4C0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9087E3-B239-4C73-8B18-3663C25B4C00}"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9087E3-B239-4C73-8B18-3663C25B4C00}"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087E3-B239-4C73-8B18-3663C25B4C00}"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087E3-B239-4C73-8B18-3663C25B4C0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087E3-B239-4C73-8B18-3663C25B4C0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9FD15-898E-4AAD-B4BA-BAA7D31B668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087E3-B239-4C73-8B18-3663C25B4C00}"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9FD15-898E-4AAD-B4BA-BAA7D31B668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0" y="-635"/>
            <a:ext cx="12192000" cy="6858635"/>
          </a:xfrm>
          <a:prstGeom prst="rect">
            <a:avLst/>
          </a:prstGeom>
          <a:noFill/>
          <a:ln w="9525">
            <a:noFill/>
          </a:ln>
        </p:spPr>
      </p:pic>
      <p:sp>
        <p:nvSpPr>
          <p:cNvPr id="3" name="Text Placeholder 2"/>
          <p:cNvSpPr>
            <a:spLocks noGrp="1"/>
          </p:cNvSpPr>
          <p:nvPr>
            <p:ph type="body" idx="1"/>
          </p:nvPr>
        </p:nvSpPr>
        <p:spPr>
          <a:xfrm rot="5400000">
            <a:off x="535709" y="1681163"/>
            <a:ext cx="258360" cy="823912"/>
          </a:xfrm>
        </p:spPr>
        <p:txBody>
          <a:bodyPr/>
          <a:lstStyle/>
          <a:p>
            <a:r>
              <a:rPr lang="en-IN" dirty="0"/>
              <a:t>l</a:t>
            </a:r>
          </a:p>
        </p:txBody>
      </p:sp>
      <p:sp>
        <p:nvSpPr>
          <p:cNvPr id="2" name="Title 1"/>
          <p:cNvSpPr>
            <a:spLocks noGrp="1"/>
          </p:cNvSpPr>
          <p:nvPr>
            <p:ph type="title"/>
          </p:nvPr>
        </p:nvSpPr>
        <p:spPr/>
        <p:txBody>
          <a:bodyPr/>
          <a:lstStyle/>
          <a:p>
            <a:pPr algn="ctr"/>
            <a:r>
              <a:rPr lang="en-IN" dirty="0"/>
              <a:t>CSA0491-Operating System for process Scheduling</a:t>
            </a:r>
          </a:p>
        </p:txBody>
      </p:sp>
      <p:sp>
        <p:nvSpPr>
          <p:cNvPr id="4" name="Content Placeholder 3"/>
          <p:cNvSpPr>
            <a:spLocks noGrp="1"/>
          </p:cNvSpPr>
          <p:nvPr>
            <p:ph sz="half" idx="2"/>
          </p:nvPr>
        </p:nvSpPr>
        <p:spPr>
          <a:xfrm>
            <a:off x="839788" y="2505075"/>
            <a:ext cx="3307339" cy="3684588"/>
          </a:xfrm>
        </p:spPr>
        <p:txBody>
          <a:bodyPr/>
          <a:lstStyle/>
          <a:p>
            <a:pPr marL="0" indent="0" algn="l">
              <a:buNone/>
            </a:pPr>
            <a:r>
              <a:rPr lang="en-IN" dirty="0"/>
              <a:t>Guided By, </a:t>
            </a:r>
          </a:p>
          <a:p>
            <a:pPr marL="0" indent="0" algn="l">
              <a:buNone/>
            </a:pPr>
            <a:r>
              <a:rPr lang="en-IN" dirty="0"/>
              <a:t>DR. G Mary Valentina</a:t>
            </a:r>
          </a:p>
          <a:p>
            <a:pPr marL="0" indent="0" algn="l">
              <a:buNone/>
            </a:pPr>
            <a:r>
              <a:rPr lang="en-IN" dirty="0"/>
              <a:t> (Course System)    </a:t>
            </a:r>
          </a:p>
          <a:p>
            <a:pPr marL="0" indent="0" algn="l">
              <a:buNone/>
            </a:pPr>
            <a:r>
              <a:rPr lang="en-IN" dirty="0"/>
              <a:t>Operating Systems</a:t>
            </a:r>
          </a:p>
          <a:p>
            <a:pPr marL="0" indent="0" algn="l">
              <a:buNone/>
            </a:pPr>
            <a:r>
              <a:rPr lang="en-IN" dirty="0"/>
              <a:t>SSE, SIMATS                                                                  </a:t>
            </a:r>
          </a:p>
          <a:p>
            <a:endParaRPr lang="en-IN" dirty="0"/>
          </a:p>
        </p:txBody>
      </p:sp>
      <p:sp>
        <p:nvSpPr>
          <p:cNvPr id="5" name="Text Placeholder 4"/>
          <p:cNvSpPr>
            <a:spLocks noGrp="1"/>
          </p:cNvSpPr>
          <p:nvPr>
            <p:ph type="body" sz="quarter" idx="3"/>
          </p:nvPr>
        </p:nvSpPr>
        <p:spPr>
          <a:xfrm flipH="1">
            <a:off x="6095769" y="2104073"/>
            <a:ext cx="258360" cy="823912"/>
          </a:xfrm>
        </p:spPr>
        <p:txBody>
          <a:bodyPr/>
          <a:lstStyle/>
          <a:p>
            <a:r>
              <a:rPr lang="en-IN" dirty="0"/>
              <a:t>l</a:t>
            </a:r>
          </a:p>
        </p:txBody>
      </p:sp>
      <p:sp>
        <p:nvSpPr>
          <p:cNvPr id="6" name="Content Placeholder 5"/>
          <p:cNvSpPr>
            <a:spLocks noGrp="1"/>
          </p:cNvSpPr>
          <p:nvPr>
            <p:ph sz="quarter" idx="4"/>
          </p:nvPr>
        </p:nvSpPr>
        <p:spPr>
          <a:xfrm>
            <a:off x="4516582" y="2505075"/>
            <a:ext cx="6838806" cy="3684588"/>
          </a:xfrm>
        </p:spPr>
        <p:txBody>
          <a:bodyPr/>
          <a:lstStyle/>
          <a:p>
            <a:pPr marL="0" indent="0">
              <a:buNone/>
            </a:pPr>
            <a:r>
              <a:rPr lang="en-IN" dirty="0"/>
              <a:t>Project by,</a:t>
            </a:r>
          </a:p>
          <a:p>
            <a:pPr marL="0" indent="0">
              <a:buNone/>
            </a:pPr>
            <a:r>
              <a:rPr lang="en-IN" dirty="0"/>
              <a:t>K. Bharatha Ratna, J. Jayanth Reddy, K. Vinod</a:t>
            </a:r>
          </a:p>
          <a:p>
            <a:pPr marL="0" indent="0">
              <a:buNone/>
            </a:pPr>
            <a:r>
              <a:rPr lang="en-IN" dirty="0"/>
              <a:t>(192224187, 192210046, 192211822)</a:t>
            </a:r>
          </a:p>
          <a:p>
            <a:pPr marL="0" indent="0">
              <a:buNone/>
            </a:pPr>
            <a:r>
              <a:rPr lang="en-IN" dirty="0"/>
              <a:t>Operating System</a:t>
            </a:r>
          </a:p>
          <a:p>
            <a:pPr marL="0" indent="0">
              <a:buNone/>
            </a:pPr>
            <a:r>
              <a:rPr lang="en-IN" dirty="0"/>
              <a:t>SSE, SIMATS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p:nvPr/>
        </p:nvPicPr>
        <p:blipFill>
          <a:blip r:embed="rId2"/>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LITERATURE SURVEY </a:t>
            </a:r>
          </a:p>
        </p:txBody>
      </p:sp>
      <p:sp>
        <p:nvSpPr>
          <p:cNvPr id="3" name="Content Placeholder 2"/>
          <p:cNvSpPr>
            <a:spLocks noGrp="1"/>
          </p:cNvSpPr>
          <p:nvPr>
            <p:ph idx="1"/>
          </p:nvPr>
        </p:nvSpPr>
        <p:spPr/>
        <p:txBody>
          <a:bodyPr/>
          <a:lstStyle/>
          <a:p>
            <a:pPr marL="0" indent="0" algn="just">
              <a:buNone/>
            </a:pPr>
            <a:r>
              <a:rPr lang="en-IN" dirty="0"/>
              <a:t>A survey of current task manager application available on the Google Play Store and other platform will provide valuable insights into future, design, and experience aspects. Studies on automated process termination mechanism in task manager apps will be essential. Research papers, articles and documentation on algorithm, heuristics and best practices for safely and effectively terminating processes will guide the implementation for this future. By conducting a through literature survey encompassing these key areas, the “Task Manager(Android)” project aims to build a robust and future-rich application their devices processes and optimize performance.</a:t>
            </a:r>
          </a:p>
        </p:txBody>
      </p:sp>
      <p:pic>
        <p:nvPicPr>
          <p:cNvPr id="113" name="Picture 112"/>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p:cNvPicPr/>
          <p:nvPr/>
        </p:nvPicPr>
        <p:blipFill>
          <a:blip r:embed="rId2"/>
          <a:stretch>
            <a:fillRect/>
          </a:stretch>
        </p:blipFill>
        <p:spPr>
          <a:xfrm>
            <a:off x="635" y="-635"/>
            <a:ext cx="12256135" cy="6858635"/>
          </a:xfrm>
          <a:prstGeom prst="rect">
            <a:avLst/>
          </a:prstGeom>
          <a:noFill/>
          <a:ln w="9525">
            <a:noFill/>
          </a:ln>
        </p:spPr>
      </p:pic>
      <p:sp>
        <p:nvSpPr>
          <p:cNvPr id="2" name="Title 1"/>
          <p:cNvSpPr>
            <a:spLocks noGrp="1"/>
          </p:cNvSpPr>
          <p:nvPr>
            <p:ph type="ctrTitle"/>
          </p:nvPr>
        </p:nvSpPr>
        <p:spPr>
          <a:xfrm>
            <a:off x="1524000" y="609601"/>
            <a:ext cx="9144000" cy="990600"/>
          </a:xfrm>
        </p:spPr>
        <p:txBody>
          <a:bodyPr/>
          <a:lstStyle/>
          <a:p>
            <a:r>
              <a:rPr lang="en-IN" b="1" dirty="0"/>
              <a:t>REFERENCES</a:t>
            </a:r>
          </a:p>
        </p:txBody>
      </p:sp>
      <p:sp>
        <p:nvSpPr>
          <p:cNvPr id="3" name="Subtitle 2"/>
          <p:cNvSpPr>
            <a:spLocks noGrp="1"/>
          </p:cNvSpPr>
          <p:nvPr>
            <p:ph type="subTitle" idx="1"/>
          </p:nvPr>
        </p:nvSpPr>
        <p:spPr>
          <a:xfrm>
            <a:off x="1524000" y="1754909"/>
            <a:ext cx="9144000" cy="4922982"/>
          </a:xfrm>
        </p:spPr>
        <p:txBody>
          <a:bodyPr>
            <a:normAutofit/>
          </a:bodyPr>
          <a:lstStyle/>
          <a:p>
            <a:pPr marL="342900" indent="-342900" algn="just">
              <a:buFont typeface="Arial" panose="020B0604020202020204" pitchFamily="34" charset="0"/>
              <a:buChar char="•"/>
            </a:pPr>
            <a:r>
              <a:rPr lang="en-US" dirty="0"/>
              <a:t>A task manager for virtual environments Murray, Terrence Fernando Proceedings of the Workshop on User-Centered Design and Implementation of Virtual Environments, 1999</a:t>
            </a:r>
          </a:p>
          <a:p>
            <a:pPr marL="342900" indent="-342900" algn="just">
              <a:buFont typeface="Arial" panose="020B0604020202020204" pitchFamily="34" charset="0"/>
              <a:buChar char="•"/>
            </a:pPr>
            <a:r>
              <a:rPr lang="en-US" dirty="0"/>
              <a:t>The instructor as manager: Time and task Collis, GG Nijhuis - The Internet and Higher Education, 2000 – Elsevier</a:t>
            </a:r>
          </a:p>
          <a:p>
            <a:pPr marL="342900" indent="-342900" algn="just">
              <a:buFont typeface="Arial" panose="020B0604020202020204" pitchFamily="34" charset="0"/>
              <a:buChar char="•"/>
            </a:pPr>
            <a:r>
              <a:rPr lang="en-US" dirty="0"/>
              <a:t>Sharing to-do lists with a distributed task manager Thomas Krefeld's, Elke Hinrichs, Gerd WoetzelProceedings of the Third European Conference on Computer-Supported Cooperative Work 13–17 September 1993, Milan, Italy ECSCW’93, 31-46, 1993</a:t>
            </a:r>
          </a:p>
          <a:p>
            <a:pPr marL="342900" indent="-342900" algn="just">
              <a:buFont typeface="Arial" panose="020B0604020202020204" pitchFamily="34" charset="0"/>
              <a:buChar char="•"/>
            </a:pPr>
            <a:r>
              <a:rPr lang="en-IN" dirty="0"/>
              <a:t> Real-time task manager for communications and control in multicar platoonsIsaac R Porche, Kwang Soo Chang, William Li, Pravin Varaiya Proceedings of the Intelligent Vehicles92 Symposium, 409-414, 1992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635" y="0"/>
            <a:ext cx="12111355" cy="6857365"/>
          </a:xfrm>
          <a:prstGeom prst="rect">
            <a:avLst/>
          </a:prstGeom>
          <a:noFill/>
          <a:ln w="9525">
            <a:noFill/>
          </a:ln>
        </p:spPr>
      </p:pic>
      <p:sp>
        <p:nvSpPr>
          <p:cNvPr id="2" name="Title 1"/>
          <p:cNvSpPr>
            <a:spLocks noGrp="1"/>
          </p:cNvSpPr>
          <p:nvPr>
            <p:ph type="ctrTitle"/>
          </p:nvPr>
        </p:nvSpPr>
        <p:spPr>
          <a:xfrm>
            <a:off x="1524000" y="868680"/>
            <a:ext cx="9144000" cy="623015"/>
          </a:xfrm>
        </p:spPr>
        <p:txBody>
          <a:bodyPr>
            <a:normAutofit fontScale="90000"/>
          </a:bodyPr>
          <a:lstStyle/>
          <a:p>
            <a:r>
              <a:rPr lang="en-IN" dirty="0"/>
              <a:t>ABSTRACT</a:t>
            </a:r>
          </a:p>
        </p:txBody>
      </p:sp>
      <p:sp>
        <p:nvSpPr>
          <p:cNvPr id="3" name="Subtitle 2"/>
          <p:cNvSpPr>
            <a:spLocks noGrp="1"/>
          </p:cNvSpPr>
          <p:nvPr>
            <p:ph type="subTitle" idx="1"/>
          </p:nvPr>
        </p:nvSpPr>
        <p:spPr>
          <a:xfrm>
            <a:off x="1524000" y="1975104"/>
            <a:ext cx="9144000" cy="4407408"/>
          </a:xfrm>
        </p:spPr>
        <p:txBody>
          <a:bodyPr>
            <a:normAutofit fontScale="77500" lnSpcReduction="20000"/>
          </a:bodyPr>
          <a:lstStyle/>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The Project aims to develop an enhanced Task Manager application for Android devices , building upon the functionality of existing Task managers.</a:t>
            </a: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The proposed Task manager will allow user to not only monitor running process but also terminated specific processes automatically based on user-define criteria. </a:t>
            </a: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Additionality the application will provide detailed insights into CPU utilization for each running process, users in managing system resource effectively.</a:t>
            </a:r>
          </a:p>
          <a:p>
            <a:pPr marL="342900" indent="-342900" algn="just" rtl="0">
              <a:spcBef>
                <a:spcPts val="0"/>
              </a:spcBef>
              <a:spcAft>
                <a:spcPts val="1200"/>
              </a:spcAft>
              <a:buFont typeface="Arial" panose="020B0604020202020204" pitchFamily="34" charset="0"/>
              <a:buChar char="•"/>
            </a:pPr>
            <a:r>
              <a:rPr lang="en-US" sz="3100" b="0" i="0" u="none" strike="noStrike" dirty="0">
                <a:solidFill>
                  <a:srgbClr val="595959"/>
                </a:solidFill>
                <a:effectLst/>
                <a:latin typeface="Arial" panose="020B0604020202020204" pitchFamily="34" charset="0"/>
              </a:rPr>
              <a:t> Through this implementation, users will have a powerful implementation, users will have a powerful tool to optimize their device’s performance and streamline resource allocation.</a:t>
            </a:r>
            <a:endParaRPr lang="en-US" sz="3100" b="0" dirty="0">
              <a:effectLst/>
            </a:endParaRPr>
          </a:p>
          <a:p>
            <a:pPr algn="just"/>
            <a:br>
              <a:rPr lang="en-US" dirty="0"/>
            </a:br>
            <a:endParaRPr lang="en-IN" dirty="0"/>
          </a:p>
        </p:txBody>
      </p:sp>
      <p:sp>
        <p:nvSpPr>
          <p:cNvPr id="5" name="TextBox 4"/>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7" name="TextBox 6"/>
          <p:cNvSpPr txBox="1"/>
          <p:nvPr/>
        </p:nvSpPr>
        <p:spPr>
          <a:xfrm>
            <a:off x="3047238" y="3244334"/>
            <a:ext cx="6094476" cy="369332"/>
          </a:xfrm>
          <a:prstGeom prst="rect">
            <a:avLst/>
          </a:prstGeom>
          <a:noFill/>
        </p:spPr>
        <p:txBody>
          <a:bodyPr wrap="square">
            <a:spAutoFit/>
          </a:bodyPr>
          <a:lstStyle/>
          <a:p>
            <a:r>
              <a:rPr lang="en-IN" dirty="0"/>
              <a:t> </a:t>
            </a:r>
          </a:p>
        </p:txBody>
      </p:sp>
      <p:sp>
        <p:nvSpPr>
          <p:cNvPr id="9" name="TextBox 8"/>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
        <p:nvSpPr>
          <p:cNvPr id="11" name="TextBox 10"/>
          <p:cNvSpPr txBox="1"/>
          <p:nvPr/>
        </p:nvSpPr>
        <p:spPr>
          <a:xfrm>
            <a:off x="3047238" y="3244334"/>
            <a:ext cx="6094476" cy="369332"/>
          </a:xfrm>
          <a:prstGeom prst="rect">
            <a:avLst/>
          </a:prstGeom>
          <a:noFill/>
        </p:spPr>
        <p:txBody>
          <a:bodyPr wrap="square">
            <a:spAutoFit/>
          </a:bodyPr>
          <a:lstStyle/>
          <a:p>
            <a:r>
              <a:rPr lang="en-IN" b="0"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owerpoint Background Images | Free iPhone &amp; Zoom HD Wallpapers &amp; Vectors -  rawpixel">
            <a:extLst>
              <a:ext uri="{FF2B5EF4-FFF2-40B4-BE49-F238E27FC236}">
                <a16:creationId xmlns:a16="http://schemas.microsoft.com/office/drawing/2014/main" id="{72D6F189-359F-FF59-E502-B3D5B4DB7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EF6212-950D-423B-1949-52880E39F8EA}"/>
              </a:ext>
            </a:extLst>
          </p:cNvPr>
          <p:cNvSpPr>
            <a:spLocks noGrp="1"/>
          </p:cNvSpPr>
          <p:nvPr>
            <p:ph type="ctrTitle"/>
          </p:nvPr>
        </p:nvSpPr>
        <p:spPr>
          <a:xfrm>
            <a:off x="1524000" y="1122363"/>
            <a:ext cx="9144000" cy="898461"/>
          </a:xfrm>
        </p:spPr>
        <p:txBody>
          <a:bodyPr>
            <a:normAutofit fontScale="90000"/>
          </a:bodyPr>
          <a:lstStyle/>
          <a:p>
            <a:r>
              <a:rPr lang="en-US" b="1" dirty="0"/>
              <a:t>OUTPUT</a:t>
            </a:r>
            <a:endParaRPr lang="en-IN" b="1" dirty="0"/>
          </a:p>
        </p:txBody>
      </p:sp>
      <p:sp>
        <p:nvSpPr>
          <p:cNvPr id="3" name="Subtitle 2">
            <a:extLst>
              <a:ext uri="{FF2B5EF4-FFF2-40B4-BE49-F238E27FC236}">
                <a16:creationId xmlns:a16="http://schemas.microsoft.com/office/drawing/2014/main" id="{A84F52FF-207A-03BA-0084-19E432202AC0}"/>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72DF5A1A-FA09-A0C3-A4B0-7A2643FCB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020824"/>
            <a:ext cx="8229600" cy="4651438"/>
          </a:xfrm>
          <a:prstGeom prst="rect">
            <a:avLst/>
          </a:prstGeom>
        </p:spPr>
      </p:pic>
    </p:spTree>
    <p:extLst>
      <p:ext uri="{BB962C8B-B14F-4D97-AF65-F5344CB8AC3E}">
        <p14:creationId xmlns:p14="http://schemas.microsoft.com/office/powerpoint/2010/main" val="356721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101"/>
          <p:cNvPicPr/>
          <p:nvPr/>
        </p:nvPicPr>
        <p:blipFill>
          <a:blip r:embed="rId2"/>
          <a:stretch>
            <a:fillRect/>
          </a:stretch>
        </p:blipFill>
        <p:spPr>
          <a:xfrm>
            <a:off x="0" y="0"/>
            <a:ext cx="12191365" cy="6858000"/>
          </a:xfrm>
          <a:prstGeom prst="rect">
            <a:avLst/>
          </a:prstGeom>
          <a:noFill/>
          <a:ln w="9525">
            <a:noFill/>
          </a:ln>
        </p:spPr>
      </p:pic>
      <p:sp>
        <p:nvSpPr>
          <p:cNvPr id="2" name="Title 1"/>
          <p:cNvSpPr>
            <a:spLocks noGrp="1"/>
          </p:cNvSpPr>
          <p:nvPr>
            <p:ph type="ctrTitle"/>
          </p:nvPr>
        </p:nvSpPr>
        <p:spPr>
          <a:xfrm>
            <a:off x="1524000" y="256033"/>
            <a:ext cx="9144000" cy="996695"/>
          </a:xfrm>
        </p:spPr>
        <p:txBody>
          <a:bodyPr/>
          <a:lstStyle/>
          <a:p>
            <a:r>
              <a:rPr lang="en-IN" dirty="0"/>
              <a:t>INTRODUCTION</a:t>
            </a:r>
          </a:p>
        </p:txBody>
      </p:sp>
      <p:sp>
        <p:nvSpPr>
          <p:cNvPr id="3" name="Subtitle 2"/>
          <p:cNvSpPr>
            <a:spLocks noGrp="1"/>
          </p:cNvSpPr>
          <p:nvPr>
            <p:ph type="subTitle" idx="1"/>
          </p:nvPr>
        </p:nvSpPr>
        <p:spPr>
          <a:xfrm>
            <a:off x="1524000" y="1335024"/>
            <a:ext cx="9144000" cy="3922776"/>
          </a:xfrm>
        </p:spPr>
        <p:txBody>
          <a:bodyPr>
            <a:normAutofit lnSpcReduction="10000"/>
          </a:bodyPr>
          <a:lstStyle/>
          <a:p>
            <a:pPr marL="342900" indent="-342900" algn="just">
              <a:buFont typeface="Arial" panose="020B0604020202020204" pitchFamily="34" charset="0"/>
              <a:buChar char="•"/>
            </a:pPr>
            <a:r>
              <a:rPr lang="en-IN" dirty="0"/>
              <a:t>The primary objective of this project is to develop a Task Manager application that allows users to view running process.</a:t>
            </a:r>
          </a:p>
          <a:p>
            <a:pPr marL="342900" indent="-342900" algn="just">
              <a:buFont typeface="Arial" panose="020B0604020202020204" pitchFamily="34" charset="0"/>
              <a:buChar char="•"/>
            </a:pPr>
            <a:r>
              <a:rPr lang="en-IN" dirty="0"/>
              <a:t>In the world of android devices, managing tasks efficiently can greatly enhance performance and optimized device resources.</a:t>
            </a:r>
          </a:p>
          <a:p>
            <a:pPr marL="342900" indent="-342900" algn="just">
              <a:buFont typeface="Arial" panose="020B0604020202020204" pitchFamily="34" charset="0"/>
              <a:buChar char="•"/>
            </a:pPr>
            <a:r>
              <a:rPr lang="en-IN" dirty="0"/>
              <a:t>The Task Manager (Android) project aims to create a robust application that not only mirrors the functionalities of native android task manager but also introduce advanced features.</a:t>
            </a:r>
          </a:p>
          <a:p>
            <a:pPr marL="342900" indent="-342900" algn="just">
              <a:buFont typeface="Arial" panose="020B0604020202020204" pitchFamily="34" charset="0"/>
              <a:buChar char="•"/>
            </a:pPr>
            <a:r>
              <a:rPr lang="en-IN" dirty="0"/>
              <a:t>This app empowers users to make informed decisions to improve their devices performance and battery life.</a:t>
            </a:r>
          </a:p>
          <a:p>
            <a:pPr marL="342900" indent="-342900" algn="just">
              <a:buFont typeface="Arial" panose="020B0604020202020204" pitchFamily="34" charset="0"/>
              <a:buChar char="•"/>
            </a:pPr>
            <a:r>
              <a:rPr lang="en-IN" dirty="0"/>
              <a:t>Exploring its core features and how it address the need for efficient task management and resources optimization on android devices. </a:t>
            </a:r>
          </a:p>
          <a:p>
            <a:pPr marL="342900" indent="-342900" algn="just">
              <a:buFont typeface="Arial" panose="020B0604020202020204"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 y="0"/>
            <a:ext cx="12191365" cy="6857365"/>
          </a:xfrm>
          <a:prstGeom prst="rect">
            <a:avLst/>
          </a:prstGeom>
        </p:spPr>
      </p:pic>
      <p:sp>
        <p:nvSpPr>
          <p:cNvPr id="2" name="Title 1"/>
          <p:cNvSpPr>
            <a:spLocks noGrp="1"/>
          </p:cNvSpPr>
          <p:nvPr>
            <p:ph type="title"/>
          </p:nvPr>
        </p:nvSpPr>
        <p:spPr/>
        <p:txBody>
          <a:bodyPr/>
          <a:lstStyle/>
          <a:p>
            <a:r>
              <a:rPr lang="en-IN" dirty="0"/>
              <a:t>                        </a:t>
            </a:r>
            <a:r>
              <a:rPr lang="en-IN" b="1" dirty="0"/>
              <a:t>EXISTING SYSTEM</a:t>
            </a:r>
          </a:p>
        </p:txBody>
      </p:sp>
      <p:sp>
        <p:nvSpPr>
          <p:cNvPr id="3" name="Content Placeholder 2"/>
          <p:cNvSpPr>
            <a:spLocks noGrp="1"/>
          </p:cNvSpPr>
          <p:nvPr>
            <p:ph idx="1"/>
          </p:nvPr>
        </p:nvSpPr>
        <p:spPr/>
        <p:txBody>
          <a:bodyPr/>
          <a:lstStyle/>
          <a:p>
            <a:r>
              <a:rPr lang="en-IN" dirty="0"/>
              <a:t>Existing Task Manager (Android) project aims to bridge this gap by enhancing the existing functionalities of native android task manager.</a:t>
            </a:r>
          </a:p>
          <a:p>
            <a:r>
              <a:rPr lang="en-IN" dirty="0"/>
              <a:t>By integrating automatic process termination capabilities and providing detailed insights into CPU utilization for each process.</a:t>
            </a:r>
          </a:p>
          <a:p>
            <a:r>
              <a:rPr lang="en-IN" dirty="0"/>
              <a:t>The current landscape of Task Manager on Android devices revolves around the native “Android” revolves around the native “Android Task Manager”.</a:t>
            </a:r>
          </a:p>
          <a:p>
            <a:r>
              <a:rPr lang="en-IN" dirty="0"/>
              <a:t>While the built in task manager offers insights into active application and system resource, it lack the functionality to automatically terminated specific process based on user-criteria.</a:t>
            </a:r>
          </a:p>
        </p:txBody>
      </p:sp>
      <p:pic>
        <p:nvPicPr>
          <p:cNvPr id="104" name="Picture 103"/>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107"/>
          <p:cNvPicPr/>
          <p:nvPr/>
        </p:nvPicPr>
        <p:blipFill>
          <a:blip r:embed="rId2"/>
          <a:stretch>
            <a:fillRect/>
          </a:stretch>
        </p:blipFill>
        <p:spPr>
          <a:xfrm>
            <a:off x="-635" y="0"/>
            <a:ext cx="12193270" cy="685863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PROPOSED SYSTEM</a:t>
            </a:r>
          </a:p>
        </p:txBody>
      </p:sp>
      <p:sp>
        <p:nvSpPr>
          <p:cNvPr id="3" name="Content Placeholder 2"/>
          <p:cNvSpPr>
            <a:spLocks noGrp="1"/>
          </p:cNvSpPr>
          <p:nvPr>
            <p:ph idx="1"/>
          </p:nvPr>
        </p:nvSpPr>
        <p:spPr>
          <a:xfrm>
            <a:off x="838200" y="1825624"/>
            <a:ext cx="10515600" cy="4886071"/>
          </a:xfrm>
        </p:spPr>
        <p:txBody>
          <a:bodyPr/>
          <a:lstStyle/>
          <a:p>
            <a:r>
              <a:rPr lang="en-IN" dirty="0"/>
              <a:t>The Task Manager(Android) project proposed an innovative solutions to the task management needs of android devices users.</a:t>
            </a:r>
          </a:p>
          <a:p>
            <a:r>
              <a:rPr lang="en-IN" dirty="0"/>
              <a:t>Building upon the foundation of the native Android Task Manager, to enhance user control and optimize device performance </a:t>
            </a:r>
          </a:p>
          <a:p>
            <a:r>
              <a:rPr lang="en-IN" b="1" dirty="0"/>
              <a:t>Key Features of Proposed System: </a:t>
            </a:r>
          </a:p>
          <a:p>
            <a:pPr>
              <a:buFont typeface="Wingdings" panose="05000000000000000000" pitchFamily="2" charset="2"/>
              <a:buChar char="Ø"/>
            </a:pPr>
            <a:r>
              <a:rPr lang="en-IN" dirty="0"/>
              <a:t>Automatic Process Termination.</a:t>
            </a:r>
          </a:p>
          <a:p>
            <a:pPr>
              <a:buFont typeface="Wingdings" panose="05000000000000000000" pitchFamily="2" charset="2"/>
              <a:buChar char="Ø"/>
            </a:pPr>
            <a:r>
              <a:rPr lang="en-IN" dirty="0"/>
              <a:t>Comprehensive Process Monitoring.</a:t>
            </a:r>
          </a:p>
          <a:p>
            <a:pPr>
              <a:buFont typeface="Wingdings" panose="05000000000000000000" pitchFamily="2" charset="2"/>
              <a:buChar char="Ø"/>
            </a:pPr>
            <a:r>
              <a:rPr lang="en-IN" dirty="0"/>
              <a:t>Intuitive User Interface.</a:t>
            </a:r>
          </a:p>
          <a:p>
            <a:pPr>
              <a:buFont typeface="Wingdings" panose="05000000000000000000" pitchFamily="2" charset="2"/>
              <a:buChar char="Ø"/>
            </a:pPr>
            <a:r>
              <a:rPr lang="en-IN" dirty="0"/>
              <a:t>Customizable Settings.</a:t>
            </a:r>
          </a:p>
          <a:p>
            <a:pPr>
              <a:buFont typeface="Wingdings" panose="05000000000000000000" pitchFamily="2" charset="2"/>
              <a:buChar char="Ø"/>
            </a:pPr>
            <a:r>
              <a:rPr lang="en-IN" dirty="0"/>
              <a:t>Enhanced Device Performance.</a:t>
            </a:r>
          </a:p>
          <a:p>
            <a:pPr marL="0" indent="0">
              <a:buNone/>
            </a:pPr>
            <a:endParaRPr lang="en-IN" dirty="0"/>
          </a:p>
          <a:p>
            <a:pPr>
              <a:buFont typeface="Wingdings" panose="05000000000000000000" pitchFamily="2" charset="2"/>
              <a:buChar char="Ø"/>
            </a:pPr>
            <a:endParaRPr lang="en-IN" dirty="0"/>
          </a:p>
        </p:txBody>
      </p:sp>
      <p:pic>
        <p:nvPicPr>
          <p:cNvPr id="105" name="Picture 104"/>
          <p:cNvPicPr/>
          <p:nvPr/>
        </p:nvPicPr>
        <p:blipFill>
          <a:blip/>
          <a:stretch>
            <a:fillRect/>
          </a:stretch>
        </p:blipFill>
        <p:spPr>
          <a:xfrm>
            <a:off x="5905500" y="3238500"/>
            <a:ext cx="381000" cy="381000"/>
          </a:xfrm>
          <a:prstGeom prst="rect">
            <a:avLst/>
          </a:prstGeom>
          <a:noFill/>
          <a:ln w="9525">
            <a:noFill/>
          </a:ln>
        </p:spPr>
      </p:pic>
      <p:pic>
        <p:nvPicPr>
          <p:cNvPr id="107" name="Picture 106"/>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109"/>
          <p:cNvPicPr>
            <a:picLocks noGrp="1" noChangeAspect="1"/>
          </p:cNvPicPr>
          <p:nvPr>
            <p:ph sz="half" idx="2"/>
          </p:nvPr>
        </p:nvPicPr>
        <p:blipFill>
          <a:blip r:embed="rId2"/>
          <a:stretch>
            <a:fillRect/>
          </a:stretch>
        </p:blipFill>
        <p:spPr>
          <a:xfrm>
            <a:off x="635" y="635"/>
            <a:ext cx="12190730"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dirty="0">
                <a:solidFill>
                  <a:schemeClr val="accent6">
                    <a:lumMod val="60000"/>
                    <a:lumOff val="40000"/>
                  </a:schemeClr>
                </a:solidFill>
              </a:rPr>
              <a:t>  </a:t>
            </a:r>
            <a:r>
              <a:rPr lang="en-IN" b="1" dirty="0">
                <a:solidFill>
                  <a:schemeClr val="accent6">
                    <a:lumMod val="60000"/>
                    <a:lumOff val="40000"/>
                  </a:schemeClr>
                </a:solidFill>
              </a:rPr>
              <a:t>ARCHITECTURE</a:t>
            </a:r>
          </a:p>
        </p:txBody>
      </p:sp>
      <p:pic>
        <p:nvPicPr>
          <p:cNvPr id="4" name="Content Placeholder 3"/>
          <p:cNvPicPr>
            <a:picLocks noGrp="1" noChangeAspect="1"/>
          </p:cNvPicPr>
          <p:nvPr>
            <p:ph sz="half" idx="1"/>
          </p:nvPr>
        </p:nvPicPr>
        <p:blipFill>
          <a:blip r:embed="rId3"/>
          <a:stretch>
            <a:fillRect/>
          </a:stretch>
        </p:blipFill>
        <p:spPr>
          <a:xfrm>
            <a:off x="3096260" y="1804670"/>
            <a:ext cx="4772025" cy="4010025"/>
          </a:xfrm>
          <a:prstGeom prst="rect">
            <a:avLst/>
          </a:prstGeom>
        </p:spPr>
      </p:pic>
      <p:pic>
        <p:nvPicPr>
          <p:cNvPr id="109" name="Picture 108"/>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stretch>
            <a:fillRect/>
          </a:stretch>
        </p:blipFill>
        <p:spPr>
          <a:xfrm>
            <a:off x="-635" y="-635"/>
            <a:ext cx="12192635" cy="6859270"/>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CONCLUSION</a:t>
            </a:r>
          </a:p>
        </p:txBody>
      </p:sp>
      <p:sp>
        <p:nvSpPr>
          <p:cNvPr id="3" name="Content Placeholder 2"/>
          <p:cNvSpPr>
            <a:spLocks noGrp="1"/>
          </p:cNvSpPr>
          <p:nvPr>
            <p:ph idx="1"/>
          </p:nvPr>
        </p:nvSpPr>
        <p:spPr/>
        <p:txBody>
          <a:bodyPr>
            <a:normAutofit/>
          </a:bodyPr>
          <a:lstStyle/>
          <a:p>
            <a:pPr marL="0" indent="0" algn="just">
              <a:buNone/>
            </a:pPr>
            <a:r>
              <a:rPr lang="en-IN" sz="3200" dirty="0"/>
              <a:t>In conclusion, the development of the Task Manager app for android offers an innovative solution to streamline device management. By integrating the ability to automatically terminate designated process, alongside the display of CPU utilization data for each task, users are equipped with a powerful toolset for optimizing their device performance. Users with a comprehensive approach to managing their Android devices efficiently.</a:t>
            </a:r>
          </a:p>
        </p:txBody>
      </p:sp>
      <p:pic>
        <p:nvPicPr>
          <p:cNvPr id="112" name="Picture 111"/>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Content Placeholder 110"/>
          <p:cNvPicPr>
            <a:picLocks noGrp="1" noChangeAspect="1"/>
          </p:cNvPicPr>
          <p:nvPr>
            <p:ph sz="half" idx="2"/>
          </p:nvPr>
        </p:nvPicPr>
        <p:blipFill>
          <a:blip r:embed="rId2"/>
          <a:stretch>
            <a:fillRect/>
          </a:stretch>
        </p:blipFill>
        <p:spPr>
          <a:xfrm>
            <a:off x="0" y="635"/>
            <a:ext cx="12192635" cy="6857365"/>
          </a:xfrm>
          <a:prstGeom prst="rect">
            <a:avLst/>
          </a:prstGeom>
          <a:noFill/>
          <a:ln w="9525">
            <a:noFill/>
          </a:ln>
        </p:spPr>
      </p:pic>
      <p:sp>
        <p:nvSpPr>
          <p:cNvPr id="2" name="Title 1"/>
          <p:cNvSpPr>
            <a:spLocks noGrp="1"/>
          </p:cNvSpPr>
          <p:nvPr>
            <p:ph type="title"/>
          </p:nvPr>
        </p:nvSpPr>
        <p:spPr/>
        <p:txBody>
          <a:bodyPr/>
          <a:lstStyle/>
          <a:p>
            <a:r>
              <a:rPr lang="en-IN" dirty="0"/>
              <a:t>                          </a:t>
            </a:r>
            <a:r>
              <a:rPr lang="en-IN" b="1" dirty="0"/>
              <a:t>FUTURE SCOPE</a:t>
            </a:r>
          </a:p>
        </p:txBody>
      </p:sp>
      <p:sp>
        <p:nvSpPr>
          <p:cNvPr id="3" name="Content Placeholder 2"/>
          <p:cNvSpPr>
            <a:spLocks noGrp="1"/>
          </p:cNvSpPr>
          <p:nvPr>
            <p:ph sz="half" idx="1"/>
          </p:nvPr>
        </p:nvSpPr>
        <p:spPr/>
        <p:txBody>
          <a:bodyPr>
            <a:normAutofit lnSpcReduction="10000"/>
          </a:bodyPr>
          <a:lstStyle/>
          <a:p>
            <a:r>
              <a:rPr lang="en-IN" dirty="0"/>
              <a:t>Memory Optimization</a:t>
            </a:r>
          </a:p>
          <a:p>
            <a:endParaRPr lang="en-IN" dirty="0"/>
          </a:p>
          <a:p>
            <a:r>
              <a:rPr lang="en-IN" dirty="0"/>
              <a:t>Resource Monitoring</a:t>
            </a:r>
          </a:p>
          <a:p>
            <a:endParaRPr lang="en-IN" dirty="0"/>
          </a:p>
          <a:p>
            <a:r>
              <a:rPr lang="en-IN" dirty="0"/>
              <a:t>App Whitelisting/Blacklisting</a:t>
            </a:r>
          </a:p>
          <a:p>
            <a:endParaRPr lang="en-IN" dirty="0"/>
          </a:p>
          <a:p>
            <a:r>
              <a:rPr lang="en-IN" dirty="0"/>
              <a:t>Task Scheduler</a:t>
            </a:r>
          </a:p>
          <a:p>
            <a:endParaRPr lang="en-IN" dirty="0"/>
          </a:p>
          <a:p>
            <a:r>
              <a:rPr lang="en-IN" dirty="0"/>
              <a:t>Compatibility and OS support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743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CSA0491-Operating System for process Scheduling</vt:lpstr>
      <vt:lpstr>ABSTRACT</vt:lpstr>
      <vt:lpstr>OUTPUT</vt:lpstr>
      <vt:lpstr>INTRODUCTION</vt:lpstr>
      <vt:lpstr>                        EXISTING SYSTEM</vt:lpstr>
      <vt:lpstr>                       PROPOSED SYSTEM</vt:lpstr>
      <vt:lpstr>                           ARCHITECTURE</vt:lpstr>
      <vt:lpstr>                             CONCLUSION</vt:lpstr>
      <vt:lpstr>                          FUTURE SCOPE</vt:lpstr>
      <vt:lpstr>                      LITERATURE SURVEY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CSA0491-Operating System for process Scheduling</dc:title>
  <dc:creator>CHANDRA SEKHAR</dc:creator>
  <cp:lastModifiedBy>CHANDRA SEKHAR</cp:lastModifiedBy>
  <cp:revision>3</cp:revision>
  <dcterms:created xsi:type="dcterms:W3CDTF">2024-02-23T17:07:00Z</dcterms:created>
  <dcterms:modified xsi:type="dcterms:W3CDTF">2024-02-26T05:39:06Z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C1377CFC52FF4E47AFE3732CAAD4DE39_13</vt:lpwstr>
  </property>
  <property fmtid="{D5CDD505-2E9C-101B-9397-08002B2CF9AE}" pid="3" name="KSOProductBuildVer">
    <vt:lpwstr>1033-12.2.0.13431</vt:lpwstr>
  </property>
</Properties>
</file>