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5" d="100"/>
          <a:sy n="6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629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524953"/>
            <a:ext cx="7477601" cy="2874645"/>
          </a:xfrm>
          <a:prstGeom prst="rect">
            <a:avLst/>
          </a:prstGeom>
          <a:noFill/>
          <a:ln/>
        </p:spPr>
        <p:txBody>
          <a:bodyPr wrap="square" rtlCol="0" anchor="t"/>
          <a:lstStyle/>
          <a:p>
            <a:pPr marL="0" indent="0">
              <a:lnSpc>
                <a:spcPts val="7545"/>
              </a:lnSpc>
              <a:buNone/>
            </a:pPr>
            <a:r>
              <a:rPr lang="en-US" sz="6036" b="1" dirty="0">
                <a:solidFill>
                  <a:srgbClr val="101014"/>
                </a:solidFill>
                <a:latin typeface="Playfair Display" pitchFamily="34" charset="0"/>
                <a:ea typeface="Playfair Display" pitchFamily="34" charset="-122"/>
                <a:cs typeface="Playfair Display" pitchFamily="34" charset="-120"/>
              </a:rPr>
              <a:t>The Challenge of Cloud Resource Optimization</a:t>
            </a:r>
            <a:endParaRPr lang="en-US" sz="6036" dirty="0"/>
          </a:p>
        </p:txBody>
      </p:sp>
      <p:sp>
        <p:nvSpPr>
          <p:cNvPr id="6" name="Text 3"/>
          <p:cNvSpPr/>
          <p:nvPr/>
        </p:nvSpPr>
        <p:spPr>
          <a:xfrm>
            <a:off x="833199" y="4732853"/>
            <a:ext cx="7477601" cy="1333024"/>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 Efficiently managing cloud resources has become a crucial challenge for businesses. Optimizing cloud node allocation is key to maximizing performance and cost-effectiveness while meeting dynamic user demands.</a:t>
            </a:r>
            <a:endParaRPr lang="en-US" sz="1750" dirty="0"/>
          </a:p>
        </p:txBody>
      </p:sp>
      <p:sp>
        <p:nvSpPr>
          <p:cNvPr id="7" name="Shape 4"/>
          <p:cNvSpPr/>
          <p:nvPr/>
        </p:nvSpPr>
        <p:spPr>
          <a:xfrm>
            <a:off x="833199" y="6332458"/>
            <a:ext cx="355402" cy="355402"/>
          </a:xfrm>
          <a:prstGeom prst="roundRect">
            <a:avLst>
              <a:gd name="adj" fmla="val 25726039"/>
            </a:avLst>
          </a:prstGeom>
          <a:noFill/>
          <a:ln w="7620">
            <a:solidFill>
              <a:srgbClr val="FFFFFF"/>
            </a:solidFill>
            <a:prstDash val="solid"/>
          </a:ln>
        </p:spPr>
        <p:txBody>
          <a:bodyPr/>
          <a:lstStyle/>
          <a:p>
            <a:endParaRPr lang="en-IN"/>
          </a:p>
        </p:txBody>
      </p:sp>
      <p:sp>
        <p:nvSpPr>
          <p:cNvPr id="9" name="Text 5"/>
          <p:cNvSpPr/>
          <p:nvPr/>
        </p:nvSpPr>
        <p:spPr>
          <a:xfrm>
            <a:off x="1299686" y="6315789"/>
            <a:ext cx="2261592" cy="388858"/>
          </a:xfrm>
          <a:prstGeom prst="rect">
            <a:avLst/>
          </a:prstGeom>
          <a:noFill/>
          <a:ln/>
        </p:spPr>
        <p:txBody>
          <a:bodyPr wrap="none" rtlCol="0" anchor="t"/>
          <a:lstStyle/>
          <a:p>
            <a:pPr marL="0" indent="0" algn="l">
              <a:lnSpc>
                <a:spcPts val="3062"/>
              </a:lnSpc>
              <a:buNone/>
            </a:pPr>
            <a:r>
              <a:rPr lang="en-US" sz="2187" b="1" dirty="0">
                <a:solidFill>
                  <a:srgbClr val="39393C"/>
                </a:solidFill>
                <a:latin typeface="Open Sans" pitchFamily="34" charset="0"/>
                <a:ea typeface="Open Sans" pitchFamily="34" charset="-122"/>
                <a:cs typeface="Open Sans" pitchFamily="34" charset="-120"/>
              </a:rPr>
              <a:t>by vinod-192211822 </a:t>
            </a:r>
            <a:endParaRPr lang="en-US" sz="2187" dirty="0"/>
          </a:p>
        </p:txBody>
      </p:sp>
      <p:pic>
        <p:nvPicPr>
          <p:cNvPr id="10"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957"/>
          </a:xfrm>
          <a:prstGeom prst="rect">
            <a:avLst/>
          </a:prstGeom>
          <a:solidFill>
            <a:srgbClr val="F3F3F7"/>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2162651"/>
          </a:xfrm>
          <a:prstGeom prst="rect">
            <a:avLst/>
          </a:prstGeom>
        </p:spPr>
      </p:pic>
      <p:sp>
        <p:nvSpPr>
          <p:cNvPr id="5" name="Text 2"/>
          <p:cNvSpPr/>
          <p:nvPr/>
        </p:nvSpPr>
        <p:spPr>
          <a:xfrm>
            <a:off x="3205996" y="2638425"/>
            <a:ext cx="7595354" cy="540663"/>
          </a:xfrm>
          <a:prstGeom prst="rect">
            <a:avLst/>
          </a:prstGeom>
          <a:noFill/>
          <a:ln/>
        </p:spPr>
        <p:txBody>
          <a:bodyPr wrap="none" rtlCol="0" anchor="t"/>
          <a:lstStyle/>
          <a:p>
            <a:pPr marL="0" indent="0">
              <a:lnSpc>
                <a:spcPts val="4257"/>
              </a:lnSpc>
              <a:buNone/>
            </a:pPr>
            <a:r>
              <a:rPr lang="en-US" sz="3406" b="1" dirty="0">
                <a:solidFill>
                  <a:srgbClr val="101014"/>
                </a:solidFill>
                <a:latin typeface="Playfair Display" pitchFamily="34" charset="0"/>
                <a:ea typeface="Playfair Display" pitchFamily="34" charset="-122"/>
                <a:cs typeface="Playfair Display" pitchFamily="34" charset="-120"/>
              </a:rPr>
              <a:t>Understanding Cloud Node Prediction</a:t>
            </a:r>
            <a:endParaRPr lang="en-US" sz="3406" dirty="0"/>
          </a:p>
        </p:txBody>
      </p:sp>
      <p:sp>
        <p:nvSpPr>
          <p:cNvPr id="6" name="Text 3"/>
          <p:cNvSpPr/>
          <p:nvPr/>
        </p:nvSpPr>
        <p:spPr>
          <a:xfrm>
            <a:off x="3205996" y="3438525"/>
            <a:ext cx="8218289" cy="778312"/>
          </a:xfrm>
          <a:prstGeom prst="rect">
            <a:avLst/>
          </a:prstGeom>
          <a:noFill/>
          <a:ln/>
        </p:spPr>
        <p:txBody>
          <a:bodyPr wrap="square" rtlCol="0" anchor="t"/>
          <a:lstStyle/>
          <a:p>
            <a:pPr marL="0" indent="0">
              <a:lnSpc>
                <a:spcPts val="2044"/>
              </a:lnSpc>
              <a:buNone/>
            </a:pPr>
            <a:r>
              <a:rPr lang="en-US" sz="1362" dirty="0">
                <a:solidFill>
                  <a:srgbClr val="39393C"/>
                </a:solidFill>
                <a:latin typeface="Open Sans" pitchFamily="34" charset="0"/>
                <a:ea typeface="Open Sans" pitchFamily="34" charset="-122"/>
                <a:cs typeface="Open Sans" pitchFamily="34" charset="-120"/>
              </a:rPr>
              <a:t> Advanced algorithms can forecast cloud resource usage patterns by analyzing historical data and real-time metrics. Accurate node prediction allows proactive provisioning and scaling to handle fluctuating workloads.</a:t>
            </a:r>
            <a:endParaRPr lang="en-US" sz="1362" dirty="0"/>
          </a:p>
        </p:txBody>
      </p:sp>
      <p:sp>
        <p:nvSpPr>
          <p:cNvPr id="7" name="Shape 4"/>
          <p:cNvSpPr/>
          <p:nvPr/>
        </p:nvSpPr>
        <p:spPr>
          <a:xfrm>
            <a:off x="3205996" y="6082784"/>
            <a:ext cx="8218289" cy="34528"/>
          </a:xfrm>
          <a:prstGeom prst="rect">
            <a:avLst/>
          </a:prstGeom>
          <a:solidFill>
            <a:srgbClr val="C9C9CE"/>
          </a:solidFill>
          <a:ln/>
        </p:spPr>
        <p:txBody>
          <a:bodyPr/>
          <a:lstStyle/>
          <a:p>
            <a:endParaRPr lang="en-IN"/>
          </a:p>
        </p:txBody>
      </p:sp>
      <p:sp>
        <p:nvSpPr>
          <p:cNvPr id="8" name="Shape 5"/>
          <p:cNvSpPr/>
          <p:nvPr/>
        </p:nvSpPr>
        <p:spPr>
          <a:xfrm>
            <a:off x="5200055" y="5477292"/>
            <a:ext cx="34528" cy="605552"/>
          </a:xfrm>
          <a:prstGeom prst="rect">
            <a:avLst/>
          </a:prstGeom>
          <a:solidFill>
            <a:srgbClr val="C9C9CE"/>
          </a:solidFill>
          <a:ln/>
        </p:spPr>
        <p:txBody>
          <a:bodyPr/>
          <a:lstStyle/>
          <a:p>
            <a:endParaRPr lang="en-IN"/>
          </a:p>
        </p:txBody>
      </p:sp>
      <p:sp>
        <p:nvSpPr>
          <p:cNvPr id="9" name="Shape 6"/>
          <p:cNvSpPr/>
          <p:nvPr/>
        </p:nvSpPr>
        <p:spPr>
          <a:xfrm>
            <a:off x="5022771" y="5888176"/>
            <a:ext cx="389215" cy="389215"/>
          </a:xfrm>
          <a:prstGeom prst="roundRect">
            <a:avLst>
              <a:gd name="adj" fmla="val 26672"/>
            </a:avLst>
          </a:prstGeom>
          <a:solidFill>
            <a:srgbClr val="DEDEE9"/>
          </a:solidFill>
          <a:ln/>
        </p:spPr>
        <p:txBody>
          <a:bodyPr/>
          <a:lstStyle/>
          <a:p>
            <a:endParaRPr lang="en-IN"/>
          </a:p>
        </p:txBody>
      </p:sp>
      <p:sp>
        <p:nvSpPr>
          <p:cNvPr id="10" name="Text 7"/>
          <p:cNvSpPr/>
          <p:nvPr/>
        </p:nvSpPr>
        <p:spPr>
          <a:xfrm>
            <a:off x="5167670" y="5952946"/>
            <a:ext cx="99417" cy="259556"/>
          </a:xfrm>
          <a:prstGeom prst="rect">
            <a:avLst/>
          </a:prstGeom>
          <a:noFill/>
          <a:ln/>
        </p:spPr>
        <p:txBody>
          <a:bodyPr wrap="none" rtlCol="0" anchor="t"/>
          <a:lstStyle/>
          <a:p>
            <a:pPr marL="0" indent="0" algn="ctr">
              <a:lnSpc>
                <a:spcPts val="2044"/>
              </a:lnSpc>
              <a:buNone/>
            </a:pPr>
            <a:r>
              <a:rPr lang="en-US" sz="2044" b="1" dirty="0">
                <a:solidFill>
                  <a:srgbClr val="101014"/>
                </a:solidFill>
                <a:latin typeface="Playfair Display" pitchFamily="34" charset="0"/>
                <a:ea typeface="Playfair Display" pitchFamily="34" charset="-122"/>
                <a:cs typeface="Playfair Display" pitchFamily="34" charset="-120"/>
              </a:rPr>
              <a:t>1</a:t>
            </a:r>
            <a:endParaRPr lang="en-US" sz="2044" dirty="0"/>
          </a:p>
        </p:txBody>
      </p:sp>
      <p:sp>
        <p:nvSpPr>
          <p:cNvPr id="11" name="Text 8"/>
          <p:cNvSpPr/>
          <p:nvPr/>
        </p:nvSpPr>
        <p:spPr>
          <a:xfrm>
            <a:off x="4135993" y="4411385"/>
            <a:ext cx="2162651" cy="270272"/>
          </a:xfrm>
          <a:prstGeom prst="rect">
            <a:avLst/>
          </a:prstGeom>
          <a:noFill/>
          <a:ln/>
        </p:spPr>
        <p:txBody>
          <a:bodyPr wrap="none" rtlCol="0" anchor="t"/>
          <a:lstStyle/>
          <a:p>
            <a:pPr marL="0" indent="0" algn="ctr">
              <a:lnSpc>
                <a:spcPts val="2129"/>
              </a:lnSpc>
              <a:buNone/>
            </a:pPr>
            <a:r>
              <a:rPr lang="en-US" sz="1703" b="1" dirty="0">
                <a:solidFill>
                  <a:srgbClr val="101014"/>
                </a:solidFill>
                <a:latin typeface="Playfair Display" pitchFamily="34" charset="0"/>
                <a:ea typeface="Playfair Display" pitchFamily="34" charset="-122"/>
                <a:cs typeface="Playfair Display" pitchFamily="34" charset="-120"/>
              </a:rPr>
              <a:t>Data Collection</a:t>
            </a:r>
            <a:endParaRPr lang="en-US" sz="1703" dirty="0"/>
          </a:p>
        </p:txBody>
      </p:sp>
      <p:sp>
        <p:nvSpPr>
          <p:cNvPr id="12" name="Text 9"/>
          <p:cNvSpPr/>
          <p:nvPr/>
        </p:nvSpPr>
        <p:spPr>
          <a:xfrm>
            <a:off x="3378994" y="4785360"/>
            <a:ext cx="3676650" cy="518874"/>
          </a:xfrm>
          <a:prstGeom prst="rect">
            <a:avLst/>
          </a:prstGeom>
          <a:noFill/>
          <a:ln/>
        </p:spPr>
        <p:txBody>
          <a:bodyPr wrap="square" rtlCol="0" anchor="t"/>
          <a:lstStyle/>
          <a:p>
            <a:pPr marL="0" indent="0" algn="ctr">
              <a:lnSpc>
                <a:spcPts val="2044"/>
              </a:lnSpc>
              <a:buNone/>
            </a:pPr>
            <a:r>
              <a:rPr lang="en-US" sz="1362" dirty="0">
                <a:solidFill>
                  <a:srgbClr val="39393C"/>
                </a:solidFill>
                <a:latin typeface="Open Sans" pitchFamily="34" charset="0"/>
                <a:ea typeface="Open Sans" pitchFamily="34" charset="-122"/>
                <a:cs typeface="Open Sans" pitchFamily="34" charset="-120"/>
              </a:rPr>
              <a:t>Gather usage metrics, user patterns, and resource constraints.</a:t>
            </a:r>
            <a:endParaRPr lang="en-US" sz="1362" dirty="0"/>
          </a:p>
        </p:txBody>
      </p:sp>
      <p:sp>
        <p:nvSpPr>
          <p:cNvPr id="13" name="Shape 10"/>
          <p:cNvSpPr/>
          <p:nvPr/>
        </p:nvSpPr>
        <p:spPr>
          <a:xfrm>
            <a:off x="7297817" y="6082725"/>
            <a:ext cx="34528" cy="605552"/>
          </a:xfrm>
          <a:prstGeom prst="rect">
            <a:avLst/>
          </a:prstGeom>
          <a:solidFill>
            <a:srgbClr val="C9C9CE"/>
          </a:solidFill>
          <a:ln/>
        </p:spPr>
        <p:txBody>
          <a:bodyPr/>
          <a:lstStyle/>
          <a:p>
            <a:endParaRPr lang="en-IN"/>
          </a:p>
        </p:txBody>
      </p:sp>
      <p:sp>
        <p:nvSpPr>
          <p:cNvPr id="14" name="Shape 11"/>
          <p:cNvSpPr/>
          <p:nvPr/>
        </p:nvSpPr>
        <p:spPr>
          <a:xfrm>
            <a:off x="7120533" y="5888176"/>
            <a:ext cx="389215" cy="389215"/>
          </a:xfrm>
          <a:prstGeom prst="roundRect">
            <a:avLst>
              <a:gd name="adj" fmla="val 26672"/>
            </a:avLst>
          </a:prstGeom>
          <a:solidFill>
            <a:srgbClr val="DEDEE9"/>
          </a:solidFill>
          <a:ln/>
        </p:spPr>
        <p:txBody>
          <a:bodyPr/>
          <a:lstStyle/>
          <a:p>
            <a:endParaRPr lang="en-IN"/>
          </a:p>
        </p:txBody>
      </p:sp>
      <p:sp>
        <p:nvSpPr>
          <p:cNvPr id="15" name="Text 12"/>
          <p:cNvSpPr/>
          <p:nvPr/>
        </p:nvSpPr>
        <p:spPr>
          <a:xfrm>
            <a:off x="7247215" y="5952946"/>
            <a:ext cx="135731" cy="259556"/>
          </a:xfrm>
          <a:prstGeom prst="rect">
            <a:avLst/>
          </a:prstGeom>
          <a:noFill/>
          <a:ln/>
        </p:spPr>
        <p:txBody>
          <a:bodyPr wrap="none" rtlCol="0" anchor="t"/>
          <a:lstStyle/>
          <a:p>
            <a:pPr marL="0" indent="0" algn="ctr">
              <a:lnSpc>
                <a:spcPts val="2044"/>
              </a:lnSpc>
              <a:buNone/>
            </a:pPr>
            <a:r>
              <a:rPr lang="en-US" sz="2044" b="1" dirty="0">
                <a:solidFill>
                  <a:srgbClr val="101014"/>
                </a:solidFill>
                <a:latin typeface="Playfair Display" pitchFamily="34" charset="0"/>
                <a:ea typeface="Playfair Display" pitchFamily="34" charset="-122"/>
                <a:cs typeface="Playfair Display" pitchFamily="34" charset="-120"/>
              </a:rPr>
              <a:t>2</a:t>
            </a:r>
            <a:endParaRPr lang="en-US" sz="2044" dirty="0"/>
          </a:p>
        </p:txBody>
      </p:sp>
      <p:sp>
        <p:nvSpPr>
          <p:cNvPr id="16" name="Text 13"/>
          <p:cNvSpPr/>
          <p:nvPr/>
        </p:nvSpPr>
        <p:spPr>
          <a:xfrm>
            <a:off x="6233755" y="6861334"/>
            <a:ext cx="2162651" cy="270272"/>
          </a:xfrm>
          <a:prstGeom prst="rect">
            <a:avLst/>
          </a:prstGeom>
          <a:noFill/>
          <a:ln/>
        </p:spPr>
        <p:txBody>
          <a:bodyPr wrap="none" rtlCol="0" anchor="t"/>
          <a:lstStyle/>
          <a:p>
            <a:pPr marL="0" indent="0" algn="ctr">
              <a:lnSpc>
                <a:spcPts val="2129"/>
              </a:lnSpc>
              <a:buNone/>
            </a:pPr>
            <a:r>
              <a:rPr lang="en-US" sz="1703" b="1" dirty="0">
                <a:solidFill>
                  <a:srgbClr val="101014"/>
                </a:solidFill>
                <a:latin typeface="Playfair Display" pitchFamily="34" charset="0"/>
                <a:ea typeface="Playfair Display" pitchFamily="34" charset="-122"/>
                <a:cs typeface="Playfair Display" pitchFamily="34" charset="-120"/>
              </a:rPr>
              <a:t>Pattern Analysis</a:t>
            </a:r>
            <a:endParaRPr lang="en-US" sz="1703" dirty="0"/>
          </a:p>
        </p:txBody>
      </p:sp>
      <p:sp>
        <p:nvSpPr>
          <p:cNvPr id="17" name="Text 14"/>
          <p:cNvSpPr/>
          <p:nvPr/>
        </p:nvSpPr>
        <p:spPr>
          <a:xfrm>
            <a:off x="5476756" y="7235309"/>
            <a:ext cx="3676650" cy="518874"/>
          </a:xfrm>
          <a:prstGeom prst="rect">
            <a:avLst/>
          </a:prstGeom>
          <a:noFill/>
          <a:ln/>
        </p:spPr>
        <p:txBody>
          <a:bodyPr wrap="square" rtlCol="0" anchor="t"/>
          <a:lstStyle/>
          <a:p>
            <a:pPr marL="0" indent="0" algn="ctr">
              <a:lnSpc>
                <a:spcPts val="2044"/>
              </a:lnSpc>
              <a:buNone/>
            </a:pPr>
            <a:r>
              <a:rPr lang="en-US" sz="1362" dirty="0">
                <a:solidFill>
                  <a:srgbClr val="39393C"/>
                </a:solidFill>
                <a:latin typeface="Open Sans" pitchFamily="34" charset="0"/>
                <a:ea typeface="Open Sans" pitchFamily="34" charset="-122"/>
                <a:cs typeface="Open Sans" pitchFamily="34" charset="-120"/>
              </a:rPr>
              <a:t>Apply machine learning to identify trends and predict future demand.</a:t>
            </a:r>
            <a:endParaRPr lang="en-US" sz="1362" dirty="0"/>
          </a:p>
        </p:txBody>
      </p:sp>
      <p:sp>
        <p:nvSpPr>
          <p:cNvPr id="18" name="Shape 15"/>
          <p:cNvSpPr/>
          <p:nvPr/>
        </p:nvSpPr>
        <p:spPr>
          <a:xfrm>
            <a:off x="9395698" y="5477292"/>
            <a:ext cx="34528" cy="605552"/>
          </a:xfrm>
          <a:prstGeom prst="rect">
            <a:avLst/>
          </a:prstGeom>
          <a:solidFill>
            <a:srgbClr val="C9C9CE"/>
          </a:solidFill>
          <a:ln/>
        </p:spPr>
        <p:txBody>
          <a:bodyPr/>
          <a:lstStyle/>
          <a:p>
            <a:endParaRPr lang="en-IN"/>
          </a:p>
        </p:txBody>
      </p:sp>
      <p:sp>
        <p:nvSpPr>
          <p:cNvPr id="19" name="Shape 16"/>
          <p:cNvSpPr/>
          <p:nvPr/>
        </p:nvSpPr>
        <p:spPr>
          <a:xfrm>
            <a:off x="9218414" y="5888176"/>
            <a:ext cx="389215" cy="389215"/>
          </a:xfrm>
          <a:prstGeom prst="roundRect">
            <a:avLst>
              <a:gd name="adj" fmla="val 26672"/>
            </a:avLst>
          </a:prstGeom>
          <a:solidFill>
            <a:srgbClr val="DEDEE9"/>
          </a:solidFill>
          <a:ln/>
        </p:spPr>
        <p:txBody>
          <a:bodyPr/>
          <a:lstStyle/>
          <a:p>
            <a:endParaRPr lang="en-IN"/>
          </a:p>
        </p:txBody>
      </p:sp>
      <p:sp>
        <p:nvSpPr>
          <p:cNvPr id="20" name="Text 17"/>
          <p:cNvSpPr/>
          <p:nvPr/>
        </p:nvSpPr>
        <p:spPr>
          <a:xfrm>
            <a:off x="9349621" y="5952946"/>
            <a:ext cx="126683" cy="259556"/>
          </a:xfrm>
          <a:prstGeom prst="rect">
            <a:avLst/>
          </a:prstGeom>
          <a:noFill/>
          <a:ln/>
        </p:spPr>
        <p:txBody>
          <a:bodyPr wrap="none" rtlCol="0" anchor="t"/>
          <a:lstStyle/>
          <a:p>
            <a:pPr marL="0" indent="0" algn="ctr">
              <a:lnSpc>
                <a:spcPts val="2044"/>
              </a:lnSpc>
              <a:buNone/>
            </a:pPr>
            <a:r>
              <a:rPr lang="en-US" sz="2044" b="1" dirty="0">
                <a:solidFill>
                  <a:srgbClr val="101014"/>
                </a:solidFill>
                <a:latin typeface="Playfair Display" pitchFamily="34" charset="0"/>
                <a:ea typeface="Playfair Display" pitchFamily="34" charset="-122"/>
                <a:cs typeface="Playfair Display" pitchFamily="34" charset="-120"/>
              </a:rPr>
              <a:t>3</a:t>
            </a:r>
            <a:endParaRPr lang="en-US" sz="2044" dirty="0"/>
          </a:p>
        </p:txBody>
      </p:sp>
      <p:sp>
        <p:nvSpPr>
          <p:cNvPr id="21" name="Text 18"/>
          <p:cNvSpPr/>
          <p:nvPr/>
        </p:nvSpPr>
        <p:spPr>
          <a:xfrm>
            <a:off x="8331637" y="4411385"/>
            <a:ext cx="2162651" cy="270272"/>
          </a:xfrm>
          <a:prstGeom prst="rect">
            <a:avLst/>
          </a:prstGeom>
          <a:noFill/>
          <a:ln/>
        </p:spPr>
        <p:txBody>
          <a:bodyPr wrap="none" rtlCol="0" anchor="t"/>
          <a:lstStyle/>
          <a:p>
            <a:pPr marL="0" indent="0" algn="ctr">
              <a:lnSpc>
                <a:spcPts val="2129"/>
              </a:lnSpc>
              <a:buNone/>
            </a:pPr>
            <a:r>
              <a:rPr lang="en-US" sz="1703" b="1" dirty="0">
                <a:solidFill>
                  <a:srgbClr val="101014"/>
                </a:solidFill>
                <a:latin typeface="Playfair Display" pitchFamily="34" charset="0"/>
                <a:ea typeface="Playfair Display" pitchFamily="34" charset="-122"/>
                <a:cs typeface="Playfair Display" pitchFamily="34" charset="-120"/>
              </a:rPr>
              <a:t>Optimization</a:t>
            </a:r>
            <a:endParaRPr lang="en-US" sz="1703" dirty="0"/>
          </a:p>
        </p:txBody>
      </p:sp>
      <p:sp>
        <p:nvSpPr>
          <p:cNvPr id="22" name="Text 19"/>
          <p:cNvSpPr/>
          <p:nvPr/>
        </p:nvSpPr>
        <p:spPr>
          <a:xfrm>
            <a:off x="7574637" y="4785360"/>
            <a:ext cx="3676650" cy="518874"/>
          </a:xfrm>
          <a:prstGeom prst="rect">
            <a:avLst/>
          </a:prstGeom>
          <a:noFill/>
          <a:ln/>
        </p:spPr>
        <p:txBody>
          <a:bodyPr wrap="square" rtlCol="0" anchor="t"/>
          <a:lstStyle/>
          <a:p>
            <a:pPr marL="0" indent="0" algn="ctr">
              <a:lnSpc>
                <a:spcPts val="2044"/>
              </a:lnSpc>
              <a:buNone/>
            </a:pPr>
            <a:r>
              <a:rPr lang="en-US" sz="1362" dirty="0">
                <a:solidFill>
                  <a:srgbClr val="39393C"/>
                </a:solidFill>
                <a:latin typeface="Open Sans" pitchFamily="34" charset="0"/>
                <a:ea typeface="Open Sans" pitchFamily="34" charset="-122"/>
                <a:cs typeface="Open Sans" pitchFamily="34" charset="-120"/>
              </a:rPr>
              <a:t>Dynamically provision and scale nodes to meet forecasted requirements.</a:t>
            </a:r>
            <a:endParaRPr lang="en-US" sz="1362" dirty="0"/>
          </a:p>
        </p:txBody>
      </p:sp>
      <p:pic>
        <p:nvPicPr>
          <p:cNvPr id="2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sp>
        <p:nvSpPr>
          <p:cNvPr id="4" name="Text 2"/>
          <p:cNvSpPr/>
          <p:nvPr/>
        </p:nvSpPr>
        <p:spPr>
          <a:xfrm>
            <a:off x="2037993" y="1925003"/>
            <a:ext cx="10443686"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Leveraging Resource Prediction Patterns</a:t>
            </a:r>
            <a:endParaRPr lang="en-US" sz="4374" dirty="0"/>
          </a:p>
        </p:txBody>
      </p:sp>
      <p:sp>
        <p:nvSpPr>
          <p:cNvPr id="5" name="Text 3"/>
          <p:cNvSpPr/>
          <p:nvPr/>
        </p:nvSpPr>
        <p:spPr>
          <a:xfrm>
            <a:off x="2037993" y="3063716"/>
            <a:ext cx="10554414" cy="999768"/>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 By understanding recurring usage patterns, cloud providers can automate resource allocation and achieve greater efficiency. Predictive analytics unlock opportunities to streamline operations and reduce operational costs.</a:t>
            </a:r>
            <a:endParaRPr lang="en-US" sz="1750" dirty="0"/>
          </a:p>
        </p:txBody>
      </p:sp>
      <p:sp>
        <p:nvSpPr>
          <p:cNvPr id="6" name="Text 4"/>
          <p:cNvSpPr/>
          <p:nvPr/>
        </p:nvSpPr>
        <p:spPr>
          <a:xfrm>
            <a:off x="2037993" y="4535567"/>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Periodic Cycles</a:t>
            </a:r>
            <a:endParaRPr lang="en-US" sz="2187" dirty="0"/>
          </a:p>
        </p:txBody>
      </p:sp>
      <p:sp>
        <p:nvSpPr>
          <p:cNvPr id="7" name="Text 5"/>
          <p:cNvSpPr/>
          <p:nvPr/>
        </p:nvSpPr>
        <p:spPr>
          <a:xfrm>
            <a:off x="2037993" y="5104924"/>
            <a:ext cx="3156347" cy="999768"/>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Identify daily, weekly, and seasonal fluctuations in demand.</a:t>
            </a:r>
            <a:endParaRPr lang="en-US" sz="1750" dirty="0"/>
          </a:p>
        </p:txBody>
      </p:sp>
      <p:sp>
        <p:nvSpPr>
          <p:cNvPr id="8" name="Text 6"/>
          <p:cNvSpPr/>
          <p:nvPr/>
        </p:nvSpPr>
        <p:spPr>
          <a:xfrm>
            <a:off x="5743932" y="4535567"/>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Anomaly Detection</a:t>
            </a:r>
            <a:endParaRPr lang="en-US" sz="2187" dirty="0"/>
          </a:p>
        </p:txBody>
      </p:sp>
      <p:sp>
        <p:nvSpPr>
          <p:cNvPr id="9" name="Text 7"/>
          <p:cNvSpPr/>
          <p:nvPr/>
        </p:nvSpPr>
        <p:spPr>
          <a:xfrm>
            <a:off x="5743932" y="5104924"/>
            <a:ext cx="3156347"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Flag unexpected spikes or dips in resource utilization.</a:t>
            </a:r>
            <a:endParaRPr lang="en-US" sz="1750" dirty="0"/>
          </a:p>
        </p:txBody>
      </p:sp>
      <p:sp>
        <p:nvSpPr>
          <p:cNvPr id="10" name="Text 8"/>
          <p:cNvSpPr/>
          <p:nvPr/>
        </p:nvSpPr>
        <p:spPr>
          <a:xfrm>
            <a:off x="9449872" y="4535567"/>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Proactive Scaling</a:t>
            </a:r>
            <a:endParaRPr lang="en-US" sz="2187" dirty="0"/>
          </a:p>
        </p:txBody>
      </p:sp>
      <p:sp>
        <p:nvSpPr>
          <p:cNvPr id="11" name="Text 9"/>
          <p:cNvSpPr/>
          <p:nvPr/>
        </p:nvSpPr>
        <p:spPr>
          <a:xfrm>
            <a:off x="9449872" y="5104924"/>
            <a:ext cx="3156347" cy="999768"/>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Dynamically provision and de-provision nodes to match forecasts.</a:t>
            </a:r>
            <a:endParaRPr lang="en-US" sz="1750" dirty="0"/>
          </a:p>
        </p:txBody>
      </p:sp>
      <p:pic>
        <p:nvPicPr>
          <p:cNvPr id="12"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sp>
        <p:nvSpPr>
          <p:cNvPr id="4" name="Text 2"/>
          <p:cNvSpPr/>
          <p:nvPr/>
        </p:nvSpPr>
        <p:spPr>
          <a:xfrm>
            <a:off x="2037993" y="1579245"/>
            <a:ext cx="10146625"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The Power of Cloud Node Matchmaking</a:t>
            </a:r>
            <a:endParaRPr lang="en-US" sz="4374" dirty="0"/>
          </a:p>
        </p:txBody>
      </p:sp>
      <p:sp>
        <p:nvSpPr>
          <p:cNvPr id="5" name="Text 3"/>
          <p:cNvSpPr/>
          <p:nvPr/>
        </p:nvSpPr>
        <p:spPr>
          <a:xfrm>
            <a:off x="2037993" y="2717959"/>
            <a:ext cx="10554414"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 Advanced matchmaking algorithms can intelligently pair applications with the optimal cloud nodes, taking into account resource requirements, performance characteristics, and cost constraints.</a:t>
            </a:r>
            <a:endParaRPr lang="en-US" sz="1750" dirty="0"/>
          </a:p>
        </p:txBody>
      </p:sp>
      <p:sp>
        <p:nvSpPr>
          <p:cNvPr id="6" name="Shape 4"/>
          <p:cNvSpPr/>
          <p:nvPr/>
        </p:nvSpPr>
        <p:spPr>
          <a:xfrm>
            <a:off x="2037993" y="3884295"/>
            <a:ext cx="499943" cy="499943"/>
          </a:xfrm>
          <a:prstGeom prst="roundRect">
            <a:avLst>
              <a:gd name="adj" fmla="val 26667"/>
            </a:avLst>
          </a:prstGeom>
          <a:solidFill>
            <a:srgbClr val="DEDEE9"/>
          </a:solidFill>
          <a:ln/>
        </p:spPr>
        <p:txBody>
          <a:bodyPr/>
          <a:lstStyle/>
          <a:p>
            <a:endParaRPr lang="en-IN"/>
          </a:p>
        </p:txBody>
      </p:sp>
      <p:sp>
        <p:nvSpPr>
          <p:cNvPr id="7" name="Text 5"/>
          <p:cNvSpPr/>
          <p:nvPr/>
        </p:nvSpPr>
        <p:spPr>
          <a:xfrm>
            <a:off x="2224088" y="3967639"/>
            <a:ext cx="127754" cy="333256"/>
          </a:xfrm>
          <a:prstGeom prst="rect">
            <a:avLst/>
          </a:prstGeom>
          <a:noFill/>
          <a:ln/>
        </p:spPr>
        <p:txBody>
          <a:bodyPr wrap="none" rtlCol="0" anchor="t"/>
          <a:lstStyle/>
          <a:p>
            <a:pPr marL="0" indent="0" algn="ctr">
              <a:lnSpc>
                <a:spcPts val="2624"/>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8" name="Text 6"/>
          <p:cNvSpPr/>
          <p:nvPr/>
        </p:nvSpPr>
        <p:spPr>
          <a:xfrm>
            <a:off x="2760107" y="3884295"/>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Workload Profiling</a:t>
            </a:r>
            <a:endParaRPr lang="en-US" sz="2187" dirty="0"/>
          </a:p>
        </p:txBody>
      </p:sp>
      <p:sp>
        <p:nvSpPr>
          <p:cNvPr id="9" name="Text 7"/>
          <p:cNvSpPr/>
          <p:nvPr/>
        </p:nvSpPr>
        <p:spPr>
          <a:xfrm>
            <a:off x="2760107" y="4364712"/>
            <a:ext cx="4444008"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Analyze application resource demands and performance needs.</a:t>
            </a:r>
            <a:endParaRPr lang="en-US" sz="1750" dirty="0"/>
          </a:p>
        </p:txBody>
      </p:sp>
      <p:sp>
        <p:nvSpPr>
          <p:cNvPr id="10" name="Shape 8"/>
          <p:cNvSpPr/>
          <p:nvPr/>
        </p:nvSpPr>
        <p:spPr>
          <a:xfrm>
            <a:off x="7426285" y="3884295"/>
            <a:ext cx="499943" cy="499943"/>
          </a:xfrm>
          <a:prstGeom prst="roundRect">
            <a:avLst>
              <a:gd name="adj" fmla="val 26667"/>
            </a:avLst>
          </a:prstGeom>
          <a:solidFill>
            <a:srgbClr val="DEDEE9"/>
          </a:solidFill>
          <a:ln/>
        </p:spPr>
        <p:txBody>
          <a:bodyPr/>
          <a:lstStyle/>
          <a:p>
            <a:endParaRPr lang="en-IN"/>
          </a:p>
        </p:txBody>
      </p:sp>
      <p:sp>
        <p:nvSpPr>
          <p:cNvPr id="11" name="Text 9"/>
          <p:cNvSpPr/>
          <p:nvPr/>
        </p:nvSpPr>
        <p:spPr>
          <a:xfrm>
            <a:off x="7589044" y="3967639"/>
            <a:ext cx="174308" cy="333256"/>
          </a:xfrm>
          <a:prstGeom prst="rect">
            <a:avLst/>
          </a:prstGeom>
          <a:noFill/>
          <a:ln/>
        </p:spPr>
        <p:txBody>
          <a:bodyPr wrap="none" rtlCol="0" anchor="t"/>
          <a:lstStyle/>
          <a:p>
            <a:pPr marL="0" indent="0" algn="ctr">
              <a:lnSpc>
                <a:spcPts val="2624"/>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2" name="Text 10"/>
          <p:cNvSpPr/>
          <p:nvPr/>
        </p:nvSpPr>
        <p:spPr>
          <a:xfrm>
            <a:off x="8148399" y="3884295"/>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Node Capabilities</a:t>
            </a:r>
            <a:endParaRPr lang="en-US" sz="2187" dirty="0"/>
          </a:p>
        </p:txBody>
      </p:sp>
      <p:sp>
        <p:nvSpPr>
          <p:cNvPr id="13" name="Text 11"/>
          <p:cNvSpPr/>
          <p:nvPr/>
        </p:nvSpPr>
        <p:spPr>
          <a:xfrm>
            <a:off x="8148399" y="4364712"/>
            <a:ext cx="4444008"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Evaluate cloud node specifications and capabilities.</a:t>
            </a:r>
            <a:endParaRPr lang="en-US" sz="1750" dirty="0"/>
          </a:p>
        </p:txBody>
      </p:sp>
      <p:sp>
        <p:nvSpPr>
          <p:cNvPr id="14" name="Shape 12"/>
          <p:cNvSpPr/>
          <p:nvPr/>
        </p:nvSpPr>
        <p:spPr>
          <a:xfrm>
            <a:off x="2037993" y="5503307"/>
            <a:ext cx="499943" cy="499943"/>
          </a:xfrm>
          <a:prstGeom prst="roundRect">
            <a:avLst>
              <a:gd name="adj" fmla="val 26667"/>
            </a:avLst>
          </a:prstGeom>
          <a:solidFill>
            <a:srgbClr val="DEDEE9"/>
          </a:solidFill>
          <a:ln/>
        </p:spPr>
        <p:txBody>
          <a:bodyPr/>
          <a:lstStyle/>
          <a:p>
            <a:endParaRPr lang="en-IN"/>
          </a:p>
        </p:txBody>
      </p:sp>
      <p:sp>
        <p:nvSpPr>
          <p:cNvPr id="15" name="Text 13"/>
          <p:cNvSpPr/>
          <p:nvPr/>
        </p:nvSpPr>
        <p:spPr>
          <a:xfrm>
            <a:off x="2206585" y="5586651"/>
            <a:ext cx="162639" cy="333256"/>
          </a:xfrm>
          <a:prstGeom prst="rect">
            <a:avLst/>
          </a:prstGeom>
          <a:noFill/>
          <a:ln/>
        </p:spPr>
        <p:txBody>
          <a:bodyPr wrap="none" rtlCol="0" anchor="t"/>
          <a:lstStyle/>
          <a:p>
            <a:pPr marL="0" indent="0" algn="ctr">
              <a:lnSpc>
                <a:spcPts val="2624"/>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16" name="Text 14"/>
          <p:cNvSpPr/>
          <p:nvPr/>
        </p:nvSpPr>
        <p:spPr>
          <a:xfrm>
            <a:off x="2760107" y="5503307"/>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Optimal Pairing</a:t>
            </a:r>
            <a:endParaRPr lang="en-US" sz="2187" dirty="0"/>
          </a:p>
        </p:txBody>
      </p:sp>
      <p:sp>
        <p:nvSpPr>
          <p:cNvPr id="17" name="Text 15"/>
          <p:cNvSpPr/>
          <p:nvPr/>
        </p:nvSpPr>
        <p:spPr>
          <a:xfrm>
            <a:off x="2760107" y="5983724"/>
            <a:ext cx="4444008"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Match applications to the most suitable cloud nodes.</a:t>
            </a:r>
            <a:endParaRPr lang="en-US" sz="1750" dirty="0"/>
          </a:p>
        </p:txBody>
      </p:sp>
      <p:sp>
        <p:nvSpPr>
          <p:cNvPr id="18" name="Shape 16"/>
          <p:cNvSpPr/>
          <p:nvPr/>
        </p:nvSpPr>
        <p:spPr>
          <a:xfrm>
            <a:off x="7426285" y="5503307"/>
            <a:ext cx="499943" cy="499943"/>
          </a:xfrm>
          <a:prstGeom prst="roundRect">
            <a:avLst>
              <a:gd name="adj" fmla="val 26667"/>
            </a:avLst>
          </a:prstGeom>
          <a:solidFill>
            <a:srgbClr val="DEDEE9"/>
          </a:solidFill>
          <a:ln/>
        </p:spPr>
        <p:txBody>
          <a:bodyPr/>
          <a:lstStyle/>
          <a:p>
            <a:endParaRPr lang="en-IN"/>
          </a:p>
        </p:txBody>
      </p:sp>
      <p:sp>
        <p:nvSpPr>
          <p:cNvPr id="19" name="Text 17"/>
          <p:cNvSpPr/>
          <p:nvPr/>
        </p:nvSpPr>
        <p:spPr>
          <a:xfrm>
            <a:off x="7588210" y="5586651"/>
            <a:ext cx="175974" cy="333256"/>
          </a:xfrm>
          <a:prstGeom prst="rect">
            <a:avLst/>
          </a:prstGeom>
          <a:noFill/>
          <a:ln/>
        </p:spPr>
        <p:txBody>
          <a:bodyPr wrap="none" rtlCol="0" anchor="t"/>
          <a:lstStyle/>
          <a:p>
            <a:pPr marL="0" indent="0" algn="ctr">
              <a:lnSpc>
                <a:spcPts val="2624"/>
              </a:lnSpc>
              <a:buNone/>
            </a:pPr>
            <a:r>
              <a:rPr lang="en-US" sz="2624" b="1" dirty="0">
                <a:solidFill>
                  <a:srgbClr val="101014"/>
                </a:solidFill>
                <a:latin typeface="Playfair Display" pitchFamily="34" charset="0"/>
                <a:ea typeface="Playfair Display" pitchFamily="34" charset="-122"/>
                <a:cs typeface="Playfair Display" pitchFamily="34" charset="-120"/>
              </a:rPr>
              <a:t>4</a:t>
            </a:r>
            <a:endParaRPr lang="en-US" sz="2624" dirty="0"/>
          </a:p>
        </p:txBody>
      </p:sp>
      <p:sp>
        <p:nvSpPr>
          <p:cNvPr id="20" name="Text 18"/>
          <p:cNvSpPr/>
          <p:nvPr/>
        </p:nvSpPr>
        <p:spPr>
          <a:xfrm>
            <a:off x="8148399" y="5503307"/>
            <a:ext cx="326386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Continuous Optimization</a:t>
            </a:r>
            <a:endParaRPr lang="en-US" sz="2187" dirty="0"/>
          </a:p>
        </p:txBody>
      </p:sp>
      <p:sp>
        <p:nvSpPr>
          <p:cNvPr id="21" name="Text 19"/>
          <p:cNvSpPr/>
          <p:nvPr/>
        </p:nvSpPr>
        <p:spPr>
          <a:xfrm>
            <a:off x="8148399" y="5983724"/>
            <a:ext cx="4444008"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Dynamically re-match as conditions and requirements change.</a:t>
            </a:r>
            <a:endParaRPr lang="en-US" sz="1750" dirty="0"/>
          </a:p>
        </p:txBody>
      </p:sp>
      <p:pic>
        <p:nvPicPr>
          <p:cNvPr id="22"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sp>
        <p:nvSpPr>
          <p:cNvPr id="4" name="Text 2"/>
          <p:cNvSpPr/>
          <p:nvPr/>
        </p:nvSpPr>
        <p:spPr>
          <a:xfrm>
            <a:off x="2037993" y="1037630"/>
            <a:ext cx="10554414" cy="1388745"/>
          </a:xfrm>
          <a:prstGeom prst="rect">
            <a:avLst/>
          </a:prstGeom>
          <a:noFill/>
          <a:ln/>
        </p:spPr>
        <p:txBody>
          <a:bodyPr wrap="squar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Benefits of Optimized Cloud Node Allocation</a:t>
            </a:r>
            <a:endParaRPr lang="en-US" sz="4374" dirty="0"/>
          </a:p>
        </p:txBody>
      </p:sp>
      <p:sp>
        <p:nvSpPr>
          <p:cNvPr id="5" name="Text 3"/>
          <p:cNvSpPr/>
          <p:nvPr/>
        </p:nvSpPr>
        <p:spPr>
          <a:xfrm>
            <a:off x="2037993" y="2870716"/>
            <a:ext cx="10554414"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 Effective cloud node prediction and matchmaking deliver significant advantages, including improved application performance, reduced operational costs, and enhanced business agility.</a:t>
            </a:r>
            <a:endParaRPr lang="en-US" sz="1750" dirty="0"/>
          </a:p>
        </p:txBody>
      </p:sp>
      <p:sp>
        <p:nvSpPr>
          <p:cNvPr id="6" name="Shape 4"/>
          <p:cNvSpPr/>
          <p:nvPr/>
        </p:nvSpPr>
        <p:spPr>
          <a:xfrm>
            <a:off x="2037993" y="3787140"/>
            <a:ext cx="5166122" cy="1591270"/>
          </a:xfrm>
          <a:prstGeom prst="roundRect">
            <a:avLst>
              <a:gd name="adj" fmla="val 8378"/>
            </a:avLst>
          </a:prstGeom>
          <a:solidFill>
            <a:srgbClr val="DEDEE9"/>
          </a:solidFill>
          <a:ln/>
        </p:spPr>
        <p:txBody>
          <a:bodyPr/>
          <a:lstStyle/>
          <a:p>
            <a:endParaRPr lang="en-IN"/>
          </a:p>
        </p:txBody>
      </p:sp>
      <p:sp>
        <p:nvSpPr>
          <p:cNvPr id="7" name="Text 5"/>
          <p:cNvSpPr/>
          <p:nvPr/>
        </p:nvSpPr>
        <p:spPr>
          <a:xfrm>
            <a:off x="2260163" y="4009311"/>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Performance</a:t>
            </a:r>
            <a:endParaRPr lang="en-US" sz="2187" dirty="0"/>
          </a:p>
        </p:txBody>
      </p:sp>
      <p:sp>
        <p:nvSpPr>
          <p:cNvPr id="8" name="Text 6"/>
          <p:cNvSpPr/>
          <p:nvPr/>
        </p:nvSpPr>
        <p:spPr>
          <a:xfrm>
            <a:off x="2260163" y="4489728"/>
            <a:ext cx="4721781"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Ensure consistent and reliable application delivery.</a:t>
            </a:r>
            <a:endParaRPr lang="en-US" sz="1750" dirty="0"/>
          </a:p>
        </p:txBody>
      </p:sp>
      <p:sp>
        <p:nvSpPr>
          <p:cNvPr id="9" name="Shape 7"/>
          <p:cNvSpPr/>
          <p:nvPr/>
        </p:nvSpPr>
        <p:spPr>
          <a:xfrm>
            <a:off x="7426285" y="3787140"/>
            <a:ext cx="5166122" cy="1591270"/>
          </a:xfrm>
          <a:prstGeom prst="roundRect">
            <a:avLst>
              <a:gd name="adj" fmla="val 8378"/>
            </a:avLst>
          </a:prstGeom>
          <a:solidFill>
            <a:srgbClr val="DEDEE9"/>
          </a:solidFill>
          <a:ln/>
        </p:spPr>
        <p:txBody>
          <a:bodyPr/>
          <a:lstStyle/>
          <a:p>
            <a:endParaRPr lang="en-IN"/>
          </a:p>
        </p:txBody>
      </p:sp>
      <p:sp>
        <p:nvSpPr>
          <p:cNvPr id="10" name="Text 8"/>
          <p:cNvSpPr/>
          <p:nvPr/>
        </p:nvSpPr>
        <p:spPr>
          <a:xfrm>
            <a:off x="7648456" y="4009311"/>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Efficiency</a:t>
            </a:r>
            <a:endParaRPr lang="en-US" sz="2187" dirty="0"/>
          </a:p>
        </p:txBody>
      </p:sp>
      <p:sp>
        <p:nvSpPr>
          <p:cNvPr id="11" name="Text 9"/>
          <p:cNvSpPr/>
          <p:nvPr/>
        </p:nvSpPr>
        <p:spPr>
          <a:xfrm>
            <a:off x="7648456" y="4489728"/>
            <a:ext cx="4721781"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Minimize resource wastage and optimize cloud spending.</a:t>
            </a:r>
            <a:endParaRPr lang="en-US" sz="1750" dirty="0"/>
          </a:p>
        </p:txBody>
      </p:sp>
      <p:sp>
        <p:nvSpPr>
          <p:cNvPr id="12" name="Shape 10"/>
          <p:cNvSpPr/>
          <p:nvPr/>
        </p:nvSpPr>
        <p:spPr>
          <a:xfrm>
            <a:off x="2037993" y="5600581"/>
            <a:ext cx="5166122" cy="1591270"/>
          </a:xfrm>
          <a:prstGeom prst="roundRect">
            <a:avLst>
              <a:gd name="adj" fmla="val 8378"/>
            </a:avLst>
          </a:prstGeom>
          <a:solidFill>
            <a:srgbClr val="DEDEE9"/>
          </a:solidFill>
          <a:ln/>
        </p:spPr>
        <p:txBody>
          <a:bodyPr/>
          <a:lstStyle/>
          <a:p>
            <a:endParaRPr lang="en-IN"/>
          </a:p>
        </p:txBody>
      </p:sp>
      <p:sp>
        <p:nvSpPr>
          <p:cNvPr id="13" name="Text 11"/>
          <p:cNvSpPr/>
          <p:nvPr/>
        </p:nvSpPr>
        <p:spPr>
          <a:xfrm>
            <a:off x="2260163" y="5822752"/>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Scalability</a:t>
            </a:r>
            <a:endParaRPr lang="en-US" sz="2187" dirty="0"/>
          </a:p>
        </p:txBody>
      </p:sp>
      <p:sp>
        <p:nvSpPr>
          <p:cNvPr id="14" name="Text 12"/>
          <p:cNvSpPr/>
          <p:nvPr/>
        </p:nvSpPr>
        <p:spPr>
          <a:xfrm>
            <a:off x="2260163" y="6303169"/>
            <a:ext cx="4721781"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Dynamically scale resources to meet changing demands.</a:t>
            </a:r>
            <a:endParaRPr lang="en-US" sz="1750" dirty="0"/>
          </a:p>
        </p:txBody>
      </p:sp>
      <p:sp>
        <p:nvSpPr>
          <p:cNvPr id="15" name="Shape 13"/>
          <p:cNvSpPr/>
          <p:nvPr/>
        </p:nvSpPr>
        <p:spPr>
          <a:xfrm>
            <a:off x="7426285" y="5600581"/>
            <a:ext cx="5166122" cy="1591270"/>
          </a:xfrm>
          <a:prstGeom prst="roundRect">
            <a:avLst>
              <a:gd name="adj" fmla="val 8378"/>
            </a:avLst>
          </a:prstGeom>
          <a:solidFill>
            <a:srgbClr val="DEDEE9"/>
          </a:solidFill>
          <a:ln/>
        </p:spPr>
        <p:txBody>
          <a:bodyPr/>
          <a:lstStyle/>
          <a:p>
            <a:endParaRPr lang="en-IN"/>
          </a:p>
        </p:txBody>
      </p:sp>
      <p:sp>
        <p:nvSpPr>
          <p:cNvPr id="16" name="Text 14"/>
          <p:cNvSpPr/>
          <p:nvPr/>
        </p:nvSpPr>
        <p:spPr>
          <a:xfrm>
            <a:off x="7648456" y="5822752"/>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Agility</a:t>
            </a:r>
            <a:endParaRPr lang="en-US" sz="2187" dirty="0"/>
          </a:p>
        </p:txBody>
      </p:sp>
      <p:sp>
        <p:nvSpPr>
          <p:cNvPr id="17" name="Text 15"/>
          <p:cNvSpPr/>
          <p:nvPr/>
        </p:nvSpPr>
        <p:spPr>
          <a:xfrm>
            <a:off x="7648456" y="6303169"/>
            <a:ext cx="4721781"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Respond quickly to market shifts and new business requirements.</a:t>
            </a:r>
            <a:endParaRPr lang="en-US" sz="1750" dirty="0"/>
          </a:p>
        </p:txBody>
      </p:sp>
      <p:pic>
        <p:nvPicPr>
          <p:cNvPr id="18"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1620"/>
            </a:avLst>
          </a:prstGeom>
          <a:solidFill>
            <a:srgbClr val="F3F3F7">
              <a:alpha val="85000"/>
            </a:srgbClr>
          </a:solidFill>
          <a:ln/>
        </p:spPr>
        <p:txBody>
          <a:bodyPr/>
          <a:lstStyle/>
          <a:p>
            <a:endParaRPr lang="en-IN"/>
          </a:p>
        </p:txBody>
      </p:sp>
      <p:sp>
        <p:nvSpPr>
          <p:cNvPr id="6" name="Text 3"/>
          <p:cNvSpPr/>
          <p:nvPr/>
        </p:nvSpPr>
        <p:spPr>
          <a:xfrm>
            <a:off x="2037993" y="1500068"/>
            <a:ext cx="10554414" cy="1388745"/>
          </a:xfrm>
          <a:prstGeom prst="rect">
            <a:avLst/>
          </a:prstGeom>
          <a:noFill/>
          <a:ln/>
        </p:spPr>
        <p:txBody>
          <a:bodyPr wrap="squar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Implementing Cloud Node Prediction and Matchmaking</a:t>
            </a:r>
            <a:endParaRPr lang="en-US" sz="4374" dirty="0"/>
          </a:p>
        </p:txBody>
      </p:sp>
      <p:sp>
        <p:nvSpPr>
          <p:cNvPr id="7" name="Text 4"/>
          <p:cNvSpPr/>
          <p:nvPr/>
        </p:nvSpPr>
        <p:spPr>
          <a:xfrm>
            <a:off x="2037993" y="3222069"/>
            <a:ext cx="10554414"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 Leveraging advanced analytics and automation, businesses can seamlessly integrate cloud node prediction and intelligent matchmaking into their cloud management strategies.</a:t>
            </a:r>
            <a:endParaRPr lang="en-US" sz="1750" dirty="0"/>
          </a:p>
        </p:txBody>
      </p:sp>
      <p:pic>
        <p:nvPicPr>
          <p:cNvPr id="8" name="Image 1" descr="preencoded.png"/>
          <p:cNvPicPr>
            <a:picLocks noChangeAspect="1"/>
          </p:cNvPicPr>
          <p:nvPr/>
        </p:nvPicPr>
        <p:blipFill>
          <a:blip r:embed="rId4"/>
          <a:stretch>
            <a:fillRect/>
          </a:stretch>
        </p:blipFill>
        <p:spPr>
          <a:xfrm>
            <a:off x="2037993" y="4138493"/>
            <a:ext cx="3518059" cy="888682"/>
          </a:xfrm>
          <a:prstGeom prst="rect">
            <a:avLst/>
          </a:prstGeom>
        </p:spPr>
      </p:pic>
      <p:sp>
        <p:nvSpPr>
          <p:cNvPr id="9" name="Text 5"/>
          <p:cNvSpPr/>
          <p:nvPr/>
        </p:nvSpPr>
        <p:spPr>
          <a:xfrm>
            <a:off x="2260163" y="5360432"/>
            <a:ext cx="2777490"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Data Collection</a:t>
            </a:r>
            <a:endParaRPr lang="en-US" sz="2187" dirty="0"/>
          </a:p>
        </p:txBody>
      </p:sp>
      <p:sp>
        <p:nvSpPr>
          <p:cNvPr id="10" name="Text 6"/>
          <p:cNvSpPr/>
          <p:nvPr/>
        </p:nvSpPr>
        <p:spPr>
          <a:xfrm>
            <a:off x="2260163" y="5840849"/>
            <a:ext cx="3073718" cy="666512"/>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Gather historical usage data and real-time metrics.</a:t>
            </a:r>
            <a:endParaRPr lang="en-US" sz="1750" dirty="0"/>
          </a:p>
        </p:txBody>
      </p:sp>
      <p:pic>
        <p:nvPicPr>
          <p:cNvPr id="11" name="Image 2" descr="preencoded.png"/>
          <p:cNvPicPr>
            <a:picLocks noChangeAspect="1"/>
          </p:cNvPicPr>
          <p:nvPr/>
        </p:nvPicPr>
        <p:blipFill>
          <a:blip r:embed="rId5"/>
          <a:stretch>
            <a:fillRect/>
          </a:stretch>
        </p:blipFill>
        <p:spPr>
          <a:xfrm>
            <a:off x="5556052" y="4138493"/>
            <a:ext cx="3518178" cy="888682"/>
          </a:xfrm>
          <a:prstGeom prst="rect">
            <a:avLst/>
          </a:prstGeom>
        </p:spPr>
      </p:pic>
      <p:sp>
        <p:nvSpPr>
          <p:cNvPr id="12" name="Text 7"/>
          <p:cNvSpPr/>
          <p:nvPr/>
        </p:nvSpPr>
        <p:spPr>
          <a:xfrm>
            <a:off x="5778222" y="5360432"/>
            <a:ext cx="2777490"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Pattern Analysis</a:t>
            </a:r>
            <a:endParaRPr lang="en-US" sz="2187" dirty="0"/>
          </a:p>
        </p:txBody>
      </p:sp>
      <p:sp>
        <p:nvSpPr>
          <p:cNvPr id="13" name="Text 8"/>
          <p:cNvSpPr/>
          <p:nvPr/>
        </p:nvSpPr>
        <p:spPr>
          <a:xfrm>
            <a:off x="5778222" y="5840849"/>
            <a:ext cx="3073837" cy="666512"/>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Apply machine learning to identify demand trends.</a:t>
            </a:r>
            <a:endParaRPr lang="en-US" sz="1750" dirty="0"/>
          </a:p>
        </p:txBody>
      </p:sp>
      <p:pic>
        <p:nvPicPr>
          <p:cNvPr id="14" name="Image 3" descr="preencoded.png"/>
          <p:cNvPicPr>
            <a:picLocks noChangeAspect="1"/>
          </p:cNvPicPr>
          <p:nvPr/>
        </p:nvPicPr>
        <p:blipFill>
          <a:blip r:embed="rId6"/>
          <a:stretch>
            <a:fillRect/>
          </a:stretch>
        </p:blipFill>
        <p:spPr>
          <a:xfrm>
            <a:off x="9074229" y="4138493"/>
            <a:ext cx="3518178" cy="888682"/>
          </a:xfrm>
          <a:prstGeom prst="rect">
            <a:avLst/>
          </a:prstGeom>
        </p:spPr>
      </p:pic>
      <p:sp>
        <p:nvSpPr>
          <p:cNvPr id="15" name="Text 9"/>
          <p:cNvSpPr/>
          <p:nvPr/>
        </p:nvSpPr>
        <p:spPr>
          <a:xfrm>
            <a:off x="9296400" y="5360432"/>
            <a:ext cx="2777490"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Optimization</a:t>
            </a:r>
            <a:endParaRPr lang="en-US" sz="2187" dirty="0"/>
          </a:p>
        </p:txBody>
      </p:sp>
      <p:sp>
        <p:nvSpPr>
          <p:cNvPr id="16" name="Text 10"/>
          <p:cNvSpPr/>
          <p:nvPr/>
        </p:nvSpPr>
        <p:spPr>
          <a:xfrm>
            <a:off x="9296400" y="5840849"/>
            <a:ext cx="3073837" cy="666512"/>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Dynamically provision and scale cloud resources.</a:t>
            </a:r>
            <a:endParaRPr lang="en-US" sz="1750" dirty="0"/>
          </a:p>
        </p:txBody>
      </p:sp>
      <p:pic>
        <p:nvPicPr>
          <p:cNvPr id="17"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sp>
        <p:nvSpPr>
          <p:cNvPr id="4" name="Text 2"/>
          <p:cNvSpPr/>
          <p:nvPr/>
        </p:nvSpPr>
        <p:spPr>
          <a:xfrm>
            <a:off x="2037993" y="1958340"/>
            <a:ext cx="10536436"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Case Studies: Real-World Success Stories</a:t>
            </a:r>
            <a:endParaRPr lang="en-US" sz="4374" dirty="0"/>
          </a:p>
        </p:txBody>
      </p:sp>
      <p:sp>
        <p:nvSpPr>
          <p:cNvPr id="5" name="Text 3"/>
          <p:cNvSpPr/>
          <p:nvPr/>
        </p:nvSpPr>
        <p:spPr>
          <a:xfrm>
            <a:off x="2037993" y="3097054"/>
            <a:ext cx="10554414" cy="666512"/>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 Leading organizations have achieved significant benefits by implementing cloud node prediction and matchmaking, including cost savings, improved performance, and enhanced business agility.</a:t>
            </a:r>
            <a:endParaRPr lang="en-US" sz="1750" dirty="0"/>
          </a:p>
        </p:txBody>
      </p:sp>
      <p:pic>
        <p:nvPicPr>
          <p:cNvPr id="6" name="Image 0" descr="preencoded.png"/>
          <p:cNvPicPr>
            <a:picLocks noChangeAspect="1"/>
          </p:cNvPicPr>
          <p:nvPr/>
        </p:nvPicPr>
        <p:blipFill>
          <a:blip r:embed="rId3"/>
          <a:stretch>
            <a:fillRect/>
          </a:stretch>
        </p:blipFill>
        <p:spPr>
          <a:xfrm>
            <a:off x="2037993" y="4013478"/>
            <a:ext cx="555427" cy="555427"/>
          </a:xfrm>
          <a:prstGeom prst="rect">
            <a:avLst/>
          </a:prstGeom>
        </p:spPr>
      </p:pic>
      <p:sp>
        <p:nvSpPr>
          <p:cNvPr id="7" name="Text 4"/>
          <p:cNvSpPr/>
          <p:nvPr/>
        </p:nvSpPr>
        <p:spPr>
          <a:xfrm>
            <a:off x="2037993" y="4791075"/>
            <a:ext cx="2388632"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Cost Savings</a:t>
            </a:r>
            <a:endParaRPr lang="en-US" sz="2187" dirty="0"/>
          </a:p>
        </p:txBody>
      </p:sp>
      <p:sp>
        <p:nvSpPr>
          <p:cNvPr id="8" name="Text 5"/>
          <p:cNvSpPr/>
          <p:nvPr/>
        </p:nvSpPr>
        <p:spPr>
          <a:xfrm>
            <a:off x="2037993" y="5271492"/>
            <a:ext cx="2388632" cy="666512"/>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Up to 30% reduction in cloud spending</a:t>
            </a:r>
            <a:endParaRPr lang="en-US" sz="1750" dirty="0"/>
          </a:p>
        </p:txBody>
      </p:sp>
      <p:pic>
        <p:nvPicPr>
          <p:cNvPr id="9" name="Image 1" descr="preencoded.png"/>
          <p:cNvPicPr>
            <a:picLocks noChangeAspect="1"/>
          </p:cNvPicPr>
          <p:nvPr/>
        </p:nvPicPr>
        <p:blipFill>
          <a:blip r:embed="rId4"/>
          <a:stretch>
            <a:fillRect/>
          </a:stretch>
        </p:blipFill>
        <p:spPr>
          <a:xfrm>
            <a:off x="4759881" y="4013478"/>
            <a:ext cx="555427" cy="555427"/>
          </a:xfrm>
          <a:prstGeom prst="rect">
            <a:avLst/>
          </a:prstGeom>
        </p:spPr>
      </p:pic>
      <p:sp>
        <p:nvSpPr>
          <p:cNvPr id="10" name="Text 6"/>
          <p:cNvSpPr/>
          <p:nvPr/>
        </p:nvSpPr>
        <p:spPr>
          <a:xfrm>
            <a:off x="4759881" y="4791075"/>
            <a:ext cx="2388632"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Performance</a:t>
            </a:r>
            <a:endParaRPr lang="en-US" sz="2187" dirty="0"/>
          </a:p>
        </p:txBody>
      </p:sp>
      <p:sp>
        <p:nvSpPr>
          <p:cNvPr id="11" name="Text 7"/>
          <p:cNvSpPr/>
          <p:nvPr/>
        </p:nvSpPr>
        <p:spPr>
          <a:xfrm>
            <a:off x="4759881" y="5271492"/>
            <a:ext cx="2388632" cy="999768"/>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20% improvement in application responsiveness</a:t>
            </a:r>
            <a:endParaRPr lang="en-US" sz="1750" dirty="0"/>
          </a:p>
        </p:txBody>
      </p:sp>
      <p:pic>
        <p:nvPicPr>
          <p:cNvPr id="12" name="Image 2" descr="preencoded.png"/>
          <p:cNvPicPr>
            <a:picLocks noChangeAspect="1"/>
          </p:cNvPicPr>
          <p:nvPr/>
        </p:nvPicPr>
        <p:blipFill>
          <a:blip r:embed="rId5"/>
          <a:stretch>
            <a:fillRect/>
          </a:stretch>
        </p:blipFill>
        <p:spPr>
          <a:xfrm>
            <a:off x="7481768" y="4013478"/>
            <a:ext cx="555427" cy="555427"/>
          </a:xfrm>
          <a:prstGeom prst="rect">
            <a:avLst/>
          </a:prstGeom>
        </p:spPr>
      </p:pic>
      <p:sp>
        <p:nvSpPr>
          <p:cNvPr id="13" name="Text 8"/>
          <p:cNvSpPr/>
          <p:nvPr/>
        </p:nvSpPr>
        <p:spPr>
          <a:xfrm>
            <a:off x="7481768" y="4791075"/>
            <a:ext cx="2388632"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Agility</a:t>
            </a:r>
            <a:endParaRPr lang="en-US" sz="2187" dirty="0"/>
          </a:p>
        </p:txBody>
      </p:sp>
      <p:sp>
        <p:nvSpPr>
          <p:cNvPr id="14" name="Text 9"/>
          <p:cNvSpPr/>
          <p:nvPr/>
        </p:nvSpPr>
        <p:spPr>
          <a:xfrm>
            <a:off x="7481768" y="5271492"/>
            <a:ext cx="2388632" cy="666512"/>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Faster time-to-market for new services</a:t>
            </a:r>
            <a:endParaRPr lang="en-US" sz="1750" dirty="0"/>
          </a:p>
        </p:txBody>
      </p:sp>
      <p:pic>
        <p:nvPicPr>
          <p:cNvPr id="15" name="Image 3" descr="preencoded.png"/>
          <p:cNvPicPr>
            <a:picLocks noChangeAspect="1"/>
          </p:cNvPicPr>
          <p:nvPr/>
        </p:nvPicPr>
        <p:blipFill>
          <a:blip r:embed="rId6"/>
          <a:stretch>
            <a:fillRect/>
          </a:stretch>
        </p:blipFill>
        <p:spPr>
          <a:xfrm>
            <a:off x="10203656" y="4013478"/>
            <a:ext cx="555427" cy="555427"/>
          </a:xfrm>
          <a:prstGeom prst="rect">
            <a:avLst/>
          </a:prstGeom>
        </p:spPr>
      </p:pic>
      <p:sp>
        <p:nvSpPr>
          <p:cNvPr id="16" name="Text 10"/>
          <p:cNvSpPr/>
          <p:nvPr/>
        </p:nvSpPr>
        <p:spPr>
          <a:xfrm>
            <a:off x="10203656" y="4791075"/>
            <a:ext cx="2388751"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Scalability</a:t>
            </a:r>
            <a:endParaRPr lang="en-US" sz="2187" dirty="0"/>
          </a:p>
        </p:txBody>
      </p:sp>
      <p:sp>
        <p:nvSpPr>
          <p:cNvPr id="17" name="Text 11"/>
          <p:cNvSpPr/>
          <p:nvPr/>
        </p:nvSpPr>
        <p:spPr>
          <a:xfrm>
            <a:off x="10203656" y="5271492"/>
            <a:ext cx="2388751" cy="666512"/>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Seamless handling of peak workloads</a:t>
            </a:r>
            <a:endParaRPr lang="en-US" sz="1750" dirty="0"/>
          </a:p>
        </p:txBody>
      </p:sp>
      <p:pic>
        <p:nvPicPr>
          <p:cNvPr id="18"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txBody>
          <a:bodyPr/>
          <a:lstStyle/>
          <a:p>
            <a:endParaRPr lang="en-IN"/>
          </a:p>
        </p:txBody>
      </p:sp>
      <p:sp>
        <p:nvSpPr>
          <p:cNvPr id="3" name="Shape 1"/>
          <p:cNvSpPr/>
          <p:nvPr/>
        </p:nvSpPr>
        <p:spPr>
          <a:xfrm>
            <a:off x="0" y="0"/>
            <a:ext cx="14630400" cy="8229600"/>
          </a:xfrm>
          <a:prstGeom prst="rect">
            <a:avLst/>
          </a:prstGeom>
          <a:solidFill>
            <a:srgbClr val="F3F3F7"/>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073473"/>
            <a:ext cx="7477601" cy="2083118"/>
          </a:xfrm>
          <a:prstGeom prst="rect">
            <a:avLst/>
          </a:prstGeom>
          <a:noFill/>
          <a:ln/>
        </p:spPr>
        <p:txBody>
          <a:bodyPr wrap="squar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Conclusion: The Future of Cloud Resource Management</a:t>
            </a:r>
            <a:endParaRPr lang="en-US" sz="4374" dirty="0"/>
          </a:p>
        </p:txBody>
      </p:sp>
      <p:sp>
        <p:nvSpPr>
          <p:cNvPr id="6" name="Text 3"/>
          <p:cNvSpPr/>
          <p:nvPr/>
        </p:nvSpPr>
        <p:spPr>
          <a:xfrm>
            <a:off x="6319599" y="4489847"/>
            <a:ext cx="7477601" cy="1666280"/>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 As cloud adoption continues to grow, the ability to accurately predict and intelligently allocate cloud resources will be the key to unlocking the full potential of cloud computing. Leveraging advanced analytics and automation will enable businesses to achieve new levels of efficiency, performance, and agility.</a:t>
            </a:r>
            <a:endParaRPr lang="en-US" sz="1750"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512</Words>
  <Application>Microsoft Office PowerPoint</Application>
  <PresentationFormat>Custom</PresentationFormat>
  <Paragraphs>74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Open Sans</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Vinod koduru</cp:lastModifiedBy>
  <cp:revision>2</cp:revision>
  <dcterms:created xsi:type="dcterms:W3CDTF">2024-06-17T03:08:16Z</dcterms:created>
  <dcterms:modified xsi:type="dcterms:W3CDTF">2024-06-17T03:13:44Z</dcterms:modified>
</cp:coreProperties>
</file>