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650" autoAdjust="0"/>
  </p:normalViewPr>
  <p:slideViewPr>
    <p:cSldViewPr snapToGrid="0">
      <p:cViewPr varScale="1">
        <p:scale>
          <a:sx n="51" d="100"/>
          <a:sy n="51" d="100"/>
        </p:scale>
        <p:origin x="1232" y="36"/>
      </p:cViewPr>
      <p:guideLst>
        <p:guide orient="horz" pos="2160"/>
        <p:guide pos="3840"/>
      </p:guideLst>
    </p:cSldViewPr>
  </p:slideViewPr>
  <p:notesTextViewPr>
    <p:cViewPr>
      <p:scale>
        <a:sx n="1" d="1"/>
        <a:sy n="1" d="1"/>
      </p:scale>
      <p:origin x="0" y="0"/>
    </p:cViewPr>
  </p:notesText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1.sv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CBC050-822C-43AF-BAE8-B25CB0C691B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9EFD625-9A20-4D48-B1D2-C93F6A6D6BF9}">
      <dgm:prSet/>
      <dgm:spPr/>
      <dgm:t>
        <a:bodyPr/>
        <a:lstStyle/>
        <a:p>
          <a:r>
            <a:rPr lang="en-IN"/>
            <a:t>- Bullet Points:</a:t>
          </a:r>
          <a:endParaRPr lang="en-US"/>
        </a:p>
      </dgm:t>
    </dgm:pt>
    <dgm:pt modelId="{8A37BA96-AF5D-4AC7-B2B1-21886A29F90E}" type="parTrans" cxnId="{7969E749-B8E0-47E0-9AEB-71E69E1F398B}">
      <dgm:prSet/>
      <dgm:spPr/>
      <dgm:t>
        <a:bodyPr/>
        <a:lstStyle/>
        <a:p>
          <a:endParaRPr lang="en-US"/>
        </a:p>
      </dgm:t>
    </dgm:pt>
    <dgm:pt modelId="{350F1C73-AC3A-4A19-A2FA-27C637A4F855}" type="sibTrans" cxnId="{7969E749-B8E0-47E0-9AEB-71E69E1F398B}">
      <dgm:prSet/>
      <dgm:spPr/>
      <dgm:t>
        <a:bodyPr/>
        <a:lstStyle/>
        <a:p>
          <a:endParaRPr lang="en-US"/>
        </a:p>
      </dgm:t>
    </dgm:pt>
    <dgm:pt modelId="{53AAE789-E26B-4D3B-8818-C19B9956F97E}">
      <dgm:prSet/>
      <dgm:spPr/>
      <dgm:t>
        <a:bodyPr/>
        <a:lstStyle/>
        <a:p>
          <a:r>
            <a:rPr lang="en-IN"/>
            <a:t>- Project Overview and Data Sources</a:t>
          </a:r>
          <a:endParaRPr lang="en-US"/>
        </a:p>
      </dgm:t>
    </dgm:pt>
    <dgm:pt modelId="{31271C65-A744-4DE6-9941-D2CEC125EAEC}" type="parTrans" cxnId="{C99EFE9B-2BC0-49CE-8999-00091CBA4676}">
      <dgm:prSet/>
      <dgm:spPr/>
      <dgm:t>
        <a:bodyPr/>
        <a:lstStyle/>
        <a:p>
          <a:endParaRPr lang="en-US"/>
        </a:p>
      </dgm:t>
    </dgm:pt>
    <dgm:pt modelId="{D702A831-9D35-44DA-827D-06342A861A18}" type="sibTrans" cxnId="{C99EFE9B-2BC0-49CE-8999-00091CBA4676}">
      <dgm:prSet/>
      <dgm:spPr/>
      <dgm:t>
        <a:bodyPr/>
        <a:lstStyle/>
        <a:p>
          <a:endParaRPr lang="en-US"/>
        </a:p>
      </dgm:t>
    </dgm:pt>
    <dgm:pt modelId="{A0DED420-9115-4E63-ADDE-7AC1BAA56469}">
      <dgm:prSet/>
      <dgm:spPr/>
      <dgm:t>
        <a:bodyPr/>
        <a:lstStyle/>
        <a:p>
          <a:r>
            <a:rPr lang="en-IN"/>
            <a:t>- Key Performance Indicators (KPIs)</a:t>
          </a:r>
          <a:endParaRPr lang="en-US"/>
        </a:p>
      </dgm:t>
    </dgm:pt>
    <dgm:pt modelId="{FFE51F6A-0317-4665-96DB-83CC4AB49233}" type="parTrans" cxnId="{39322B41-BC1C-46F1-B3B1-5515952B00E8}">
      <dgm:prSet/>
      <dgm:spPr/>
      <dgm:t>
        <a:bodyPr/>
        <a:lstStyle/>
        <a:p>
          <a:endParaRPr lang="en-US"/>
        </a:p>
      </dgm:t>
    </dgm:pt>
    <dgm:pt modelId="{914D85A3-D860-4F0E-9C27-563D6AD99662}" type="sibTrans" cxnId="{39322B41-BC1C-46F1-B3B1-5515952B00E8}">
      <dgm:prSet/>
      <dgm:spPr/>
      <dgm:t>
        <a:bodyPr/>
        <a:lstStyle/>
        <a:p>
          <a:endParaRPr lang="en-US"/>
        </a:p>
      </dgm:t>
    </dgm:pt>
    <dgm:pt modelId="{88C48D12-1600-4C1A-AD61-F44D6603AAA8}">
      <dgm:prSet/>
      <dgm:spPr/>
      <dgm:t>
        <a:bodyPr/>
        <a:lstStyle/>
        <a:p>
          <a:r>
            <a:rPr lang="en-IN"/>
            <a:t>- Visual Insights (Revenue, Bookings, Trends)</a:t>
          </a:r>
          <a:endParaRPr lang="en-US"/>
        </a:p>
      </dgm:t>
    </dgm:pt>
    <dgm:pt modelId="{33FF3603-5E96-480F-9600-516CDB23F3FB}" type="parTrans" cxnId="{5A7909F7-05BE-45B4-84D9-645ED4302008}">
      <dgm:prSet/>
      <dgm:spPr/>
      <dgm:t>
        <a:bodyPr/>
        <a:lstStyle/>
        <a:p>
          <a:endParaRPr lang="en-US"/>
        </a:p>
      </dgm:t>
    </dgm:pt>
    <dgm:pt modelId="{955853C1-5814-442C-B231-619C4DA9A455}" type="sibTrans" cxnId="{5A7909F7-05BE-45B4-84D9-645ED4302008}">
      <dgm:prSet/>
      <dgm:spPr/>
      <dgm:t>
        <a:bodyPr/>
        <a:lstStyle/>
        <a:p>
          <a:endParaRPr lang="en-US"/>
        </a:p>
      </dgm:t>
    </dgm:pt>
    <dgm:pt modelId="{FD2D36CC-9EEE-4BC3-9215-968CAE1B8AA1}">
      <dgm:prSet/>
      <dgm:spPr/>
      <dgm:t>
        <a:bodyPr/>
        <a:lstStyle/>
        <a:p>
          <a:r>
            <a:rPr lang="en-IN"/>
            <a:t>- Business Challenges and Solutions</a:t>
          </a:r>
          <a:endParaRPr lang="en-US"/>
        </a:p>
      </dgm:t>
    </dgm:pt>
    <dgm:pt modelId="{45F56BD9-9BA0-4178-8284-72D8DCECEFBC}" type="parTrans" cxnId="{BD992463-71EE-426A-8D29-A19DBD952E91}">
      <dgm:prSet/>
      <dgm:spPr/>
      <dgm:t>
        <a:bodyPr/>
        <a:lstStyle/>
        <a:p>
          <a:endParaRPr lang="en-US"/>
        </a:p>
      </dgm:t>
    </dgm:pt>
    <dgm:pt modelId="{95B10533-3D11-43B3-8E86-048FDD994709}" type="sibTrans" cxnId="{BD992463-71EE-426A-8D29-A19DBD952E91}">
      <dgm:prSet/>
      <dgm:spPr/>
      <dgm:t>
        <a:bodyPr/>
        <a:lstStyle/>
        <a:p>
          <a:endParaRPr lang="en-US"/>
        </a:p>
      </dgm:t>
    </dgm:pt>
    <dgm:pt modelId="{0EB2BA27-1C55-4E9C-8834-AFCB988E52A8}">
      <dgm:prSet/>
      <dgm:spPr/>
      <dgm:t>
        <a:bodyPr/>
        <a:lstStyle/>
        <a:p>
          <a:r>
            <a:rPr lang="en-IN"/>
            <a:t>- Recommendations and Next Steps</a:t>
          </a:r>
          <a:endParaRPr lang="en-US"/>
        </a:p>
      </dgm:t>
    </dgm:pt>
    <dgm:pt modelId="{662617B1-E110-4750-B807-8F7349D56E0B}" type="parTrans" cxnId="{C1B2C331-1C3D-4CC1-B362-66DAA3E9A136}">
      <dgm:prSet/>
      <dgm:spPr/>
      <dgm:t>
        <a:bodyPr/>
        <a:lstStyle/>
        <a:p>
          <a:endParaRPr lang="en-US"/>
        </a:p>
      </dgm:t>
    </dgm:pt>
    <dgm:pt modelId="{BBEC6CDC-4EA6-46DC-98C2-9BF41C909831}" type="sibTrans" cxnId="{C1B2C331-1C3D-4CC1-B362-66DAA3E9A136}">
      <dgm:prSet/>
      <dgm:spPr/>
      <dgm:t>
        <a:bodyPr/>
        <a:lstStyle/>
        <a:p>
          <a:endParaRPr lang="en-US"/>
        </a:p>
      </dgm:t>
    </dgm:pt>
    <dgm:pt modelId="{CA4C9716-4596-4B59-91ED-50932179A119}" type="pres">
      <dgm:prSet presAssocID="{F3CBC050-822C-43AF-BAE8-B25CB0C691B5}" presName="root" presStyleCnt="0">
        <dgm:presLayoutVars>
          <dgm:dir/>
          <dgm:resizeHandles val="exact"/>
        </dgm:presLayoutVars>
      </dgm:prSet>
      <dgm:spPr/>
    </dgm:pt>
    <dgm:pt modelId="{1BE8387D-E406-4054-A66B-05BFD09EBFC8}" type="pres">
      <dgm:prSet presAssocID="{79EFD625-9A20-4D48-B1D2-C93F6A6D6BF9}" presName="compNode" presStyleCnt="0"/>
      <dgm:spPr/>
    </dgm:pt>
    <dgm:pt modelId="{AA5558FF-EC20-4D14-89AF-6A64807816D8}" type="pres">
      <dgm:prSet presAssocID="{79EFD625-9A20-4D48-B1D2-C93F6A6D6BF9}" presName="bgRect" presStyleLbl="bgShp" presStyleIdx="0" presStyleCnt="6"/>
      <dgm:spPr/>
    </dgm:pt>
    <dgm:pt modelId="{1F823187-014C-42EE-91AF-13B7BD195F59}" type="pres">
      <dgm:prSet presAssocID="{79EFD625-9A20-4D48-B1D2-C93F6A6D6BF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rcle with Right Arrow"/>
        </a:ext>
      </dgm:extLst>
    </dgm:pt>
    <dgm:pt modelId="{3483AF54-BC9C-492E-97C7-A13CADA2FDDF}" type="pres">
      <dgm:prSet presAssocID="{79EFD625-9A20-4D48-B1D2-C93F6A6D6BF9}" presName="spaceRect" presStyleCnt="0"/>
      <dgm:spPr/>
    </dgm:pt>
    <dgm:pt modelId="{C6757781-AA46-4848-A705-843C2E26B518}" type="pres">
      <dgm:prSet presAssocID="{79EFD625-9A20-4D48-B1D2-C93F6A6D6BF9}" presName="parTx" presStyleLbl="revTx" presStyleIdx="0" presStyleCnt="6">
        <dgm:presLayoutVars>
          <dgm:chMax val="0"/>
          <dgm:chPref val="0"/>
        </dgm:presLayoutVars>
      </dgm:prSet>
      <dgm:spPr/>
    </dgm:pt>
    <dgm:pt modelId="{AC32CD3A-A137-4B16-BF27-E8D5DAA541A2}" type="pres">
      <dgm:prSet presAssocID="{350F1C73-AC3A-4A19-A2FA-27C637A4F855}" presName="sibTrans" presStyleCnt="0"/>
      <dgm:spPr/>
    </dgm:pt>
    <dgm:pt modelId="{A0FD9F7D-3A92-4D88-B2EC-62DD62F1EA20}" type="pres">
      <dgm:prSet presAssocID="{53AAE789-E26B-4D3B-8818-C19B9956F97E}" presName="compNode" presStyleCnt="0"/>
      <dgm:spPr/>
    </dgm:pt>
    <dgm:pt modelId="{39BD2E06-B754-4304-9858-D0E5AA52BEBC}" type="pres">
      <dgm:prSet presAssocID="{53AAE789-E26B-4D3B-8818-C19B9956F97E}" presName="bgRect" presStyleLbl="bgShp" presStyleIdx="1" presStyleCnt="6"/>
      <dgm:spPr/>
    </dgm:pt>
    <dgm:pt modelId="{B47C6AA8-E492-41C2-AE1C-4C7910E02F71}" type="pres">
      <dgm:prSet presAssocID="{53AAE789-E26B-4D3B-8818-C19B9956F97E}"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58D0ADC0-5EAF-4CEC-AE4B-8697DA2B8795}" type="pres">
      <dgm:prSet presAssocID="{53AAE789-E26B-4D3B-8818-C19B9956F97E}" presName="spaceRect" presStyleCnt="0"/>
      <dgm:spPr/>
    </dgm:pt>
    <dgm:pt modelId="{672FD67E-996A-4981-B810-D3CE60C73BC8}" type="pres">
      <dgm:prSet presAssocID="{53AAE789-E26B-4D3B-8818-C19B9956F97E}" presName="parTx" presStyleLbl="revTx" presStyleIdx="1" presStyleCnt="6">
        <dgm:presLayoutVars>
          <dgm:chMax val="0"/>
          <dgm:chPref val="0"/>
        </dgm:presLayoutVars>
      </dgm:prSet>
      <dgm:spPr/>
    </dgm:pt>
    <dgm:pt modelId="{E7326471-BF71-449B-B99B-8FC1E305632E}" type="pres">
      <dgm:prSet presAssocID="{D702A831-9D35-44DA-827D-06342A861A18}" presName="sibTrans" presStyleCnt="0"/>
      <dgm:spPr/>
    </dgm:pt>
    <dgm:pt modelId="{2F4063E3-AF87-4F24-9A6C-0A21BB361D9D}" type="pres">
      <dgm:prSet presAssocID="{A0DED420-9115-4E63-ADDE-7AC1BAA56469}" presName="compNode" presStyleCnt="0"/>
      <dgm:spPr/>
    </dgm:pt>
    <dgm:pt modelId="{C497187C-392C-43E3-9CEC-7B7BCD3D9F3B}" type="pres">
      <dgm:prSet presAssocID="{A0DED420-9115-4E63-ADDE-7AC1BAA56469}" presName="bgRect" presStyleLbl="bgShp" presStyleIdx="2" presStyleCnt="6"/>
      <dgm:spPr/>
    </dgm:pt>
    <dgm:pt modelId="{A2DDD331-FE73-4C94-B4A2-622EF13E55D3}" type="pres">
      <dgm:prSet presAssocID="{A0DED420-9115-4E63-ADDE-7AC1BAA5646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5810C516-A75B-4F59-B7E7-815A4AE0D9EA}" type="pres">
      <dgm:prSet presAssocID="{A0DED420-9115-4E63-ADDE-7AC1BAA56469}" presName="spaceRect" presStyleCnt="0"/>
      <dgm:spPr/>
    </dgm:pt>
    <dgm:pt modelId="{1833431D-70F6-4917-8C81-CC4F9A01E7B0}" type="pres">
      <dgm:prSet presAssocID="{A0DED420-9115-4E63-ADDE-7AC1BAA56469}" presName="parTx" presStyleLbl="revTx" presStyleIdx="2" presStyleCnt="6">
        <dgm:presLayoutVars>
          <dgm:chMax val="0"/>
          <dgm:chPref val="0"/>
        </dgm:presLayoutVars>
      </dgm:prSet>
      <dgm:spPr/>
    </dgm:pt>
    <dgm:pt modelId="{1C36DB86-3A8E-4AA4-B09D-0455F16F060D}" type="pres">
      <dgm:prSet presAssocID="{914D85A3-D860-4F0E-9C27-563D6AD99662}" presName="sibTrans" presStyleCnt="0"/>
      <dgm:spPr/>
    </dgm:pt>
    <dgm:pt modelId="{0D4F45DA-09A7-496E-8024-771A862E92D7}" type="pres">
      <dgm:prSet presAssocID="{88C48D12-1600-4C1A-AD61-F44D6603AAA8}" presName="compNode" presStyleCnt="0"/>
      <dgm:spPr/>
    </dgm:pt>
    <dgm:pt modelId="{A34ACB54-74DD-429D-A248-03A634887867}" type="pres">
      <dgm:prSet presAssocID="{88C48D12-1600-4C1A-AD61-F44D6603AAA8}" presName="bgRect" presStyleLbl="bgShp" presStyleIdx="3" presStyleCnt="6"/>
      <dgm:spPr/>
    </dgm:pt>
    <dgm:pt modelId="{7CE19938-074F-41F1-80D2-EBECC010A694}" type="pres">
      <dgm:prSet presAssocID="{88C48D12-1600-4C1A-AD61-F44D6603AAA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laying Cards"/>
        </a:ext>
      </dgm:extLst>
    </dgm:pt>
    <dgm:pt modelId="{D1B93B4E-CD9A-4D78-9308-1A747C3D3403}" type="pres">
      <dgm:prSet presAssocID="{88C48D12-1600-4C1A-AD61-F44D6603AAA8}" presName="spaceRect" presStyleCnt="0"/>
      <dgm:spPr/>
    </dgm:pt>
    <dgm:pt modelId="{6ED1FA83-5D1D-42C4-AD5C-66ECBF6B19FB}" type="pres">
      <dgm:prSet presAssocID="{88C48D12-1600-4C1A-AD61-F44D6603AAA8}" presName="parTx" presStyleLbl="revTx" presStyleIdx="3" presStyleCnt="6">
        <dgm:presLayoutVars>
          <dgm:chMax val="0"/>
          <dgm:chPref val="0"/>
        </dgm:presLayoutVars>
      </dgm:prSet>
      <dgm:spPr/>
    </dgm:pt>
    <dgm:pt modelId="{15E3378D-0546-471C-9C77-9B22EF316F89}" type="pres">
      <dgm:prSet presAssocID="{955853C1-5814-442C-B231-619C4DA9A455}" presName="sibTrans" presStyleCnt="0"/>
      <dgm:spPr/>
    </dgm:pt>
    <dgm:pt modelId="{D28FB9A9-A0CC-4EB2-AC80-DD1B0C14CBE0}" type="pres">
      <dgm:prSet presAssocID="{FD2D36CC-9EEE-4BC3-9215-968CAE1B8AA1}" presName="compNode" presStyleCnt="0"/>
      <dgm:spPr/>
    </dgm:pt>
    <dgm:pt modelId="{5BD69CE4-A7A4-4835-826B-DDF597629F5D}" type="pres">
      <dgm:prSet presAssocID="{FD2D36CC-9EEE-4BC3-9215-968CAE1B8AA1}" presName="bgRect" presStyleLbl="bgShp" presStyleIdx="4" presStyleCnt="6"/>
      <dgm:spPr/>
    </dgm:pt>
    <dgm:pt modelId="{1B7012FE-126B-4529-A5BE-2641D1D1C033}" type="pres">
      <dgm:prSet presAssocID="{FD2D36CC-9EEE-4BC3-9215-968CAE1B8AA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riefcase"/>
        </a:ext>
      </dgm:extLst>
    </dgm:pt>
    <dgm:pt modelId="{6CA145EE-4CEA-4C72-B06C-4A3BABAE0CF4}" type="pres">
      <dgm:prSet presAssocID="{FD2D36CC-9EEE-4BC3-9215-968CAE1B8AA1}" presName="spaceRect" presStyleCnt="0"/>
      <dgm:spPr/>
    </dgm:pt>
    <dgm:pt modelId="{FF8A96DD-23E0-4A61-B46D-83F245AB1944}" type="pres">
      <dgm:prSet presAssocID="{FD2D36CC-9EEE-4BC3-9215-968CAE1B8AA1}" presName="parTx" presStyleLbl="revTx" presStyleIdx="4" presStyleCnt="6">
        <dgm:presLayoutVars>
          <dgm:chMax val="0"/>
          <dgm:chPref val="0"/>
        </dgm:presLayoutVars>
      </dgm:prSet>
      <dgm:spPr/>
    </dgm:pt>
    <dgm:pt modelId="{86875C2D-D09D-432B-AB75-E935C9BC6E3E}" type="pres">
      <dgm:prSet presAssocID="{95B10533-3D11-43B3-8E86-048FDD994709}" presName="sibTrans" presStyleCnt="0"/>
      <dgm:spPr/>
    </dgm:pt>
    <dgm:pt modelId="{911E0316-159F-4E7F-90ED-375BAE08ECDF}" type="pres">
      <dgm:prSet presAssocID="{0EB2BA27-1C55-4E9C-8834-AFCB988E52A8}" presName="compNode" presStyleCnt="0"/>
      <dgm:spPr/>
    </dgm:pt>
    <dgm:pt modelId="{C4EA1E8B-CF6D-4837-8147-E8D0DA7A7E6B}" type="pres">
      <dgm:prSet presAssocID="{0EB2BA27-1C55-4E9C-8834-AFCB988E52A8}" presName="bgRect" presStyleLbl="bgShp" presStyleIdx="5" presStyleCnt="6"/>
      <dgm:spPr/>
    </dgm:pt>
    <dgm:pt modelId="{53380734-16EC-481A-99A5-36895EBF9886}" type="pres">
      <dgm:prSet presAssocID="{0EB2BA27-1C55-4E9C-8834-AFCB988E52A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94603699-8041-4171-84A9-E6EC5B2F2B05}" type="pres">
      <dgm:prSet presAssocID="{0EB2BA27-1C55-4E9C-8834-AFCB988E52A8}" presName="spaceRect" presStyleCnt="0"/>
      <dgm:spPr/>
    </dgm:pt>
    <dgm:pt modelId="{DA0A544C-D885-4813-907F-CAD498F5BF8D}" type="pres">
      <dgm:prSet presAssocID="{0EB2BA27-1C55-4E9C-8834-AFCB988E52A8}" presName="parTx" presStyleLbl="revTx" presStyleIdx="5" presStyleCnt="6">
        <dgm:presLayoutVars>
          <dgm:chMax val="0"/>
          <dgm:chPref val="0"/>
        </dgm:presLayoutVars>
      </dgm:prSet>
      <dgm:spPr/>
    </dgm:pt>
  </dgm:ptLst>
  <dgm:cxnLst>
    <dgm:cxn modelId="{C1B2C331-1C3D-4CC1-B362-66DAA3E9A136}" srcId="{F3CBC050-822C-43AF-BAE8-B25CB0C691B5}" destId="{0EB2BA27-1C55-4E9C-8834-AFCB988E52A8}" srcOrd="5" destOrd="0" parTransId="{662617B1-E110-4750-B807-8F7349D56E0B}" sibTransId="{BBEC6CDC-4EA6-46DC-98C2-9BF41C909831}"/>
    <dgm:cxn modelId="{39322B41-BC1C-46F1-B3B1-5515952B00E8}" srcId="{F3CBC050-822C-43AF-BAE8-B25CB0C691B5}" destId="{A0DED420-9115-4E63-ADDE-7AC1BAA56469}" srcOrd="2" destOrd="0" parTransId="{FFE51F6A-0317-4665-96DB-83CC4AB49233}" sibTransId="{914D85A3-D860-4F0E-9C27-563D6AD99662}"/>
    <dgm:cxn modelId="{BD992463-71EE-426A-8D29-A19DBD952E91}" srcId="{F3CBC050-822C-43AF-BAE8-B25CB0C691B5}" destId="{FD2D36CC-9EEE-4BC3-9215-968CAE1B8AA1}" srcOrd="4" destOrd="0" parTransId="{45F56BD9-9BA0-4178-8284-72D8DCECEFBC}" sibTransId="{95B10533-3D11-43B3-8E86-048FDD994709}"/>
    <dgm:cxn modelId="{7969E749-B8E0-47E0-9AEB-71E69E1F398B}" srcId="{F3CBC050-822C-43AF-BAE8-B25CB0C691B5}" destId="{79EFD625-9A20-4D48-B1D2-C93F6A6D6BF9}" srcOrd="0" destOrd="0" parTransId="{8A37BA96-AF5D-4AC7-B2B1-21886A29F90E}" sibTransId="{350F1C73-AC3A-4A19-A2FA-27C637A4F855}"/>
    <dgm:cxn modelId="{8917A24A-F328-47B4-B3DC-A28602178E18}" type="presOf" srcId="{A0DED420-9115-4E63-ADDE-7AC1BAA56469}" destId="{1833431D-70F6-4917-8C81-CC4F9A01E7B0}" srcOrd="0" destOrd="0" presId="urn:microsoft.com/office/officeart/2018/2/layout/IconVerticalSolidList"/>
    <dgm:cxn modelId="{724F946C-8816-4479-96CF-CA106781C2E6}" type="presOf" srcId="{0EB2BA27-1C55-4E9C-8834-AFCB988E52A8}" destId="{DA0A544C-D885-4813-907F-CAD498F5BF8D}" srcOrd="0" destOrd="0" presId="urn:microsoft.com/office/officeart/2018/2/layout/IconVerticalSolidList"/>
    <dgm:cxn modelId="{4BF8385A-E03C-44C6-9757-47912BA58AAA}" type="presOf" srcId="{88C48D12-1600-4C1A-AD61-F44D6603AAA8}" destId="{6ED1FA83-5D1D-42C4-AD5C-66ECBF6B19FB}" srcOrd="0" destOrd="0" presId="urn:microsoft.com/office/officeart/2018/2/layout/IconVerticalSolidList"/>
    <dgm:cxn modelId="{5C66A181-38BD-43C3-AAA6-16E8992FB459}" type="presOf" srcId="{FD2D36CC-9EEE-4BC3-9215-968CAE1B8AA1}" destId="{FF8A96DD-23E0-4A61-B46D-83F245AB1944}" srcOrd="0" destOrd="0" presId="urn:microsoft.com/office/officeart/2018/2/layout/IconVerticalSolidList"/>
    <dgm:cxn modelId="{FB11818B-825E-47F8-BAE4-0F742CD3FA17}" type="presOf" srcId="{53AAE789-E26B-4D3B-8818-C19B9956F97E}" destId="{672FD67E-996A-4981-B810-D3CE60C73BC8}" srcOrd="0" destOrd="0" presId="urn:microsoft.com/office/officeart/2018/2/layout/IconVerticalSolidList"/>
    <dgm:cxn modelId="{C99EFE9B-2BC0-49CE-8999-00091CBA4676}" srcId="{F3CBC050-822C-43AF-BAE8-B25CB0C691B5}" destId="{53AAE789-E26B-4D3B-8818-C19B9956F97E}" srcOrd="1" destOrd="0" parTransId="{31271C65-A744-4DE6-9941-D2CEC125EAEC}" sibTransId="{D702A831-9D35-44DA-827D-06342A861A18}"/>
    <dgm:cxn modelId="{10165F9F-3E17-4411-B3F6-CCD9E7B9BFBC}" type="presOf" srcId="{F3CBC050-822C-43AF-BAE8-B25CB0C691B5}" destId="{CA4C9716-4596-4B59-91ED-50932179A119}" srcOrd="0" destOrd="0" presId="urn:microsoft.com/office/officeart/2018/2/layout/IconVerticalSolidList"/>
    <dgm:cxn modelId="{5A7909F7-05BE-45B4-84D9-645ED4302008}" srcId="{F3CBC050-822C-43AF-BAE8-B25CB0C691B5}" destId="{88C48D12-1600-4C1A-AD61-F44D6603AAA8}" srcOrd="3" destOrd="0" parTransId="{33FF3603-5E96-480F-9600-516CDB23F3FB}" sibTransId="{955853C1-5814-442C-B231-619C4DA9A455}"/>
    <dgm:cxn modelId="{431481FB-8CC4-46C2-B460-65DBAF9CC08B}" type="presOf" srcId="{79EFD625-9A20-4D48-B1D2-C93F6A6D6BF9}" destId="{C6757781-AA46-4848-A705-843C2E26B518}" srcOrd="0" destOrd="0" presId="urn:microsoft.com/office/officeart/2018/2/layout/IconVerticalSolidList"/>
    <dgm:cxn modelId="{B4F19E2D-4BE7-4EB7-89E0-974765141442}" type="presParOf" srcId="{CA4C9716-4596-4B59-91ED-50932179A119}" destId="{1BE8387D-E406-4054-A66B-05BFD09EBFC8}" srcOrd="0" destOrd="0" presId="urn:microsoft.com/office/officeart/2018/2/layout/IconVerticalSolidList"/>
    <dgm:cxn modelId="{5E8EAAE6-F1A5-429E-8336-A38A0B8EBE60}" type="presParOf" srcId="{1BE8387D-E406-4054-A66B-05BFD09EBFC8}" destId="{AA5558FF-EC20-4D14-89AF-6A64807816D8}" srcOrd="0" destOrd="0" presId="urn:microsoft.com/office/officeart/2018/2/layout/IconVerticalSolidList"/>
    <dgm:cxn modelId="{69DB03C1-993D-4D34-B9F5-C319E2C658EF}" type="presParOf" srcId="{1BE8387D-E406-4054-A66B-05BFD09EBFC8}" destId="{1F823187-014C-42EE-91AF-13B7BD195F59}" srcOrd="1" destOrd="0" presId="urn:microsoft.com/office/officeart/2018/2/layout/IconVerticalSolidList"/>
    <dgm:cxn modelId="{55DA7B95-EE0B-4A3C-864B-E5431D14113D}" type="presParOf" srcId="{1BE8387D-E406-4054-A66B-05BFD09EBFC8}" destId="{3483AF54-BC9C-492E-97C7-A13CADA2FDDF}" srcOrd="2" destOrd="0" presId="urn:microsoft.com/office/officeart/2018/2/layout/IconVerticalSolidList"/>
    <dgm:cxn modelId="{ECFF4CDB-74BD-490C-9A50-2B944F81348A}" type="presParOf" srcId="{1BE8387D-E406-4054-A66B-05BFD09EBFC8}" destId="{C6757781-AA46-4848-A705-843C2E26B518}" srcOrd="3" destOrd="0" presId="urn:microsoft.com/office/officeart/2018/2/layout/IconVerticalSolidList"/>
    <dgm:cxn modelId="{119E3BA8-1E73-40FD-8AC3-CE79A5CD0F87}" type="presParOf" srcId="{CA4C9716-4596-4B59-91ED-50932179A119}" destId="{AC32CD3A-A137-4B16-BF27-E8D5DAA541A2}" srcOrd="1" destOrd="0" presId="urn:microsoft.com/office/officeart/2018/2/layout/IconVerticalSolidList"/>
    <dgm:cxn modelId="{8A2C43AC-BEFD-46B6-9DF9-67D4C535C078}" type="presParOf" srcId="{CA4C9716-4596-4B59-91ED-50932179A119}" destId="{A0FD9F7D-3A92-4D88-B2EC-62DD62F1EA20}" srcOrd="2" destOrd="0" presId="urn:microsoft.com/office/officeart/2018/2/layout/IconVerticalSolidList"/>
    <dgm:cxn modelId="{7667EF8A-8FCB-42CA-95AE-C1D3DD8C2BA7}" type="presParOf" srcId="{A0FD9F7D-3A92-4D88-B2EC-62DD62F1EA20}" destId="{39BD2E06-B754-4304-9858-D0E5AA52BEBC}" srcOrd="0" destOrd="0" presId="urn:microsoft.com/office/officeart/2018/2/layout/IconVerticalSolidList"/>
    <dgm:cxn modelId="{03261FBD-6FF0-4846-8F1B-2C4B1CD2133C}" type="presParOf" srcId="{A0FD9F7D-3A92-4D88-B2EC-62DD62F1EA20}" destId="{B47C6AA8-E492-41C2-AE1C-4C7910E02F71}" srcOrd="1" destOrd="0" presId="urn:microsoft.com/office/officeart/2018/2/layout/IconVerticalSolidList"/>
    <dgm:cxn modelId="{6F56E693-22C3-416B-9A4D-39BB6A0E497B}" type="presParOf" srcId="{A0FD9F7D-3A92-4D88-B2EC-62DD62F1EA20}" destId="{58D0ADC0-5EAF-4CEC-AE4B-8697DA2B8795}" srcOrd="2" destOrd="0" presId="urn:microsoft.com/office/officeart/2018/2/layout/IconVerticalSolidList"/>
    <dgm:cxn modelId="{5000DC8F-1EBF-43F0-A28B-59BBE0ADAE45}" type="presParOf" srcId="{A0FD9F7D-3A92-4D88-B2EC-62DD62F1EA20}" destId="{672FD67E-996A-4981-B810-D3CE60C73BC8}" srcOrd="3" destOrd="0" presId="urn:microsoft.com/office/officeart/2018/2/layout/IconVerticalSolidList"/>
    <dgm:cxn modelId="{F70B45B5-FA50-472D-8481-7EC9F053EC3A}" type="presParOf" srcId="{CA4C9716-4596-4B59-91ED-50932179A119}" destId="{E7326471-BF71-449B-B99B-8FC1E305632E}" srcOrd="3" destOrd="0" presId="urn:microsoft.com/office/officeart/2018/2/layout/IconVerticalSolidList"/>
    <dgm:cxn modelId="{69266557-516E-4AAE-B2FF-06C067AB99CE}" type="presParOf" srcId="{CA4C9716-4596-4B59-91ED-50932179A119}" destId="{2F4063E3-AF87-4F24-9A6C-0A21BB361D9D}" srcOrd="4" destOrd="0" presId="urn:microsoft.com/office/officeart/2018/2/layout/IconVerticalSolidList"/>
    <dgm:cxn modelId="{46D92EAF-A2D6-476A-99EF-CC17FC598E15}" type="presParOf" srcId="{2F4063E3-AF87-4F24-9A6C-0A21BB361D9D}" destId="{C497187C-392C-43E3-9CEC-7B7BCD3D9F3B}" srcOrd="0" destOrd="0" presId="urn:microsoft.com/office/officeart/2018/2/layout/IconVerticalSolidList"/>
    <dgm:cxn modelId="{3DC02E0D-34CC-4144-AAF0-577D86F73285}" type="presParOf" srcId="{2F4063E3-AF87-4F24-9A6C-0A21BB361D9D}" destId="{A2DDD331-FE73-4C94-B4A2-622EF13E55D3}" srcOrd="1" destOrd="0" presId="urn:microsoft.com/office/officeart/2018/2/layout/IconVerticalSolidList"/>
    <dgm:cxn modelId="{39FFDD67-8F19-44EF-8DCB-752883BDEB74}" type="presParOf" srcId="{2F4063E3-AF87-4F24-9A6C-0A21BB361D9D}" destId="{5810C516-A75B-4F59-B7E7-815A4AE0D9EA}" srcOrd="2" destOrd="0" presId="urn:microsoft.com/office/officeart/2018/2/layout/IconVerticalSolidList"/>
    <dgm:cxn modelId="{21933C1A-7373-4011-9D5B-D2B55C7E143D}" type="presParOf" srcId="{2F4063E3-AF87-4F24-9A6C-0A21BB361D9D}" destId="{1833431D-70F6-4917-8C81-CC4F9A01E7B0}" srcOrd="3" destOrd="0" presId="urn:microsoft.com/office/officeart/2018/2/layout/IconVerticalSolidList"/>
    <dgm:cxn modelId="{50739797-415D-4C9B-826B-DA5C447C2D73}" type="presParOf" srcId="{CA4C9716-4596-4B59-91ED-50932179A119}" destId="{1C36DB86-3A8E-4AA4-B09D-0455F16F060D}" srcOrd="5" destOrd="0" presId="urn:microsoft.com/office/officeart/2018/2/layout/IconVerticalSolidList"/>
    <dgm:cxn modelId="{92B9DF89-36BF-47BE-B74A-EFC1E8B63866}" type="presParOf" srcId="{CA4C9716-4596-4B59-91ED-50932179A119}" destId="{0D4F45DA-09A7-496E-8024-771A862E92D7}" srcOrd="6" destOrd="0" presId="urn:microsoft.com/office/officeart/2018/2/layout/IconVerticalSolidList"/>
    <dgm:cxn modelId="{D465003A-D2B0-410A-8D84-4FE2E9928C39}" type="presParOf" srcId="{0D4F45DA-09A7-496E-8024-771A862E92D7}" destId="{A34ACB54-74DD-429D-A248-03A634887867}" srcOrd="0" destOrd="0" presId="urn:microsoft.com/office/officeart/2018/2/layout/IconVerticalSolidList"/>
    <dgm:cxn modelId="{35915460-B0BB-4FB6-BBF6-0EAA61AC0731}" type="presParOf" srcId="{0D4F45DA-09A7-496E-8024-771A862E92D7}" destId="{7CE19938-074F-41F1-80D2-EBECC010A694}" srcOrd="1" destOrd="0" presId="urn:microsoft.com/office/officeart/2018/2/layout/IconVerticalSolidList"/>
    <dgm:cxn modelId="{2FD118CC-D0F1-4BEC-8E60-780861DC1320}" type="presParOf" srcId="{0D4F45DA-09A7-496E-8024-771A862E92D7}" destId="{D1B93B4E-CD9A-4D78-9308-1A747C3D3403}" srcOrd="2" destOrd="0" presId="urn:microsoft.com/office/officeart/2018/2/layout/IconVerticalSolidList"/>
    <dgm:cxn modelId="{47076724-09FD-424D-A4D1-72112312AF12}" type="presParOf" srcId="{0D4F45DA-09A7-496E-8024-771A862E92D7}" destId="{6ED1FA83-5D1D-42C4-AD5C-66ECBF6B19FB}" srcOrd="3" destOrd="0" presId="urn:microsoft.com/office/officeart/2018/2/layout/IconVerticalSolidList"/>
    <dgm:cxn modelId="{2B63FF7D-58DB-47F0-B73C-4E9517EB8986}" type="presParOf" srcId="{CA4C9716-4596-4B59-91ED-50932179A119}" destId="{15E3378D-0546-471C-9C77-9B22EF316F89}" srcOrd="7" destOrd="0" presId="urn:microsoft.com/office/officeart/2018/2/layout/IconVerticalSolidList"/>
    <dgm:cxn modelId="{4CB97DA3-D6FD-4131-AC1A-5C89E35522B1}" type="presParOf" srcId="{CA4C9716-4596-4B59-91ED-50932179A119}" destId="{D28FB9A9-A0CC-4EB2-AC80-DD1B0C14CBE0}" srcOrd="8" destOrd="0" presId="urn:microsoft.com/office/officeart/2018/2/layout/IconVerticalSolidList"/>
    <dgm:cxn modelId="{A7B766E7-88BE-48BC-9AB1-CD1343FBDDF8}" type="presParOf" srcId="{D28FB9A9-A0CC-4EB2-AC80-DD1B0C14CBE0}" destId="{5BD69CE4-A7A4-4835-826B-DDF597629F5D}" srcOrd="0" destOrd="0" presId="urn:microsoft.com/office/officeart/2018/2/layout/IconVerticalSolidList"/>
    <dgm:cxn modelId="{3679AE70-461B-4A36-9E7D-2966DE5E405D}" type="presParOf" srcId="{D28FB9A9-A0CC-4EB2-AC80-DD1B0C14CBE0}" destId="{1B7012FE-126B-4529-A5BE-2641D1D1C033}" srcOrd="1" destOrd="0" presId="urn:microsoft.com/office/officeart/2018/2/layout/IconVerticalSolidList"/>
    <dgm:cxn modelId="{29EE3B2B-E41E-4932-8690-538E6E311825}" type="presParOf" srcId="{D28FB9A9-A0CC-4EB2-AC80-DD1B0C14CBE0}" destId="{6CA145EE-4CEA-4C72-B06C-4A3BABAE0CF4}" srcOrd="2" destOrd="0" presId="urn:microsoft.com/office/officeart/2018/2/layout/IconVerticalSolidList"/>
    <dgm:cxn modelId="{6E8FCB1F-B61A-4E16-994C-2E406D66BF1F}" type="presParOf" srcId="{D28FB9A9-A0CC-4EB2-AC80-DD1B0C14CBE0}" destId="{FF8A96DD-23E0-4A61-B46D-83F245AB1944}" srcOrd="3" destOrd="0" presId="urn:microsoft.com/office/officeart/2018/2/layout/IconVerticalSolidList"/>
    <dgm:cxn modelId="{B2D91984-C9A9-4BA3-9F29-69C0B1AB9740}" type="presParOf" srcId="{CA4C9716-4596-4B59-91ED-50932179A119}" destId="{86875C2D-D09D-432B-AB75-E935C9BC6E3E}" srcOrd="9" destOrd="0" presId="urn:microsoft.com/office/officeart/2018/2/layout/IconVerticalSolidList"/>
    <dgm:cxn modelId="{C915B50B-66BF-4978-AAF5-CE15D89DC72B}" type="presParOf" srcId="{CA4C9716-4596-4B59-91ED-50932179A119}" destId="{911E0316-159F-4E7F-90ED-375BAE08ECDF}" srcOrd="10" destOrd="0" presId="urn:microsoft.com/office/officeart/2018/2/layout/IconVerticalSolidList"/>
    <dgm:cxn modelId="{5811FEB0-5CB3-4666-9C8B-67CCD9ADFD18}" type="presParOf" srcId="{911E0316-159F-4E7F-90ED-375BAE08ECDF}" destId="{C4EA1E8B-CF6D-4837-8147-E8D0DA7A7E6B}" srcOrd="0" destOrd="0" presId="urn:microsoft.com/office/officeart/2018/2/layout/IconVerticalSolidList"/>
    <dgm:cxn modelId="{5627027A-0FCF-4878-AC0A-83D4F20402FF}" type="presParOf" srcId="{911E0316-159F-4E7F-90ED-375BAE08ECDF}" destId="{53380734-16EC-481A-99A5-36895EBF9886}" srcOrd="1" destOrd="0" presId="urn:microsoft.com/office/officeart/2018/2/layout/IconVerticalSolidList"/>
    <dgm:cxn modelId="{E83DBD0A-3823-42E9-9D79-090C19E14B82}" type="presParOf" srcId="{911E0316-159F-4E7F-90ED-375BAE08ECDF}" destId="{94603699-8041-4171-84A9-E6EC5B2F2B05}" srcOrd="2" destOrd="0" presId="urn:microsoft.com/office/officeart/2018/2/layout/IconVerticalSolidList"/>
    <dgm:cxn modelId="{47734145-3291-47F9-B071-CA6C677A2443}" type="presParOf" srcId="{911E0316-159F-4E7F-90ED-375BAE08ECDF}" destId="{DA0A544C-D885-4813-907F-CAD498F5BF8D}"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C7EA75-BECB-4B2F-85A0-12FC84DE399D}"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C5D8455-4E47-48C5-81D7-0B44ECB088B8}">
      <dgm:prSet/>
      <dgm:spPr/>
      <dgm:t>
        <a:bodyPr/>
        <a:lstStyle/>
        <a:p>
          <a:endParaRPr lang="en-US" dirty="0"/>
        </a:p>
      </dgm:t>
    </dgm:pt>
    <dgm:pt modelId="{B36BF13C-4E44-40E2-A268-B5133C2A8E87}" type="parTrans" cxnId="{50E5EBEB-F05D-405A-9FA9-C8B5DE120B73}">
      <dgm:prSet/>
      <dgm:spPr/>
      <dgm:t>
        <a:bodyPr/>
        <a:lstStyle/>
        <a:p>
          <a:endParaRPr lang="en-US"/>
        </a:p>
      </dgm:t>
    </dgm:pt>
    <dgm:pt modelId="{B743ACD4-4A78-4A01-ACDE-6736F1F9E6B7}" type="sibTrans" cxnId="{50E5EBEB-F05D-405A-9FA9-C8B5DE120B73}">
      <dgm:prSet/>
      <dgm:spPr/>
      <dgm:t>
        <a:bodyPr/>
        <a:lstStyle/>
        <a:p>
          <a:endParaRPr lang="en-US"/>
        </a:p>
      </dgm:t>
    </dgm:pt>
    <dgm:pt modelId="{461FDD99-81E1-49CD-BFE8-5D093A09AC15}">
      <dgm:prSet/>
      <dgm:spPr/>
      <dgm:t>
        <a:bodyPr/>
        <a:lstStyle/>
        <a:p>
          <a:endParaRPr lang="en-US" dirty="0"/>
        </a:p>
      </dgm:t>
    </dgm:pt>
    <dgm:pt modelId="{A32FD15A-E6BD-4394-AAEB-E44D0D35BEA5}" type="sibTrans" cxnId="{C245A057-CE93-4473-9333-3165BD2DB5BD}">
      <dgm:prSet/>
      <dgm:spPr/>
      <dgm:t>
        <a:bodyPr/>
        <a:lstStyle/>
        <a:p>
          <a:endParaRPr lang="en-US"/>
        </a:p>
      </dgm:t>
    </dgm:pt>
    <dgm:pt modelId="{B893530D-D147-4D23-B38A-32723BBA8BE2}" type="parTrans" cxnId="{C245A057-CE93-4473-9333-3165BD2DB5BD}">
      <dgm:prSet/>
      <dgm:spPr/>
      <dgm:t>
        <a:bodyPr/>
        <a:lstStyle/>
        <a:p>
          <a:endParaRPr lang="en-US"/>
        </a:p>
      </dgm:t>
    </dgm:pt>
    <dgm:pt modelId="{8DF0EC79-4D44-4D39-806C-63B165984F73}" type="pres">
      <dgm:prSet presAssocID="{F8C7EA75-BECB-4B2F-85A0-12FC84DE399D}" presName="root" presStyleCnt="0">
        <dgm:presLayoutVars>
          <dgm:dir/>
          <dgm:resizeHandles val="exact"/>
        </dgm:presLayoutVars>
      </dgm:prSet>
      <dgm:spPr/>
    </dgm:pt>
    <dgm:pt modelId="{3F040DF0-DEE3-4518-8590-72354D894F31}" type="pres">
      <dgm:prSet presAssocID="{461FDD99-81E1-49CD-BFE8-5D093A09AC15}" presName="compNode" presStyleCnt="0"/>
      <dgm:spPr/>
    </dgm:pt>
    <dgm:pt modelId="{3178AAE6-A6F0-42AF-B6B5-345D0B8AD273}" type="pres">
      <dgm:prSet presAssocID="{461FDD99-81E1-49CD-BFE8-5D093A09AC15}" presName="iconRect" presStyleLbl="node1" presStyleIdx="0" presStyleCnt="2" custScaleX="80528" custScaleY="78108" custLinFactNeighborX="-46504" custLinFactNeighborY="5066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DD5E687A-6EF6-497A-99E3-E77987A04EF9}" type="pres">
      <dgm:prSet presAssocID="{461FDD99-81E1-49CD-BFE8-5D093A09AC15}" presName="spaceRect" presStyleCnt="0"/>
      <dgm:spPr/>
    </dgm:pt>
    <dgm:pt modelId="{A21B1FDB-1699-4757-AC8F-9DB1F0DEF0EC}" type="pres">
      <dgm:prSet presAssocID="{461FDD99-81E1-49CD-BFE8-5D093A09AC15}" presName="textRect" presStyleLbl="revTx" presStyleIdx="0" presStyleCnt="2">
        <dgm:presLayoutVars>
          <dgm:chMax val="1"/>
          <dgm:chPref val="1"/>
        </dgm:presLayoutVars>
      </dgm:prSet>
      <dgm:spPr/>
    </dgm:pt>
    <dgm:pt modelId="{FD13DBCA-DB10-4CFD-B16F-520B73442B77}" type="pres">
      <dgm:prSet presAssocID="{A32FD15A-E6BD-4394-AAEB-E44D0D35BEA5}" presName="sibTrans" presStyleCnt="0"/>
      <dgm:spPr/>
    </dgm:pt>
    <dgm:pt modelId="{23D8048E-B643-4DC7-B8FC-5E0DECC29033}" type="pres">
      <dgm:prSet presAssocID="{8C5D8455-4E47-48C5-81D7-0B44ECB088B8}" presName="compNode" presStyleCnt="0"/>
      <dgm:spPr/>
    </dgm:pt>
    <dgm:pt modelId="{7D6EFF42-60F2-48EB-87E3-F8BE9CB3D289}" type="pres">
      <dgm:prSet presAssocID="{8C5D8455-4E47-48C5-81D7-0B44ECB088B8}" presName="iconRect" presStyleLbl="node1" presStyleIdx="1" presStyleCnt="2" custScaleX="62999" custScaleY="54129" custLinFactNeighborX="-36524" custLinFactNeighborY="6143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Yuan"/>
        </a:ext>
      </dgm:extLst>
    </dgm:pt>
    <dgm:pt modelId="{CE2D18A8-4C72-46A0-A6C8-ABE423D01F0A}" type="pres">
      <dgm:prSet presAssocID="{8C5D8455-4E47-48C5-81D7-0B44ECB088B8}" presName="spaceRect" presStyleCnt="0"/>
      <dgm:spPr/>
    </dgm:pt>
    <dgm:pt modelId="{19BF28AC-202F-447C-BD32-B74C9F9BB219}" type="pres">
      <dgm:prSet presAssocID="{8C5D8455-4E47-48C5-81D7-0B44ECB088B8}" presName="textRect" presStyleLbl="revTx" presStyleIdx="1" presStyleCnt="2">
        <dgm:presLayoutVars>
          <dgm:chMax val="1"/>
          <dgm:chPref val="1"/>
        </dgm:presLayoutVars>
      </dgm:prSet>
      <dgm:spPr/>
    </dgm:pt>
  </dgm:ptLst>
  <dgm:cxnLst>
    <dgm:cxn modelId="{D04D2E05-2B16-450B-B769-099AD3140E52}" type="presOf" srcId="{8C5D8455-4E47-48C5-81D7-0B44ECB088B8}" destId="{19BF28AC-202F-447C-BD32-B74C9F9BB219}" srcOrd="0" destOrd="0" presId="urn:microsoft.com/office/officeart/2018/2/layout/IconLabelList"/>
    <dgm:cxn modelId="{C245A057-CE93-4473-9333-3165BD2DB5BD}" srcId="{F8C7EA75-BECB-4B2F-85A0-12FC84DE399D}" destId="{461FDD99-81E1-49CD-BFE8-5D093A09AC15}" srcOrd="0" destOrd="0" parTransId="{B893530D-D147-4D23-B38A-32723BBA8BE2}" sibTransId="{A32FD15A-E6BD-4394-AAEB-E44D0D35BEA5}"/>
    <dgm:cxn modelId="{2014A68F-1B34-4DEC-8C5C-B9CCCFFC0BD1}" type="presOf" srcId="{F8C7EA75-BECB-4B2F-85A0-12FC84DE399D}" destId="{8DF0EC79-4D44-4D39-806C-63B165984F73}" srcOrd="0" destOrd="0" presId="urn:microsoft.com/office/officeart/2018/2/layout/IconLabelList"/>
    <dgm:cxn modelId="{1EAF3FAC-E4B0-425D-984E-418B19531FFC}" type="presOf" srcId="{461FDD99-81E1-49CD-BFE8-5D093A09AC15}" destId="{A21B1FDB-1699-4757-AC8F-9DB1F0DEF0EC}" srcOrd="0" destOrd="0" presId="urn:microsoft.com/office/officeart/2018/2/layout/IconLabelList"/>
    <dgm:cxn modelId="{50E5EBEB-F05D-405A-9FA9-C8B5DE120B73}" srcId="{F8C7EA75-BECB-4B2F-85A0-12FC84DE399D}" destId="{8C5D8455-4E47-48C5-81D7-0B44ECB088B8}" srcOrd="1" destOrd="0" parTransId="{B36BF13C-4E44-40E2-A268-B5133C2A8E87}" sibTransId="{B743ACD4-4A78-4A01-ACDE-6736F1F9E6B7}"/>
    <dgm:cxn modelId="{5D3BAAB3-8335-4E97-94EA-A2E19E0933C5}" type="presParOf" srcId="{8DF0EC79-4D44-4D39-806C-63B165984F73}" destId="{3F040DF0-DEE3-4518-8590-72354D894F31}" srcOrd="0" destOrd="0" presId="urn:microsoft.com/office/officeart/2018/2/layout/IconLabelList"/>
    <dgm:cxn modelId="{FBBD8D61-F1CE-4B25-9CBD-FD4EF07D3B64}" type="presParOf" srcId="{3F040DF0-DEE3-4518-8590-72354D894F31}" destId="{3178AAE6-A6F0-42AF-B6B5-345D0B8AD273}" srcOrd="0" destOrd="0" presId="urn:microsoft.com/office/officeart/2018/2/layout/IconLabelList"/>
    <dgm:cxn modelId="{5F1DB25B-D67E-4F1D-9082-9E27E21A46F6}" type="presParOf" srcId="{3F040DF0-DEE3-4518-8590-72354D894F31}" destId="{DD5E687A-6EF6-497A-99E3-E77987A04EF9}" srcOrd="1" destOrd="0" presId="urn:microsoft.com/office/officeart/2018/2/layout/IconLabelList"/>
    <dgm:cxn modelId="{DBB740D0-550F-4CB4-ACAF-1DD92E6BC8A9}" type="presParOf" srcId="{3F040DF0-DEE3-4518-8590-72354D894F31}" destId="{A21B1FDB-1699-4757-AC8F-9DB1F0DEF0EC}" srcOrd="2" destOrd="0" presId="urn:microsoft.com/office/officeart/2018/2/layout/IconLabelList"/>
    <dgm:cxn modelId="{A048EDFA-1D75-4DDF-BF95-DD299C0D7419}" type="presParOf" srcId="{8DF0EC79-4D44-4D39-806C-63B165984F73}" destId="{FD13DBCA-DB10-4CFD-B16F-520B73442B77}" srcOrd="1" destOrd="0" presId="urn:microsoft.com/office/officeart/2018/2/layout/IconLabelList"/>
    <dgm:cxn modelId="{C17D95D7-7B3F-4C0B-A9A5-B0BFF30AED45}" type="presParOf" srcId="{8DF0EC79-4D44-4D39-806C-63B165984F73}" destId="{23D8048E-B643-4DC7-B8FC-5E0DECC29033}" srcOrd="2" destOrd="0" presId="urn:microsoft.com/office/officeart/2018/2/layout/IconLabelList"/>
    <dgm:cxn modelId="{1E4ADFDF-6893-4E08-B92B-94851D3619B7}" type="presParOf" srcId="{23D8048E-B643-4DC7-B8FC-5E0DECC29033}" destId="{7D6EFF42-60F2-48EB-87E3-F8BE9CB3D289}" srcOrd="0" destOrd="0" presId="urn:microsoft.com/office/officeart/2018/2/layout/IconLabelList"/>
    <dgm:cxn modelId="{447E2A91-5072-4EFA-818B-03B5403C71EC}" type="presParOf" srcId="{23D8048E-B643-4DC7-B8FC-5E0DECC29033}" destId="{CE2D18A8-4C72-46A0-A6C8-ABE423D01F0A}" srcOrd="1" destOrd="0" presId="urn:microsoft.com/office/officeart/2018/2/layout/IconLabelList"/>
    <dgm:cxn modelId="{07F83D49-5CB8-435F-A160-41350D9CB574}" type="presParOf" srcId="{23D8048E-B643-4DC7-B8FC-5E0DECC29033}" destId="{19BF28AC-202F-447C-BD32-B74C9F9BB219}" srcOrd="2" destOrd="0" presId="urn:microsoft.com/office/officeart/2018/2/layout/IconLabel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118CBE-1FA8-46EB-BED6-F405EF28D4C2}" type="doc">
      <dgm:prSet loTypeId="urn:microsoft.com/office/officeart/2005/8/layout/bProcess2" loCatId="process" qsTypeId="urn:microsoft.com/office/officeart/2005/8/quickstyle/simple4" qsCatId="simple" csTypeId="urn:microsoft.com/office/officeart/2005/8/colors/colorful1" csCatId="colorful" phldr="1"/>
      <dgm:spPr/>
      <dgm:t>
        <a:bodyPr/>
        <a:lstStyle/>
        <a:p>
          <a:endParaRPr lang="en-US"/>
        </a:p>
      </dgm:t>
    </dgm:pt>
    <dgm:pt modelId="{1FE775A8-21BE-48DF-98DE-8F710143F0AA}">
      <dgm:prSet/>
      <dgm:spPr/>
      <dgm:t>
        <a:bodyPr/>
        <a:lstStyle/>
        <a:p>
          <a:r>
            <a:rPr lang="en-US" b="1" dirty="0"/>
            <a:t>Bookings and Platforms</a:t>
          </a:r>
          <a:endParaRPr lang="en-US" dirty="0"/>
        </a:p>
      </dgm:t>
    </dgm:pt>
    <dgm:pt modelId="{1547C8FC-5B50-4812-834C-8575451C8C6F}" type="parTrans" cxnId="{701BF44F-5113-4C3E-B770-D3D31D72608F}">
      <dgm:prSet/>
      <dgm:spPr/>
      <dgm:t>
        <a:bodyPr/>
        <a:lstStyle/>
        <a:p>
          <a:endParaRPr lang="en-US"/>
        </a:p>
      </dgm:t>
    </dgm:pt>
    <dgm:pt modelId="{68746ED1-AC63-45B6-91BD-D4AACF607762}" type="sibTrans" cxnId="{701BF44F-5113-4C3E-B770-D3D31D72608F}">
      <dgm:prSet/>
      <dgm:spPr/>
      <dgm:t>
        <a:bodyPr/>
        <a:lstStyle/>
        <a:p>
          <a:endParaRPr lang="en-US"/>
        </a:p>
      </dgm:t>
    </dgm:pt>
    <dgm:pt modelId="{F164E861-DFBC-4846-846C-A5EBDAA1C38D}">
      <dgm:prSet/>
      <dgm:spPr/>
      <dgm:t>
        <a:bodyPr/>
        <a:lstStyle/>
        <a:p>
          <a:r>
            <a:rPr lang="en-US" dirty="0"/>
            <a:t>Total Bookings ~134K Others (55K, 41%), MakeYourTrip (27K,20%).           Direct online/offline: 20K combined.</a:t>
          </a:r>
        </a:p>
      </dgm:t>
    </dgm:pt>
    <dgm:pt modelId="{C54FB5AC-6994-4693-94B5-B15AF8DF8EEB}" type="parTrans" cxnId="{51D02D36-9CB5-403E-9CBF-9A4FCC76C595}">
      <dgm:prSet/>
      <dgm:spPr/>
      <dgm:t>
        <a:bodyPr/>
        <a:lstStyle/>
        <a:p>
          <a:endParaRPr lang="en-US"/>
        </a:p>
      </dgm:t>
    </dgm:pt>
    <dgm:pt modelId="{2736234D-9CE4-49F5-AF7A-AA0250E768E3}" type="sibTrans" cxnId="{51D02D36-9CB5-403E-9CBF-9A4FCC76C595}">
      <dgm:prSet/>
      <dgm:spPr/>
      <dgm:t>
        <a:bodyPr/>
        <a:lstStyle/>
        <a:p>
          <a:endParaRPr lang="en-US"/>
        </a:p>
      </dgm:t>
    </dgm:pt>
    <dgm:pt modelId="{7DBF96E5-6454-46CF-8908-EF1A58689D49}" type="pres">
      <dgm:prSet presAssocID="{83118CBE-1FA8-46EB-BED6-F405EF28D4C2}" presName="diagram" presStyleCnt="0">
        <dgm:presLayoutVars>
          <dgm:dir/>
          <dgm:resizeHandles/>
        </dgm:presLayoutVars>
      </dgm:prSet>
      <dgm:spPr/>
    </dgm:pt>
    <dgm:pt modelId="{CD53C6DB-16F7-47DA-9788-B8239BEA3037}" type="pres">
      <dgm:prSet presAssocID="{1FE775A8-21BE-48DF-98DE-8F710143F0AA}" presName="firstNode" presStyleLbl="node1" presStyleIdx="0" presStyleCnt="2" custScaleX="24207" custScaleY="25391" custLinFactNeighborX="9440" custLinFactNeighborY="-13526">
        <dgm:presLayoutVars>
          <dgm:bulletEnabled val="1"/>
        </dgm:presLayoutVars>
      </dgm:prSet>
      <dgm:spPr/>
    </dgm:pt>
    <dgm:pt modelId="{C9B13AB7-351C-4417-81AF-327CC6E2C650}" type="pres">
      <dgm:prSet presAssocID="{68746ED1-AC63-45B6-91BD-D4AACF607762}" presName="sibTrans" presStyleLbl="sibTrans2D1" presStyleIdx="0" presStyleCnt="1" custAng="21367136" custScaleX="35538" custScaleY="49980"/>
      <dgm:spPr/>
    </dgm:pt>
    <dgm:pt modelId="{13C88958-24AA-4155-AA38-DC2D002D32F2}" type="pres">
      <dgm:prSet presAssocID="{F164E861-DFBC-4846-846C-A5EBDAA1C38D}" presName="lastNode" presStyleLbl="node1" presStyleIdx="1" presStyleCnt="2" custScaleX="28036" custScaleY="21400" custLinFactNeighborX="-10706" custLinFactNeighborY="-9246">
        <dgm:presLayoutVars>
          <dgm:bulletEnabled val="1"/>
        </dgm:presLayoutVars>
      </dgm:prSet>
      <dgm:spPr/>
    </dgm:pt>
  </dgm:ptLst>
  <dgm:cxnLst>
    <dgm:cxn modelId="{51D02D36-9CB5-403E-9CBF-9A4FCC76C595}" srcId="{83118CBE-1FA8-46EB-BED6-F405EF28D4C2}" destId="{F164E861-DFBC-4846-846C-A5EBDAA1C38D}" srcOrd="1" destOrd="0" parTransId="{C54FB5AC-6994-4693-94B5-B15AF8DF8EEB}" sibTransId="{2736234D-9CE4-49F5-AF7A-AA0250E768E3}"/>
    <dgm:cxn modelId="{701BF44F-5113-4C3E-B770-D3D31D72608F}" srcId="{83118CBE-1FA8-46EB-BED6-F405EF28D4C2}" destId="{1FE775A8-21BE-48DF-98DE-8F710143F0AA}" srcOrd="0" destOrd="0" parTransId="{1547C8FC-5B50-4812-834C-8575451C8C6F}" sibTransId="{68746ED1-AC63-45B6-91BD-D4AACF607762}"/>
    <dgm:cxn modelId="{73580177-753E-47A2-BFFB-3FF2F44F9826}" type="presOf" srcId="{68746ED1-AC63-45B6-91BD-D4AACF607762}" destId="{C9B13AB7-351C-4417-81AF-327CC6E2C650}" srcOrd="0" destOrd="0" presId="urn:microsoft.com/office/officeart/2005/8/layout/bProcess2"/>
    <dgm:cxn modelId="{057825BC-42E5-4E3F-B6DE-5C581CB1B342}" type="presOf" srcId="{1FE775A8-21BE-48DF-98DE-8F710143F0AA}" destId="{CD53C6DB-16F7-47DA-9788-B8239BEA3037}" srcOrd="0" destOrd="0" presId="urn:microsoft.com/office/officeart/2005/8/layout/bProcess2"/>
    <dgm:cxn modelId="{08D5BDD4-9E97-48DA-8480-7083BBFCC0B1}" type="presOf" srcId="{83118CBE-1FA8-46EB-BED6-F405EF28D4C2}" destId="{7DBF96E5-6454-46CF-8908-EF1A58689D49}" srcOrd="0" destOrd="0" presId="urn:microsoft.com/office/officeart/2005/8/layout/bProcess2"/>
    <dgm:cxn modelId="{87B941E4-4618-425B-AD04-F86F3AFFE957}" type="presOf" srcId="{F164E861-DFBC-4846-846C-A5EBDAA1C38D}" destId="{13C88958-24AA-4155-AA38-DC2D002D32F2}" srcOrd="0" destOrd="0" presId="urn:microsoft.com/office/officeart/2005/8/layout/bProcess2"/>
    <dgm:cxn modelId="{ED11F474-569C-4927-999D-61326FA7F540}" type="presParOf" srcId="{7DBF96E5-6454-46CF-8908-EF1A58689D49}" destId="{CD53C6DB-16F7-47DA-9788-B8239BEA3037}" srcOrd="0" destOrd="0" presId="urn:microsoft.com/office/officeart/2005/8/layout/bProcess2"/>
    <dgm:cxn modelId="{2E938748-E7E5-4315-9358-0EF9A28C8305}" type="presParOf" srcId="{7DBF96E5-6454-46CF-8908-EF1A58689D49}" destId="{C9B13AB7-351C-4417-81AF-327CC6E2C650}" srcOrd="1" destOrd="0" presId="urn:microsoft.com/office/officeart/2005/8/layout/bProcess2"/>
    <dgm:cxn modelId="{E293126B-029F-4E96-B26B-DA5F97308A00}" type="presParOf" srcId="{7DBF96E5-6454-46CF-8908-EF1A58689D49}" destId="{13C88958-24AA-4155-AA38-DC2D002D32F2}" srcOrd="2" destOrd="0" presId="urn:microsoft.com/office/officeart/2005/8/layout/b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679FB6-8348-4448-80C6-8065557E3A4C}"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C5B92C7D-6987-415A-85E0-EE451BC66B6F}">
      <dgm:prSet/>
      <dgm:spPr/>
      <dgm:t>
        <a:bodyPr/>
        <a:lstStyle/>
        <a:p>
          <a:r>
            <a:rPr lang="en-US"/>
            <a:t>Occupancy and Trends</a:t>
          </a:r>
        </a:p>
      </dgm:t>
    </dgm:pt>
    <dgm:pt modelId="{A82EB11F-B253-4BB3-AC78-4FEDD2DE7C95}" type="parTrans" cxnId="{308DE08D-46E2-4BDA-927F-53599264CA3B}">
      <dgm:prSet/>
      <dgm:spPr/>
      <dgm:t>
        <a:bodyPr/>
        <a:lstStyle/>
        <a:p>
          <a:endParaRPr lang="en-US"/>
        </a:p>
      </dgm:t>
    </dgm:pt>
    <dgm:pt modelId="{2469DC16-27B6-4477-A0F4-D45D7E09549D}" type="sibTrans" cxnId="{308DE08D-46E2-4BDA-927F-53599264CA3B}">
      <dgm:prSet/>
      <dgm:spPr/>
      <dgm:t>
        <a:bodyPr/>
        <a:lstStyle/>
        <a:p>
          <a:endParaRPr lang="en-US"/>
        </a:p>
      </dgm:t>
    </dgm:pt>
    <dgm:pt modelId="{2F96269E-759A-4468-938C-F61CCEADCFDF}">
      <dgm:prSet/>
      <dgm:spPr/>
      <dgm:t>
        <a:bodyPr/>
        <a:lstStyle/>
        <a:p>
          <a:r>
            <a:rPr lang="en-US"/>
            <a:t>Weekend Occupancy 62.64% vs Weekday 55.99% </a:t>
          </a:r>
        </a:p>
      </dgm:t>
    </dgm:pt>
    <dgm:pt modelId="{D4252568-EF51-42DB-90AA-E414A01E1F34}" type="parTrans" cxnId="{782D238F-3472-44F1-8CFD-859C6307E5F6}">
      <dgm:prSet/>
      <dgm:spPr/>
      <dgm:t>
        <a:bodyPr/>
        <a:lstStyle/>
        <a:p>
          <a:endParaRPr lang="en-US"/>
        </a:p>
      </dgm:t>
    </dgm:pt>
    <dgm:pt modelId="{F69D2080-C2D8-4459-AC1D-98E3CC5E3339}" type="sibTrans" cxnId="{782D238F-3472-44F1-8CFD-859C6307E5F6}">
      <dgm:prSet/>
      <dgm:spPr/>
      <dgm:t>
        <a:bodyPr/>
        <a:lstStyle/>
        <a:p>
          <a:endParaRPr lang="en-US"/>
        </a:p>
      </dgm:t>
    </dgm:pt>
    <dgm:pt modelId="{2939C44A-8292-4C0C-BC87-5D6E6EE3DC27}">
      <dgm:prSet/>
      <dgm:spPr/>
      <dgm:t>
        <a:bodyPr/>
        <a:lstStyle/>
        <a:p>
          <a:r>
            <a:rPr lang="en-US" dirty="0"/>
            <a:t>RevPAR higher on weekends (7.97K). </a:t>
          </a:r>
        </a:p>
      </dgm:t>
    </dgm:pt>
    <dgm:pt modelId="{4AFCAC0A-C963-4C5C-A07A-BA70A8C6F6C0}" type="parTrans" cxnId="{3554F73B-4A4C-470B-A7CE-DC20C4C3CD82}">
      <dgm:prSet/>
      <dgm:spPr/>
      <dgm:t>
        <a:bodyPr/>
        <a:lstStyle/>
        <a:p>
          <a:endParaRPr lang="en-US"/>
        </a:p>
      </dgm:t>
    </dgm:pt>
    <dgm:pt modelId="{CB1F3B68-11C4-4610-948E-B1E7BC98E2DA}" type="sibTrans" cxnId="{3554F73B-4A4C-470B-A7CE-DC20C4C3CD82}">
      <dgm:prSet/>
      <dgm:spPr/>
      <dgm:t>
        <a:bodyPr/>
        <a:lstStyle/>
        <a:p>
          <a:endParaRPr lang="en-US"/>
        </a:p>
      </dgm:t>
    </dgm:pt>
    <dgm:pt modelId="{3F03C090-B9D8-4AB7-9904-CB8E3C979293}">
      <dgm:prSet custT="1"/>
      <dgm:spPr/>
      <dgm:t>
        <a:bodyPr/>
        <a:lstStyle/>
        <a:p>
          <a:r>
            <a:rPr lang="en-US" sz="1600" dirty="0"/>
            <a:t>June trends :RevPAR fluctuates W23-W27 (6.4K to 7.6K)</a:t>
          </a:r>
        </a:p>
      </dgm:t>
    </dgm:pt>
    <dgm:pt modelId="{0ABC91B0-FF60-4465-B3E2-4F150757DF58}" type="parTrans" cxnId="{8F0EE7C5-6159-44CB-B63F-7222490B726F}">
      <dgm:prSet/>
      <dgm:spPr/>
      <dgm:t>
        <a:bodyPr/>
        <a:lstStyle/>
        <a:p>
          <a:endParaRPr lang="en-US"/>
        </a:p>
      </dgm:t>
    </dgm:pt>
    <dgm:pt modelId="{CD219AB4-4596-4F61-BB0E-9FA5D7950424}" type="sibTrans" cxnId="{8F0EE7C5-6159-44CB-B63F-7222490B726F}">
      <dgm:prSet/>
      <dgm:spPr/>
      <dgm:t>
        <a:bodyPr/>
        <a:lstStyle/>
        <a:p>
          <a:endParaRPr lang="en-US"/>
        </a:p>
      </dgm:t>
    </dgm:pt>
    <dgm:pt modelId="{748E8DAC-542D-4930-81B9-251906156DCB}" type="pres">
      <dgm:prSet presAssocID="{52679FB6-8348-4448-80C6-8065557E3A4C}" presName="outerComposite" presStyleCnt="0">
        <dgm:presLayoutVars>
          <dgm:chMax val="5"/>
          <dgm:dir/>
          <dgm:resizeHandles val="exact"/>
        </dgm:presLayoutVars>
      </dgm:prSet>
      <dgm:spPr/>
    </dgm:pt>
    <dgm:pt modelId="{4E5CBDDC-C097-4F0F-8D4F-7EC3BE205AE2}" type="pres">
      <dgm:prSet presAssocID="{52679FB6-8348-4448-80C6-8065557E3A4C}" presName="dummyMaxCanvas" presStyleCnt="0">
        <dgm:presLayoutVars/>
      </dgm:prSet>
      <dgm:spPr/>
    </dgm:pt>
    <dgm:pt modelId="{1FF53301-A2FC-4B3C-BCDD-1C41734E055B}" type="pres">
      <dgm:prSet presAssocID="{52679FB6-8348-4448-80C6-8065557E3A4C}" presName="FourNodes_1" presStyleLbl="node1" presStyleIdx="0" presStyleCnt="4">
        <dgm:presLayoutVars>
          <dgm:bulletEnabled val="1"/>
        </dgm:presLayoutVars>
      </dgm:prSet>
      <dgm:spPr/>
    </dgm:pt>
    <dgm:pt modelId="{9A04266C-1149-4B73-AE19-E9D83A072E62}" type="pres">
      <dgm:prSet presAssocID="{52679FB6-8348-4448-80C6-8065557E3A4C}" presName="FourNodes_2" presStyleLbl="node1" presStyleIdx="1" presStyleCnt="4">
        <dgm:presLayoutVars>
          <dgm:bulletEnabled val="1"/>
        </dgm:presLayoutVars>
      </dgm:prSet>
      <dgm:spPr/>
    </dgm:pt>
    <dgm:pt modelId="{A5F5FE68-0EEA-41C6-A7E6-D681253D4E41}" type="pres">
      <dgm:prSet presAssocID="{52679FB6-8348-4448-80C6-8065557E3A4C}" presName="FourNodes_3" presStyleLbl="node1" presStyleIdx="2" presStyleCnt="4">
        <dgm:presLayoutVars>
          <dgm:bulletEnabled val="1"/>
        </dgm:presLayoutVars>
      </dgm:prSet>
      <dgm:spPr/>
    </dgm:pt>
    <dgm:pt modelId="{A5FA6481-DA13-4997-8431-AC4E251BE804}" type="pres">
      <dgm:prSet presAssocID="{52679FB6-8348-4448-80C6-8065557E3A4C}" presName="FourNodes_4" presStyleLbl="node1" presStyleIdx="3" presStyleCnt="4" custScaleX="103924">
        <dgm:presLayoutVars>
          <dgm:bulletEnabled val="1"/>
        </dgm:presLayoutVars>
      </dgm:prSet>
      <dgm:spPr/>
    </dgm:pt>
    <dgm:pt modelId="{A91CA3F6-BACD-4888-A622-1304A750AF9B}" type="pres">
      <dgm:prSet presAssocID="{52679FB6-8348-4448-80C6-8065557E3A4C}" presName="FourConn_1-2" presStyleLbl="fgAccFollowNode1" presStyleIdx="0" presStyleCnt="3">
        <dgm:presLayoutVars>
          <dgm:bulletEnabled val="1"/>
        </dgm:presLayoutVars>
      </dgm:prSet>
      <dgm:spPr/>
    </dgm:pt>
    <dgm:pt modelId="{FBA13A00-9BFE-4A3B-A4EA-46AD82A1C4D1}" type="pres">
      <dgm:prSet presAssocID="{52679FB6-8348-4448-80C6-8065557E3A4C}" presName="FourConn_2-3" presStyleLbl="fgAccFollowNode1" presStyleIdx="1" presStyleCnt="3">
        <dgm:presLayoutVars>
          <dgm:bulletEnabled val="1"/>
        </dgm:presLayoutVars>
      </dgm:prSet>
      <dgm:spPr/>
    </dgm:pt>
    <dgm:pt modelId="{85080878-798D-493B-B5F0-48B2925793F0}" type="pres">
      <dgm:prSet presAssocID="{52679FB6-8348-4448-80C6-8065557E3A4C}" presName="FourConn_3-4" presStyleLbl="fgAccFollowNode1" presStyleIdx="2" presStyleCnt="3">
        <dgm:presLayoutVars>
          <dgm:bulletEnabled val="1"/>
        </dgm:presLayoutVars>
      </dgm:prSet>
      <dgm:spPr/>
    </dgm:pt>
    <dgm:pt modelId="{D07B6EFF-6B47-4880-95B3-4032E4DC30C0}" type="pres">
      <dgm:prSet presAssocID="{52679FB6-8348-4448-80C6-8065557E3A4C}" presName="FourNodes_1_text" presStyleLbl="node1" presStyleIdx="3" presStyleCnt="4">
        <dgm:presLayoutVars>
          <dgm:bulletEnabled val="1"/>
        </dgm:presLayoutVars>
      </dgm:prSet>
      <dgm:spPr/>
    </dgm:pt>
    <dgm:pt modelId="{339D1188-658C-4567-AC32-20C854003333}" type="pres">
      <dgm:prSet presAssocID="{52679FB6-8348-4448-80C6-8065557E3A4C}" presName="FourNodes_2_text" presStyleLbl="node1" presStyleIdx="3" presStyleCnt="4">
        <dgm:presLayoutVars>
          <dgm:bulletEnabled val="1"/>
        </dgm:presLayoutVars>
      </dgm:prSet>
      <dgm:spPr/>
    </dgm:pt>
    <dgm:pt modelId="{57DA2E2D-082C-4E65-8F80-15CE06FD1DE0}" type="pres">
      <dgm:prSet presAssocID="{52679FB6-8348-4448-80C6-8065557E3A4C}" presName="FourNodes_3_text" presStyleLbl="node1" presStyleIdx="3" presStyleCnt="4">
        <dgm:presLayoutVars>
          <dgm:bulletEnabled val="1"/>
        </dgm:presLayoutVars>
      </dgm:prSet>
      <dgm:spPr/>
    </dgm:pt>
    <dgm:pt modelId="{2E82DB28-D7CE-442D-98EF-14D7F71086B9}" type="pres">
      <dgm:prSet presAssocID="{52679FB6-8348-4448-80C6-8065557E3A4C}" presName="FourNodes_4_text" presStyleLbl="node1" presStyleIdx="3" presStyleCnt="4">
        <dgm:presLayoutVars>
          <dgm:bulletEnabled val="1"/>
        </dgm:presLayoutVars>
      </dgm:prSet>
      <dgm:spPr/>
    </dgm:pt>
  </dgm:ptLst>
  <dgm:cxnLst>
    <dgm:cxn modelId="{B052FA01-E4F7-48F8-8635-703848E08D22}" type="presOf" srcId="{3F03C090-B9D8-4AB7-9904-CB8E3C979293}" destId="{2E82DB28-D7CE-442D-98EF-14D7F71086B9}" srcOrd="1" destOrd="0" presId="urn:microsoft.com/office/officeart/2005/8/layout/vProcess5"/>
    <dgm:cxn modelId="{2A169C2B-EDEA-43FE-A199-5C50470EC427}" type="presOf" srcId="{CB1F3B68-11C4-4610-948E-B1E7BC98E2DA}" destId="{85080878-798D-493B-B5F0-48B2925793F0}" srcOrd="0" destOrd="0" presId="urn:microsoft.com/office/officeart/2005/8/layout/vProcess5"/>
    <dgm:cxn modelId="{F74FF13B-3EAE-4776-8FCF-8D69A3FB83FA}" type="presOf" srcId="{C5B92C7D-6987-415A-85E0-EE451BC66B6F}" destId="{1FF53301-A2FC-4B3C-BCDD-1C41734E055B}" srcOrd="0" destOrd="0" presId="urn:microsoft.com/office/officeart/2005/8/layout/vProcess5"/>
    <dgm:cxn modelId="{3554F73B-4A4C-470B-A7CE-DC20C4C3CD82}" srcId="{52679FB6-8348-4448-80C6-8065557E3A4C}" destId="{2939C44A-8292-4C0C-BC87-5D6E6EE3DC27}" srcOrd="2" destOrd="0" parTransId="{4AFCAC0A-C963-4C5C-A07A-BA70A8C6F6C0}" sibTransId="{CB1F3B68-11C4-4610-948E-B1E7BC98E2DA}"/>
    <dgm:cxn modelId="{FF4AAD62-150F-4E9A-9429-3ADD51C4AE07}" type="presOf" srcId="{52679FB6-8348-4448-80C6-8065557E3A4C}" destId="{748E8DAC-542D-4930-81B9-251906156DCB}" srcOrd="0" destOrd="0" presId="urn:microsoft.com/office/officeart/2005/8/layout/vProcess5"/>
    <dgm:cxn modelId="{9C090474-5C8A-44BF-8BD3-D5D9326EA69D}" type="presOf" srcId="{2F96269E-759A-4468-938C-F61CCEADCFDF}" destId="{339D1188-658C-4567-AC32-20C854003333}" srcOrd="1" destOrd="0" presId="urn:microsoft.com/office/officeart/2005/8/layout/vProcess5"/>
    <dgm:cxn modelId="{EF5DDF88-BE70-453C-B0DD-3F0A51480C78}" type="presOf" srcId="{2469DC16-27B6-4477-A0F4-D45D7E09549D}" destId="{A91CA3F6-BACD-4888-A622-1304A750AF9B}" srcOrd="0" destOrd="0" presId="urn:microsoft.com/office/officeart/2005/8/layout/vProcess5"/>
    <dgm:cxn modelId="{308DE08D-46E2-4BDA-927F-53599264CA3B}" srcId="{52679FB6-8348-4448-80C6-8065557E3A4C}" destId="{C5B92C7D-6987-415A-85E0-EE451BC66B6F}" srcOrd="0" destOrd="0" parTransId="{A82EB11F-B253-4BB3-AC78-4FEDD2DE7C95}" sibTransId="{2469DC16-27B6-4477-A0F4-D45D7E09549D}"/>
    <dgm:cxn modelId="{782D238F-3472-44F1-8CFD-859C6307E5F6}" srcId="{52679FB6-8348-4448-80C6-8065557E3A4C}" destId="{2F96269E-759A-4468-938C-F61CCEADCFDF}" srcOrd="1" destOrd="0" parTransId="{D4252568-EF51-42DB-90AA-E414A01E1F34}" sibTransId="{F69D2080-C2D8-4459-AC1D-98E3CC5E3339}"/>
    <dgm:cxn modelId="{4BE38C91-E758-4EA5-BA3C-CB9E4C0964A7}" type="presOf" srcId="{2F96269E-759A-4468-938C-F61CCEADCFDF}" destId="{9A04266C-1149-4B73-AE19-E9D83A072E62}" srcOrd="0" destOrd="0" presId="urn:microsoft.com/office/officeart/2005/8/layout/vProcess5"/>
    <dgm:cxn modelId="{B08C7B98-A1B4-444E-A01C-C232B7C3E57C}" type="presOf" srcId="{C5B92C7D-6987-415A-85E0-EE451BC66B6F}" destId="{D07B6EFF-6B47-4880-95B3-4032E4DC30C0}" srcOrd="1" destOrd="0" presId="urn:microsoft.com/office/officeart/2005/8/layout/vProcess5"/>
    <dgm:cxn modelId="{FB9CC7B8-5978-4F44-ADBC-82D7EE4F0224}" type="presOf" srcId="{3F03C090-B9D8-4AB7-9904-CB8E3C979293}" destId="{A5FA6481-DA13-4997-8431-AC4E251BE804}" srcOrd="0" destOrd="0" presId="urn:microsoft.com/office/officeart/2005/8/layout/vProcess5"/>
    <dgm:cxn modelId="{8F0EE7C5-6159-44CB-B63F-7222490B726F}" srcId="{52679FB6-8348-4448-80C6-8065557E3A4C}" destId="{3F03C090-B9D8-4AB7-9904-CB8E3C979293}" srcOrd="3" destOrd="0" parTransId="{0ABC91B0-FF60-4465-B3E2-4F150757DF58}" sibTransId="{CD219AB4-4596-4F61-BB0E-9FA5D7950424}"/>
    <dgm:cxn modelId="{50BEF8DA-B10D-4433-8086-5D470BB6C834}" type="presOf" srcId="{2939C44A-8292-4C0C-BC87-5D6E6EE3DC27}" destId="{57DA2E2D-082C-4E65-8F80-15CE06FD1DE0}" srcOrd="1" destOrd="0" presId="urn:microsoft.com/office/officeart/2005/8/layout/vProcess5"/>
    <dgm:cxn modelId="{351EEEE9-D253-4A16-B07C-0A6C52DF1F33}" type="presOf" srcId="{2939C44A-8292-4C0C-BC87-5D6E6EE3DC27}" destId="{A5F5FE68-0EEA-41C6-A7E6-D681253D4E41}" srcOrd="0" destOrd="0" presId="urn:microsoft.com/office/officeart/2005/8/layout/vProcess5"/>
    <dgm:cxn modelId="{EC78ABFB-25DC-4C84-9327-58883B7AEEC0}" type="presOf" srcId="{F69D2080-C2D8-4459-AC1D-98E3CC5E3339}" destId="{FBA13A00-9BFE-4A3B-A4EA-46AD82A1C4D1}" srcOrd="0" destOrd="0" presId="urn:microsoft.com/office/officeart/2005/8/layout/vProcess5"/>
    <dgm:cxn modelId="{FA4023E9-AB70-4DEF-A805-08C8FDC9B860}" type="presParOf" srcId="{748E8DAC-542D-4930-81B9-251906156DCB}" destId="{4E5CBDDC-C097-4F0F-8D4F-7EC3BE205AE2}" srcOrd="0" destOrd="0" presId="urn:microsoft.com/office/officeart/2005/8/layout/vProcess5"/>
    <dgm:cxn modelId="{EE80C851-8A60-4512-A138-BED5D91C831D}" type="presParOf" srcId="{748E8DAC-542D-4930-81B9-251906156DCB}" destId="{1FF53301-A2FC-4B3C-BCDD-1C41734E055B}" srcOrd="1" destOrd="0" presId="urn:microsoft.com/office/officeart/2005/8/layout/vProcess5"/>
    <dgm:cxn modelId="{91CF85E0-7A63-4F20-997B-B2C6C87FB226}" type="presParOf" srcId="{748E8DAC-542D-4930-81B9-251906156DCB}" destId="{9A04266C-1149-4B73-AE19-E9D83A072E62}" srcOrd="2" destOrd="0" presId="urn:microsoft.com/office/officeart/2005/8/layout/vProcess5"/>
    <dgm:cxn modelId="{D2B01DCC-96EB-4921-9FC7-9036FA4A1812}" type="presParOf" srcId="{748E8DAC-542D-4930-81B9-251906156DCB}" destId="{A5F5FE68-0EEA-41C6-A7E6-D681253D4E41}" srcOrd="3" destOrd="0" presId="urn:microsoft.com/office/officeart/2005/8/layout/vProcess5"/>
    <dgm:cxn modelId="{9209E4D7-18A8-418A-8DF0-C9343B8B6169}" type="presParOf" srcId="{748E8DAC-542D-4930-81B9-251906156DCB}" destId="{A5FA6481-DA13-4997-8431-AC4E251BE804}" srcOrd="4" destOrd="0" presId="urn:microsoft.com/office/officeart/2005/8/layout/vProcess5"/>
    <dgm:cxn modelId="{67137CFB-5E0A-48E5-B1C2-3B79E216324C}" type="presParOf" srcId="{748E8DAC-542D-4930-81B9-251906156DCB}" destId="{A91CA3F6-BACD-4888-A622-1304A750AF9B}" srcOrd="5" destOrd="0" presId="urn:microsoft.com/office/officeart/2005/8/layout/vProcess5"/>
    <dgm:cxn modelId="{065193B2-63C5-460B-B285-B1DF39646172}" type="presParOf" srcId="{748E8DAC-542D-4930-81B9-251906156DCB}" destId="{FBA13A00-9BFE-4A3B-A4EA-46AD82A1C4D1}" srcOrd="6" destOrd="0" presId="urn:microsoft.com/office/officeart/2005/8/layout/vProcess5"/>
    <dgm:cxn modelId="{79F4DAF9-B8C6-41CB-B918-CB71D2CBBE3B}" type="presParOf" srcId="{748E8DAC-542D-4930-81B9-251906156DCB}" destId="{85080878-798D-493B-B5F0-48B2925793F0}" srcOrd="7" destOrd="0" presId="urn:microsoft.com/office/officeart/2005/8/layout/vProcess5"/>
    <dgm:cxn modelId="{60144693-68AD-456B-994D-DAC367A5EE3E}" type="presParOf" srcId="{748E8DAC-542D-4930-81B9-251906156DCB}" destId="{D07B6EFF-6B47-4880-95B3-4032E4DC30C0}" srcOrd="8" destOrd="0" presId="urn:microsoft.com/office/officeart/2005/8/layout/vProcess5"/>
    <dgm:cxn modelId="{43333315-3DCA-4E23-951B-B6F607AFC904}" type="presParOf" srcId="{748E8DAC-542D-4930-81B9-251906156DCB}" destId="{339D1188-658C-4567-AC32-20C854003333}" srcOrd="9" destOrd="0" presId="urn:microsoft.com/office/officeart/2005/8/layout/vProcess5"/>
    <dgm:cxn modelId="{4E1D9E74-CF31-4C5A-B1E1-CA092B4F6497}" type="presParOf" srcId="{748E8DAC-542D-4930-81B9-251906156DCB}" destId="{57DA2E2D-082C-4E65-8F80-15CE06FD1DE0}" srcOrd="10" destOrd="0" presId="urn:microsoft.com/office/officeart/2005/8/layout/vProcess5"/>
    <dgm:cxn modelId="{B5F6C140-95DE-4D5F-9483-4CAB9A7779AC}" type="presParOf" srcId="{748E8DAC-542D-4930-81B9-251906156DCB}" destId="{2E82DB28-D7CE-442D-98EF-14D7F71086B9}" srcOrd="11" destOrd="0" presId="urn:microsoft.com/office/officeart/2005/8/layout/vProcess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73DF26-D657-4067-AD13-575B6DB1B908}"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1C2FEFC-7F9A-49A3-9592-E64788DEB231}">
      <dgm:prSet/>
      <dgm:spPr/>
      <dgm:t>
        <a:bodyPr/>
        <a:lstStyle/>
        <a:p>
          <a:pPr>
            <a:lnSpc>
              <a:spcPct val="100000"/>
            </a:lnSpc>
          </a:pPr>
          <a:r>
            <a:rPr lang="en-IN" b="1"/>
            <a:t>Mumbai Loss</a:t>
          </a:r>
          <a:r>
            <a:rPr lang="en-IN"/>
            <a:t>: Original didn’t explain why 39M is high. Now clear: High booking volume (44K inferred) * 24.75% cancellation = large absolute loss, adjusted by 40% penalty (metadata).</a:t>
          </a:r>
          <a:endParaRPr lang="en-US"/>
        </a:p>
      </dgm:t>
    </dgm:pt>
    <dgm:pt modelId="{81B8D101-C2C0-4ED4-A21B-10C9D5B69B2D}" type="parTrans" cxnId="{861A3876-5160-4FB6-9A37-66F695F9D76C}">
      <dgm:prSet/>
      <dgm:spPr/>
      <dgm:t>
        <a:bodyPr/>
        <a:lstStyle/>
        <a:p>
          <a:endParaRPr lang="en-US"/>
        </a:p>
      </dgm:t>
    </dgm:pt>
    <dgm:pt modelId="{45BEAC48-A423-40CC-8B09-2BBA4683D39E}" type="sibTrans" cxnId="{861A3876-5160-4FB6-9A37-66F695F9D76C}">
      <dgm:prSet/>
      <dgm:spPr/>
      <dgm:t>
        <a:bodyPr/>
        <a:lstStyle/>
        <a:p>
          <a:pPr>
            <a:lnSpc>
              <a:spcPct val="100000"/>
            </a:lnSpc>
          </a:pPr>
          <a:endParaRPr lang="en-US"/>
        </a:p>
      </dgm:t>
    </dgm:pt>
    <dgm:pt modelId="{DECC6900-8E43-435E-8D9B-CAA5A4EBA139}">
      <dgm:prSet/>
      <dgm:spPr/>
      <dgm:t>
        <a:bodyPr/>
        <a:lstStyle/>
        <a:p>
          <a:pPr>
            <a:lnSpc>
              <a:spcPct val="100000"/>
            </a:lnSpc>
          </a:pPr>
          <a:r>
            <a:rPr lang="en-IN" b="1"/>
            <a:t>Weekday Revenue</a:t>
          </a:r>
          <a:r>
            <a:rPr lang="en-IN"/>
            <a:t>: 50M estimate now detailed (3,760 bookings * 12.7K ADR).</a:t>
          </a:r>
          <a:endParaRPr lang="en-US"/>
        </a:p>
      </dgm:t>
    </dgm:pt>
    <dgm:pt modelId="{35A01453-A6FE-4FE5-9F41-A5332BF8E0EF}" type="parTrans" cxnId="{42F9244C-51D6-44A1-936A-4B1408543AFD}">
      <dgm:prSet/>
      <dgm:spPr/>
      <dgm:t>
        <a:bodyPr/>
        <a:lstStyle/>
        <a:p>
          <a:endParaRPr lang="en-US"/>
        </a:p>
      </dgm:t>
    </dgm:pt>
    <dgm:pt modelId="{19D42D74-77DB-4471-A5DE-9E174D230AC0}" type="sibTrans" cxnId="{42F9244C-51D6-44A1-936A-4B1408543AFD}">
      <dgm:prSet/>
      <dgm:spPr/>
      <dgm:t>
        <a:bodyPr/>
        <a:lstStyle/>
        <a:p>
          <a:pPr>
            <a:lnSpc>
              <a:spcPct val="100000"/>
            </a:lnSpc>
          </a:pPr>
          <a:endParaRPr lang="en-US"/>
        </a:p>
      </dgm:t>
    </dgm:pt>
    <dgm:pt modelId="{BCA1F029-1774-449B-AB49-5ACCA07F5C05}">
      <dgm:prSet/>
      <dgm:spPr/>
      <dgm:t>
        <a:bodyPr/>
        <a:lstStyle/>
        <a:p>
          <a:pPr>
            <a:lnSpc>
              <a:spcPct val="100000"/>
            </a:lnSpc>
          </a:pPr>
          <a:r>
            <a:rPr lang="en-IN" b="1"/>
            <a:t>Presidential ADR</a:t>
          </a:r>
          <a:r>
            <a:rPr lang="en-IN"/>
            <a:t>: Assumed 15K ADR for 10M gain; clarified low demand as issue, not cancellations.</a:t>
          </a:r>
          <a:endParaRPr lang="en-US"/>
        </a:p>
      </dgm:t>
    </dgm:pt>
    <dgm:pt modelId="{500658B6-CB78-4828-997B-74F000C68304}" type="parTrans" cxnId="{EEE1A18B-3FC8-49F6-8E47-9A67BD8C4021}">
      <dgm:prSet/>
      <dgm:spPr/>
      <dgm:t>
        <a:bodyPr/>
        <a:lstStyle/>
        <a:p>
          <a:endParaRPr lang="en-US"/>
        </a:p>
      </dgm:t>
    </dgm:pt>
    <dgm:pt modelId="{5E3B05AB-091E-4710-8D30-057D4C8D459A}" type="sibTrans" cxnId="{EEE1A18B-3FC8-49F6-8E47-9A67BD8C4021}">
      <dgm:prSet/>
      <dgm:spPr/>
      <dgm:t>
        <a:bodyPr/>
        <a:lstStyle/>
        <a:p>
          <a:pPr>
            <a:lnSpc>
              <a:spcPct val="100000"/>
            </a:lnSpc>
          </a:pPr>
          <a:endParaRPr lang="en-US"/>
        </a:p>
      </dgm:t>
    </dgm:pt>
    <dgm:pt modelId="{1F7723A2-CEF3-49AA-8ED1-904C1DE9BAFA}">
      <dgm:prSet/>
      <dgm:spPr/>
      <dgm:t>
        <a:bodyPr/>
        <a:lstStyle/>
        <a:p>
          <a:pPr>
            <a:lnSpc>
              <a:spcPct val="100000"/>
            </a:lnSpc>
          </a:pPr>
          <a:r>
            <a:rPr lang="en-IN" b="1"/>
            <a:t>June Trends</a:t>
          </a:r>
          <a:r>
            <a:rPr lang="en-IN"/>
            <a:t>: Specified seasonal cause and LogTrip’s high ADR for solution.</a:t>
          </a:r>
          <a:endParaRPr lang="en-US"/>
        </a:p>
      </dgm:t>
    </dgm:pt>
    <dgm:pt modelId="{0835C438-6099-451C-AA95-71511DE13A1D}" type="parTrans" cxnId="{8FEC911B-97FB-47E7-8F61-50D415D7CB31}">
      <dgm:prSet/>
      <dgm:spPr/>
      <dgm:t>
        <a:bodyPr/>
        <a:lstStyle/>
        <a:p>
          <a:endParaRPr lang="en-US"/>
        </a:p>
      </dgm:t>
    </dgm:pt>
    <dgm:pt modelId="{B5EDF307-7C0B-452C-BEE6-B97E72B47A63}" type="sibTrans" cxnId="{8FEC911B-97FB-47E7-8F61-50D415D7CB31}">
      <dgm:prSet/>
      <dgm:spPr/>
      <dgm:t>
        <a:bodyPr/>
        <a:lstStyle/>
        <a:p>
          <a:endParaRPr lang="en-US"/>
        </a:p>
      </dgm:t>
    </dgm:pt>
    <dgm:pt modelId="{C83A0134-F17F-483E-ACAF-DE45D101552C}" type="pres">
      <dgm:prSet presAssocID="{9F73DF26-D657-4067-AD13-575B6DB1B908}" presName="root" presStyleCnt="0">
        <dgm:presLayoutVars>
          <dgm:dir/>
          <dgm:resizeHandles val="exact"/>
        </dgm:presLayoutVars>
      </dgm:prSet>
      <dgm:spPr/>
    </dgm:pt>
    <dgm:pt modelId="{AFE25F60-0B24-4213-9835-0875E24443D6}" type="pres">
      <dgm:prSet presAssocID="{9F73DF26-D657-4067-AD13-575B6DB1B908}" presName="container" presStyleCnt="0">
        <dgm:presLayoutVars>
          <dgm:dir/>
          <dgm:resizeHandles val="exact"/>
        </dgm:presLayoutVars>
      </dgm:prSet>
      <dgm:spPr/>
    </dgm:pt>
    <dgm:pt modelId="{C3E55A12-2183-411B-B6F0-801796B193D1}" type="pres">
      <dgm:prSet presAssocID="{91C2FEFC-7F9A-49A3-9592-E64788DEB231}" presName="compNode" presStyleCnt="0"/>
      <dgm:spPr/>
    </dgm:pt>
    <dgm:pt modelId="{DF603BE9-7DA0-4420-966F-2C4854B794B1}" type="pres">
      <dgm:prSet presAssocID="{91C2FEFC-7F9A-49A3-9592-E64788DEB231}" presName="iconBgRect" presStyleLbl="bgShp" presStyleIdx="0" presStyleCnt="4" custScaleX="42589" custScaleY="40149"/>
      <dgm:spPr/>
    </dgm:pt>
    <dgm:pt modelId="{E4E1E561-A8AF-4BEB-A2A3-3265C83E48D6}" type="pres">
      <dgm:prSet presAssocID="{91C2FEFC-7F9A-49A3-9592-E64788DEB231}" presName="iconRect" presStyleLbl="node1" presStyleIdx="0" presStyleCnt="4" custScaleX="110920" custScaleY="13318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Yuan"/>
        </a:ext>
      </dgm:extLst>
    </dgm:pt>
    <dgm:pt modelId="{32E8FDE3-61E8-42A5-A3B4-DCC05315BDEF}" type="pres">
      <dgm:prSet presAssocID="{91C2FEFC-7F9A-49A3-9592-E64788DEB231}" presName="spaceRect" presStyleCnt="0"/>
      <dgm:spPr/>
    </dgm:pt>
    <dgm:pt modelId="{80353EF1-84C1-4CC1-8BD9-CC1195246DA1}" type="pres">
      <dgm:prSet presAssocID="{91C2FEFC-7F9A-49A3-9592-E64788DEB231}" presName="textRect" presStyleLbl="revTx" presStyleIdx="0" presStyleCnt="4">
        <dgm:presLayoutVars>
          <dgm:chMax val="1"/>
          <dgm:chPref val="1"/>
        </dgm:presLayoutVars>
      </dgm:prSet>
      <dgm:spPr/>
    </dgm:pt>
    <dgm:pt modelId="{F68B0AE8-58ED-491F-A3A6-3F719AACE82E}" type="pres">
      <dgm:prSet presAssocID="{45BEAC48-A423-40CC-8B09-2BBA4683D39E}" presName="sibTrans" presStyleLbl="sibTrans2D1" presStyleIdx="0" presStyleCnt="0"/>
      <dgm:spPr/>
    </dgm:pt>
    <dgm:pt modelId="{4DF2A2B4-CCA1-4E6F-B4FB-525012FC3BED}" type="pres">
      <dgm:prSet presAssocID="{DECC6900-8E43-435E-8D9B-CAA5A4EBA139}" presName="compNode" presStyleCnt="0"/>
      <dgm:spPr/>
    </dgm:pt>
    <dgm:pt modelId="{23069D45-5606-41A8-8D64-66E6FF1BC0F5}" type="pres">
      <dgm:prSet presAssocID="{DECC6900-8E43-435E-8D9B-CAA5A4EBA139}" presName="iconBgRect" presStyleLbl="bgShp" presStyleIdx="1" presStyleCnt="4" custScaleX="56696" custScaleY="71067"/>
      <dgm:spPr/>
    </dgm:pt>
    <dgm:pt modelId="{82A676FB-95EC-4DA2-A3F7-ABEBFB70D29C}" type="pres">
      <dgm:prSet presAssocID="{DECC6900-8E43-435E-8D9B-CAA5A4EBA139}" presName="iconRect" presStyleLbl="node1" presStyleIdx="1" presStyleCnt="4" custScaleX="100493" custScaleY="13318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on Viewing Ceremony"/>
        </a:ext>
      </dgm:extLst>
    </dgm:pt>
    <dgm:pt modelId="{610DF4FC-E06B-42BE-9E8D-8537B029A6DA}" type="pres">
      <dgm:prSet presAssocID="{DECC6900-8E43-435E-8D9B-CAA5A4EBA139}" presName="spaceRect" presStyleCnt="0"/>
      <dgm:spPr/>
    </dgm:pt>
    <dgm:pt modelId="{C2D2139F-422E-40D5-B33F-82D44EAFAA72}" type="pres">
      <dgm:prSet presAssocID="{DECC6900-8E43-435E-8D9B-CAA5A4EBA139}" presName="textRect" presStyleLbl="revTx" presStyleIdx="1" presStyleCnt="4">
        <dgm:presLayoutVars>
          <dgm:chMax val="1"/>
          <dgm:chPref val="1"/>
        </dgm:presLayoutVars>
      </dgm:prSet>
      <dgm:spPr/>
    </dgm:pt>
    <dgm:pt modelId="{0FC58EE1-180A-4DE4-9BA9-97C2EBBAC312}" type="pres">
      <dgm:prSet presAssocID="{19D42D74-77DB-4471-A5DE-9E174D230AC0}" presName="sibTrans" presStyleLbl="sibTrans2D1" presStyleIdx="0" presStyleCnt="0"/>
      <dgm:spPr/>
    </dgm:pt>
    <dgm:pt modelId="{F02E1194-E292-4206-B613-C6D6AE5580D7}" type="pres">
      <dgm:prSet presAssocID="{BCA1F029-1774-449B-AB49-5ACCA07F5C05}" presName="compNode" presStyleCnt="0"/>
      <dgm:spPr/>
    </dgm:pt>
    <dgm:pt modelId="{0ED19E81-B580-4ED9-8254-9A24A9BB3318}" type="pres">
      <dgm:prSet presAssocID="{BCA1F029-1774-449B-AB49-5ACCA07F5C05}" presName="iconBgRect" presStyleLbl="bgShp" presStyleIdx="2" presStyleCnt="4" custScaleX="32654" custScaleY="40736"/>
      <dgm:spPr/>
    </dgm:pt>
    <dgm:pt modelId="{FC9D0419-C1D5-4839-917F-2402F5F0E26F}" type="pres">
      <dgm:prSet presAssocID="{BCA1F029-1774-449B-AB49-5ACCA07F5C05}" presName="iconRect" presStyleLbl="node1" presStyleIdx="2" presStyleCnt="4" custScaleX="110542" custScaleY="109241"/>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ject"/>
        </a:ext>
      </dgm:extLst>
    </dgm:pt>
    <dgm:pt modelId="{99DFCEF7-971A-400A-A6BD-DEBBAEC71260}" type="pres">
      <dgm:prSet presAssocID="{BCA1F029-1774-449B-AB49-5ACCA07F5C05}" presName="spaceRect" presStyleCnt="0"/>
      <dgm:spPr/>
    </dgm:pt>
    <dgm:pt modelId="{537A8B41-2B25-4B3F-AECC-98C38D8C990F}" type="pres">
      <dgm:prSet presAssocID="{BCA1F029-1774-449B-AB49-5ACCA07F5C05}" presName="textRect" presStyleLbl="revTx" presStyleIdx="2" presStyleCnt="4">
        <dgm:presLayoutVars>
          <dgm:chMax val="1"/>
          <dgm:chPref val="1"/>
        </dgm:presLayoutVars>
      </dgm:prSet>
      <dgm:spPr/>
    </dgm:pt>
    <dgm:pt modelId="{AA83782A-1342-4F18-8C35-508548D26673}" type="pres">
      <dgm:prSet presAssocID="{5E3B05AB-091E-4710-8D30-057D4C8D459A}" presName="sibTrans" presStyleLbl="sibTrans2D1" presStyleIdx="0" presStyleCnt="0"/>
      <dgm:spPr/>
    </dgm:pt>
    <dgm:pt modelId="{95D5EE8F-7572-4351-B925-8E72248C29B4}" type="pres">
      <dgm:prSet presAssocID="{1F7723A2-CEF3-49AA-8ED1-904C1DE9BAFA}" presName="compNode" presStyleCnt="0"/>
      <dgm:spPr/>
    </dgm:pt>
    <dgm:pt modelId="{3C5D39EB-6234-4FA1-BC39-443DFCEAE100}" type="pres">
      <dgm:prSet presAssocID="{1F7723A2-CEF3-49AA-8ED1-904C1DE9BAFA}" presName="iconBgRect" presStyleLbl="bgShp" presStyleIdx="3" presStyleCnt="4" custScaleX="53799" custScaleY="49454"/>
      <dgm:spPr/>
    </dgm:pt>
    <dgm:pt modelId="{FA859792-EBC1-464A-BBDC-601E6C29F517}" type="pres">
      <dgm:prSet presAssocID="{1F7723A2-CEF3-49AA-8ED1-904C1DE9BAF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nowflake"/>
        </a:ext>
      </dgm:extLst>
    </dgm:pt>
    <dgm:pt modelId="{5792A17F-5100-4EF4-9D89-2EA20B35FD3E}" type="pres">
      <dgm:prSet presAssocID="{1F7723A2-CEF3-49AA-8ED1-904C1DE9BAFA}" presName="spaceRect" presStyleCnt="0"/>
      <dgm:spPr/>
    </dgm:pt>
    <dgm:pt modelId="{339D0A44-ED9A-40F9-AEAD-F1D7005CEE58}" type="pres">
      <dgm:prSet presAssocID="{1F7723A2-CEF3-49AA-8ED1-904C1DE9BAFA}" presName="textRect" presStyleLbl="revTx" presStyleIdx="3" presStyleCnt="4">
        <dgm:presLayoutVars>
          <dgm:chMax val="1"/>
          <dgm:chPref val="1"/>
        </dgm:presLayoutVars>
      </dgm:prSet>
      <dgm:spPr/>
    </dgm:pt>
  </dgm:ptLst>
  <dgm:cxnLst>
    <dgm:cxn modelId="{6806BF18-A3DD-4665-BFD0-18571258374F}" type="presOf" srcId="{9F73DF26-D657-4067-AD13-575B6DB1B908}" destId="{C83A0134-F17F-483E-ACAF-DE45D101552C}" srcOrd="0" destOrd="0" presId="urn:microsoft.com/office/officeart/2018/2/layout/IconCircleList"/>
    <dgm:cxn modelId="{8FEC911B-97FB-47E7-8F61-50D415D7CB31}" srcId="{9F73DF26-D657-4067-AD13-575B6DB1B908}" destId="{1F7723A2-CEF3-49AA-8ED1-904C1DE9BAFA}" srcOrd="3" destOrd="0" parTransId="{0835C438-6099-451C-AA95-71511DE13A1D}" sibTransId="{B5EDF307-7C0B-452C-BEE6-B97E72B47A63}"/>
    <dgm:cxn modelId="{31B53722-19B4-4927-BD89-537B0028A61A}" type="presOf" srcId="{45BEAC48-A423-40CC-8B09-2BBA4683D39E}" destId="{F68B0AE8-58ED-491F-A3A6-3F719AACE82E}" srcOrd="0" destOrd="0" presId="urn:microsoft.com/office/officeart/2018/2/layout/IconCircleList"/>
    <dgm:cxn modelId="{42F9244C-51D6-44A1-936A-4B1408543AFD}" srcId="{9F73DF26-D657-4067-AD13-575B6DB1B908}" destId="{DECC6900-8E43-435E-8D9B-CAA5A4EBA139}" srcOrd="1" destOrd="0" parTransId="{35A01453-A6FE-4FE5-9F41-A5332BF8E0EF}" sibTransId="{19D42D74-77DB-4471-A5DE-9E174D230AC0}"/>
    <dgm:cxn modelId="{9A09D26E-938C-4683-9773-B02E6E955068}" type="presOf" srcId="{DECC6900-8E43-435E-8D9B-CAA5A4EBA139}" destId="{C2D2139F-422E-40D5-B33F-82D44EAFAA72}" srcOrd="0" destOrd="0" presId="urn:microsoft.com/office/officeart/2018/2/layout/IconCircleList"/>
    <dgm:cxn modelId="{861A3876-5160-4FB6-9A37-66F695F9D76C}" srcId="{9F73DF26-D657-4067-AD13-575B6DB1B908}" destId="{91C2FEFC-7F9A-49A3-9592-E64788DEB231}" srcOrd="0" destOrd="0" parTransId="{81B8D101-C2C0-4ED4-A21B-10C9D5B69B2D}" sibTransId="{45BEAC48-A423-40CC-8B09-2BBA4683D39E}"/>
    <dgm:cxn modelId="{EEE1A18B-3FC8-49F6-8E47-9A67BD8C4021}" srcId="{9F73DF26-D657-4067-AD13-575B6DB1B908}" destId="{BCA1F029-1774-449B-AB49-5ACCA07F5C05}" srcOrd="2" destOrd="0" parTransId="{500658B6-CB78-4828-997B-74F000C68304}" sibTransId="{5E3B05AB-091E-4710-8D30-057D4C8D459A}"/>
    <dgm:cxn modelId="{F245A99D-1151-4DAE-858C-15D0E70F648D}" type="presOf" srcId="{5E3B05AB-091E-4710-8D30-057D4C8D459A}" destId="{AA83782A-1342-4F18-8C35-508548D26673}" srcOrd="0" destOrd="0" presId="urn:microsoft.com/office/officeart/2018/2/layout/IconCircleList"/>
    <dgm:cxn modelId="{613208C6-86E4-4BDB-B8BA-0D15DCDA3F93}" type="presOf" srcId="{1F7723A2-CEF3-49AA-8ED1-904C1DE9BAFA}" destId="{339D0A44-ED9A-40F9-AEAD-F1D7005CEE58}" srcOrd="0" destOrd="0" presId="urn:microsoft.com/office/officeart/2018/2/layout/IconCircleList"/>
    <dgm:cxn modelId="{C664A1D0-08A4-41BA-A8CC-46BA1B57B2A4}" type="presOf" srcId="{19D42D74-77DB-4471-A5DE-9E174D230AC0}" destId="{0FC58EE1-180A-4DE4-9BA9-97C2EBBAC312}" srcOrd="0" destOrd="0" presId="urn:microsoft.com/office/officeart/2018/2/layout/IconCircleList"/>
    <dgm:cxn modelId="{59E4DDD9-C377-4D9B-9B91-19F45ED140F8}" type="presOf" srcId="{91C2FEFC-7F9A-49A3-9592-E64788DEB231}" destId="{80353EF1-84C1-4CC1-8BD9-CC1195246DA1}" srcOrd="0" destOrd="0" presId="urn:microsoft.com/office/officeart/2018/2/layout/IconCircleList"/>
    <dgm:cxn modelId="{CF0874E0-F4FA-40A0-9787-D9A43ABDA343}" type="presOf" srcId="{BCA1F029-1774-449B-AB49-5ACCA07F5C05}" destId="{537A8B41-2B25-4B3F-AECC-98C38D8C990F}" srcOrd="0" destOrd="0" presId="urn:microsoft.com/office/officeart/2018/2/layout/IconCircleList"/>
    <dgm:cxn modelId="{7253967E-9A33-4694-8661-AB677F22B94B}" type="presParOf" srcId="{C83A0134-F17F-483E-ACAF-DE45D101552C}" destId="{AFE25F60-0B24-4213-9835-0875E24443D6}" srcOrd="0" destOrd="0" presId="urn:microsoft.com/office/officeart/2018/2/layout/IconCircleList"/>
    <dgm:cxn modelId="{D002AA25-32B4-41AA-B343-08CC4E1C8B34}" type="presParOf" srcId="{AFE25F60-0B24-4213-9835-0875E24443D6}" destId="{C3E55A12-2183-411B-B6F0-801796B193D1}" srcOrd="0" destOrd="0" presId="urn:microsoft.com/office/officeart/2018/2/layout/IconCircleList"/>
    <dgm:cxn modelId="{2A8BEDAA-9208-49EC-96AA-82BE049C0D3D}" type="presParOf" srcId="{C3E55A12-2183-411B-B6F0-801796B193D1}" destId="{DF603BE9-7DA0-4420-966F-2C4854B794B1}" srcOrd="0" destOrd="0" presId="urn:microsoft.com/office/officeart/2018/2/layout/IconCircleList"/>
    <dgm:cxn modelId="{B3D4C30D-B055-4540-A29A-72A099B6D40E}" type="presParOf" srcId="{C3E55A12-2183-411B-B6F0-801796B193D1}" destId="{E4E1E561-A8AF-4BEB-A2A3-3265C83E48D6}" srcOrd="1" destOrd="0" presId="urn:microsoft.com/office/officeart/2018/2/layout/IconCircleList"/>
    <dgm:cxn modelId="{CE3F75A4-E17D-4674-A086-844575C29BCA}" type="presParOf" srcId="{C3E55A12-2183-411B-B6F0-801796B193D1}" destId="{32E8FDE3-61E8-42A5-A3B4-DCC05315BDEF}" srcOrd="2" destOrd="0" presId="urn:microsoft.com/office/officeart/2018/2/layout/IconCircleList"/>
    <dgm:cxn modelId="{A0C0C5E0-C59D-480E-8636-3DB3CB9587E4}" type="presParOf" srcId="{C3E55A12-2183-411B-B6F0-801796B193D1}" destId="{80353EF1-84C1-4CC1-8BD9-CC1195246DA1}" srcOrd="3" destOrd="0" presId="urn:microsoft.com/office/officeart/2018/2/layout/IconCircleList"/>
    <dgm:cxn modelId="{2D714AA4-8097-46C7-8A8D-15FB8C3D70F5}" type="presParOf" srcId="{AFE25F60-0B24-4213-9835-0875E24443D6}" destId="{F68B0AE8-58ED-491F-A3A6-3F719AACE82E}" srcOrd="1" destOrd="0" presId="urn:microsoft.com/office/officeart/2018/2/layout/IconCircleList"/>
    <dgm:cxn modelId="{1DBE6AF6-27AD-47B2-BE9B-9C8AE2DBF02D}" type="presParOf" srcId="{AFE25F60-0B24-4213-9835-0875E24443D6}" destId="{4DF2A2B4-CCA1-4E6F-B4FB-525012FC3BED}" srcOrd="2" destOrd="0" presId="urn:microsoft.com/office/officeart/2018/2/layout/IconCircleList"/>
    <dgm:cxn modelId="{98DEA798-BE83-4CA2-88CD-BB7BC8B24282}" type="presParOf" srcId="{4DF2A2B4-CCA1-4E6F-B4FB-525012FC3BED}" destId="{23069D45-5606-41A8-8D64-66E6FF1BC0F5}" srcOrd="0" destOrd="0" presId="urn:microsoft.com/office/officeart/2018/2/layout/IconCircleList"/>
    <dgm:cxn modelId="{1FD8AE29-EC52-4B32-9AA5-A678857DC273}" type="presParOf" srcId="{4DF2A2B4-CCA1-4E6F-B4FB-525012FC3BED}" destId="{82A676FB-95EC-4DA2-A3F7-ABEBFB70D29C}" srcOrd="1" destOrd="0" presId="urn:microsoft.com/office/officeart/2018/2/layout/IconCircleList"/>
    <dgm:cxn modelId="{27D750C6-655C-4664-968D-584AD77E72FB}" type="presParOf" srcId="{4DF2A2B4-CCA1-4E6F-B4FB-525012FC3BED}" destId="{610DF4FC-E06B-42BE-9E8D-8537B029A6DA}" srcOrd="2" destOrd="0" presId="urn:microsoft.com/office/officeart/2018/2/layout/IconCircleList"/>
    <dgm:cxn modelId="{1C8B854B-9AFB-4A73-9ABB-C5DFE6857062}" type="presParOf" srcId="{4DF2A2B4-CCA1-4E6F-B4FB-525012FC3BED}" destId="{C2D2139F-422E-40D5-B33F-82D44EAFAA72}" srcOrd="3" destOrd="0" presId="urn:microsoft.com/office/officeart/2018/2/layout/IconCircleList"/>
    <dgm:cxn modelId="{39FD9D18-F29F-47C7-8ABD-9017709922EE}" type="presParOf" srcId="{AFE25F60-0B24-4213-9835-0875E24443D6}" destId="{0FC58EE1-180A-4DE4-9BA9-97C2EBBAC312}" srcOrd="3" destOrd="0" presId="urn:microsoft.com/office/officeart/2018/2/layout/IconCircleList"/>
    <dgm:cxn modelId="{457413AF-70D6-4E42-A7ED-A79427081341}" type="presParOf" srcId="{AFE25F60-0B24-4213-9835-0875E24443D6}" destId="{F02E1194-E292-4206-B613-C6D6AE5580D7}" srcOrd="4" destOrd="0" presId="urn:microsoft.com/office/officeart/2018/2/layout/IconCircleList"/>
    <dgm:cxn modelId="{8D49148F-56F1-4CD1-9701-AF113A30CD3D}" type="presParOf" srcId="{F02E1194-E292-4206-B613-C6D6AE5580D7}" destId="{0ED19E81-B580-4ED9-8254-9A24A9BB3318}" srcOrd="0" destOrd="0" presId="urn:microsoft.com/office/officeart/2018/2/layout/IconCircleList"/>
    <dgm:cxn modelId="{8BF52AC4-55A6-41EB-A218-5D21CC179E07}" type="presParOf" srcId="{F02E1194-E292-4206-B613-C6D6AE5580D7}" destId="{FC9D0419-C1D5-4839-917F-2402F5F0E26F}" srcOrd="1" destOrd="0" presId="urn:microsoft.com/office/officeart/2018/2/layout/IconCircleList"/>
    <dgm:cxn modelId="{1009709A-4AE1-40B5-BFA2-2776F7B9100B}" type="presParOf" srcId="{F02E1194-E292-4206-B613-C6D6AE5580D7}" destId="{99DFCEF7-971A-400A-A6BD-DEBBAEC71260}" srcOrd="2" destOrd="0" presId="urn:microsoft.com/office/officeart/2018/2/layout/IconCircleList"/>
    <dgm:cxn modelId="{1BBF4A97-236A-4B19-A22F-1FC8AB5CED68}" type="presParOf" srcId="{F02E1194-E292-4206-B613-C6D6AE5580D7}" destId="{537A8B41-2B25-4B3F-AECC-98C38D8C990F}" srcOrd="3" destOrd="0" presId="urn:microsoft.com/office/officeart/2018/2/layout/IconCircleList"/>
    <dgm:cxn modelId="{A833FC86-AD67-4A5B-B81F-7CC5333FD282}" type="presParOf" srcId="{AFE25F60-0B24-4213-9835-0875E24443D6}" destId="{AA83782A-1342-4F18-8C35-508548D26673}" srcOrd="5" destOrd="0" presId="urn:microsoft.com/office/officeart/2018/2/layout/IconCircleList"/>
    <dgm:cxn modelId="{A198E8E7-3AAF-43E0-94DB-13CA1F09DDBF}" type="presParOf" srcId="{AFE25F60-0B24-4213-9835-0875E24443D6}" destId="{95D5EE8F-7572-4351-B925-8E72248C29B4}" srcOrd="6" destOrd="0" presId="urn:microsoft.com/office/officeart/2018/2/layout/IconCircleList"/>
    <dgm:cxn modelId="{96F3DEC6-91E4-4958-967F-C35F5CBE9BAD}" type="presParOf" srcId="{95D5EE8F-7572-4351-B925-8E72248C29B4}" destId="{3C5D39EB-6234-4FA1-BC39-443DFCEAE100}" srcOrd="0" destOrd="0" presId="urn:microsoft.com/office/officeart/2018/2/layout/IconCircleList"/>
    <dgm:cxn modelId="{370D4A65-6D5A-4227-8390-9CB2537B2E65}" type="presParOf" srcId="{95D5EE8F-7572-4351-B925-8E72248C29B4}" destId="{FA859792-EBC1-464A-BBDC-601E6C29F517}" srcOrd="1" destOrd="0" presId="urn:microsoft.com/office/officeart/2018/2/layout/IconCircleList"/>
    <dgm:cxn modelId="{4884671D-297B-4987-92BE-D365DEC72684}" type="presParOf" srcId="{95D5EE8F-7572-4351-B925-8E72248C29B4}" destId="{5792A17F-5100-4EF4-9D89-2EA20B35FD3E}" srcOrd="2" destOrd="0" presId="urn:microsoft.com/office/officeart/2018/2/layout/IconCircleList"/>
    <dgm:cxn modelId="{176E3BF3-CCAC-44CD-95C1-76CA5FE5BA1D}" type="presParOf" srcId="{95D5EE8F-7572-4351-B925-8E72248C29B4}" destId="{339D0A44-ED9A-40F9-AEAD-F1D7005CEE5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5558FF-EC20-4D14-89AF-6A64807816D8}">
      <dsp:nvSpPr>
        <dsp:cNvPr id="0" name=""/>
        <dsp:cNvSpPr/>
      </dsp:nvSpPr>
      <dsp:spPr>
        <a:xfrm>
          <a:off x="0" y="1478"/>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823187-014C-42EE-91AF-13B7BD195F59}">
      <dsp:nvSpPr>
        <dsp:cNvPr id="0" name=""/>
        <dsp:cNvSpPr/>
      </dsp:nvSpPr>
      <dsp:spPr>
        <a:xfrm>
          <a:off x="190639" y="143276"/>
          <a:ext cx="346616" cy="3466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6757781-AA46-4848-A705-843C2E26B518}">
      <dsp:nvSpPr>
        <dsp:cNvPr id="0" name=""/>
        <dsp:cNvSpPr/>
      </dsp:nvSpPr>
      <dsp:spPr>
        <a:xfrm>
          <a:off x="727895" y="1478"/>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90000"/>
            </a:lnSpc>
            <a:spcBef>
              <a:spcPct val="0"/>
            </a:spcBef>
            <a:spcAft>
              <a:spcPct val="35000"/>
            </a:spcAft>
            <a:buNone/>
          </a:pPr>
          <a:r>
            <a:rPr lang="en-IN" sz="1900" kern="1200"/>
            <a:t>- Bullet Points:</a:t>
          </a:r>
          <a:endParaRPr lang="en-US" sz="1900" kern="1200"/>
        </a:p>
      </dsp:txBody>
      <dsp:txXfrm>
        <a:off x="727895" y="1478"/>
        <a:ext cx="5768154" cy="630212"/>
      </dsp:txXfrm>
    </dsp:sp>
    <dsp:sp modelId="{39BD2E06-B754-4304-9858-D0E5AA52BEBC}">
      <dsp:nvSpPr>
        <dsp:cNvPr id="0" name=""/>
        <dsp:cNvSpPr/>
      </dsp:nvSpPr>
      <dsp:spPr>
        <a:xfrm>
          <a:off x="0" y="789244"/>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7C6AA8-E492-41C2-AE1C-4C7910E02F71}">
      <dsp:nvSpPr>
        <dsp:cNvPr id="0" name=""/>
        <dsp:cNvSpPr/>
      </dsp:nvSpPr>
      <dsp:spPr>
        <a:xfrm>
          <a:off x="190639" y="931042"/>
          <a:ext cx="346616" cy="3466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72FD67E-996A-4981-B810-D3CE60C73BC8}">
      <dsp:nvSpPr>
        <dsp:cNvPr id="0" name=""/>
        <dsp:cNvSpPr/>
      </dsp:nvSpPr>
      <dsp:spPr>
        <a:xfrm>
          <a:off x="727895" y="789244"/>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90000"/>
            </a:lnSpc>
            <a:spcBef>
              <a:spcPct val="0"/>
            </a:spcBef>
            <a:spcAft>
              <a:spcPct val="35000"/>
            </a:spcAft>
            <a:buNone/>
          </a:pPr>
          <a:r>
            <a:rPr lang="en-IN" sz="1900" kern="1200"/>
            <a:t>- Project Overview and Data Sources</a:t>
          </a:r>
          <a:endParaRPr lang="en-US" sz="1900" kern="1200"/>
        </a:p>
      </dsp:txBody>
      <dsp:txXfrm>
        <a:off x="727895" y="789244"/>
        <a:ext cx="5768154" cy="630212"/>
      </dsp:txXfrm>
    </dsp:sp>
    <dsp:sp modelId="{C497187C-392C-43E3-9CEC-7B7BCD3D9F3B}">
      <dsp:nvSpPr>
        <dsp:cNvPr id="0" name=""/>
        <dsp:cNvSpPr/>
      </dsp:nvSpPr>
      <dsp:spPr>
        <a:xfrm>
          <a:off x="0" y="1577010"/>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DDD331-FE73-4C94-B4A2-622EF13E55D3}">
      <dsp:nvSpPr>
        <dsp:cNvPr id="0" name=""/>
        <dsp:cNvSpPr/>
      </dsp:nvSpPr>
      <dsp:spPr>
        <a:xfrm>
          <a:off x="190639" y="1718808"/>
          <a:ext cx="346616" cy="3466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833431D-70F6-4917-8C81-CC4F9A01E7B0}">
      <dsp:nvSpPr>
        <dsp:cNvPr id="0" name=""/>
        <dsp:cNvSpPr/>
      </dsp:nvSpPr>
      <dsp:spPr>
        <a:xfrm>
          <a:off x="727895" y="1577010"/>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90000"/>
            </a:lnSpc>
            <a:spcBef>
              <a:spcPct val="0"/>
            </a:spcBef>
            <a:spcAft>
              <a:spcPct val="35000"/>
            </a:spcAft>
            <a:buNone/>
          </a:pPr>
          <a:r>
            <a:rPr lang="en-IN" sz="1900" kern="1200"/>
            <a:t>- Key Performance Indicators (KPIs)</a:t>
          </a:r>
          <a:endParaRPr lang="en-US" sz="1900" kern="1200"/>
        </a:p>
      </dsp:txBody>
      <dsp:txXfrm>
        <a:off x="727895" y="1577010"/>
        <a:ext cx="5768154" cy="630212"/>
      </dsp:txXfrm>
    </dsp:sp>
    <dsp:sp modelId="{A34ACB54-74DD-429D-A248-03A634887867}">
      <dsp:nvSpPr>
        <dsp:cNvPr id="0" name=""/>
        <dsp:cNvSpPr/>
      </dsp:nvSpPr>
      <dsp:spPr>
        <a:xfrm>
          <a:off x="0" y="2364776"/>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E19938-074F-41F1-80D2-EBECC010A694}">
      <dsp:nvSpPr>
        <dsp:cNvPr id="0" name=""/>
        <dsp:cNvSpPr/>
      </dsp:nvSpPr>
      <dsp:spPr>
        <a:xfrm>
          <a:off x="190639" y="2506574"/>
          <a:ext cx="346616" cy="3466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D1FA83-5D1D-42C4-AD5C-66ECBF6B19FB}">
      <dsp:nvSpPr>
        <dsp:cNvPr id="0" name=""/>
        <dsp:cNvSpPr/>
      </dsp:nvSpPr>
      <dsp:spPr>
        <a:xfrm>
          <a:off x="727895" y="2364776"/>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90000"/>
            </a:lnSpc>
            <a:spcBef>
              <a:spcPct val="0"/>
            </a:spcBef>
            <a:spcAft>
              <a:spcPct val="35000"/>
            </a:spcAft>
            <a:buNone/>
          </a:pPr>
          <a:r>
            <a:rPr lang="en-IN" sz="1900" kern="1200"/>
            <a:t>- Visual Insights (Revenue, Bookings, Trends)</a:t>
          </a:r>
          <a:endParaRPr lang="en-US" sz="1900" kern="1200"/>
        </a:p>
      </dsp:txBody>
      <dsp:txXfrm>
        <a:off x="727895" y="2364776"/>
        <a:ext cx="5768154" cy="630212"/>
      </dsp:txXfrm>
    </dsp:sp>
    <dsp:sp modelId="{5BD69CE4-A7A4-4835-826B-DDF597629F5D}">
      <dsp:nvSpPr>
        <dsp:cNvPr id="0" name=""/>
        <dsp:cNvSpPr/>
      </dsp:nvSpPr>
      <dsp:spPr>
        <a:xfrm>
          <a:off x="0" y="3152542"/>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7012FE-126B-4529-A5BE-2641D1D1C033}">
      <dsp:nvSpPr>
        <dsp:cNvPr id="0" name=""/>
        <dsp:cNvSpPr/>
      </dsp:nvSpPr>
      <dsp:spPr>
        <a:xfrm>
          <a:off x="190639" y="3294340"/>
          <a:ext cx="346616" cy="3466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8A96DD-23E0-4A61-B46D-83F245AB1944}">
      <dsp:nvSpPr>
        <dsp:cNvPr id="0" name=""/>
        <dsp:cNvSpPr/>
      </dsp:nvSpPr>
      <dsp:spPr>
        <a:xfrm>
          <a:off x="727895" y="3152542"/>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90000"/>
            </a:lnSpc>
            <a:spcBef>
              <a:spcPct val="0"/>
            </a:spcBef>
            <a:spcAft>
              <a:spcPct val="35000"/>
            </a:spcAft>
            <a:buNone/>
          </a:pPr>
          <a:r>
            <a:rPr lang="en-IN" sz="1900" kern="1200"/>
            <a:t>- Business Challenges and Solutions</a:t>
          </a:r>
          <a:endParaRPr lang="en-US" sz="1900" kern="1200"/>
        </a:p>
      </dsp:txBody>
      <dsp:txXfrm>
        <a:off x="727895" y="3152542"/>
        <a:ext cx="5768154" cy="630212"/>
      </dsp:txXfrm>
    </dsp:sp>
    <dsp:sp modelId="{C4EA1E8B-CF6D-4837-8147-E8D0DA7A7E6B}">
      <dsp:nvSpPr>
        <dsp:cNvPr id="0" name=""/>
        <dsp:cNvSpPr/>
      </dsp:nvSpPr>
      <dsp:spPr>
        <a:xfrm>
          <a:off x="0" y="3940308"/>
          <a:ext cx="6496050" cy="630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380734-16EC-481A-99A5-36895EBF9886}">
      <dsp:nvSpPr>
        <dsp:cNvPr id="0" name=""/>
        <dsp:cNvSpPr/>
      </dsp:nvSpPr>
      <dsp:spPr>
        <a:xfrm>
          <a:off x="190639" y="4082106"/>
          <a:ext cx="346616" cy="3466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0A544C-D885-4813-907F-CAD498F5BF8D}">
      <dsp:nvSpPr>
        <dsp:cNvPr id="0" name=""/>
        <dsp:cNvSpPr/>
      </dsp:nvSpPr>
      <dsp:spPr>
        <a:xfrm>
          <a:off x="727895" y="3940308"/>
          <a:ext cx="5768154" cy="630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6698" tIns="66698" rIns="66698" bIns="66698" numCol="1" spcCol="1270" anchor="ctr" anchorCtr="0">
          <a:noAutofit/>
        </a:bodyPr>
        <a:lstStyle/>
        <a:p>
          <a:pPr marL="0" lvl="0" indent="0" algn="l" defTabSz="844550">
            <a:lnSpc>
              <a:spcPct val="90000"/>
            </a:lnSpc>
            <a:spcBef>
              <a:spcPct val="0"/>
            </a:spcBef>
            <a:spcAft>
              <a:spcPct val="35000"/>
            </a:spcAft>
            <a:buNone/>
          </a:pPr>
          <a:r>
            <a:rPr lang="en-IN" sz="1900" kern="1200"/>
            <a:t>- Recommendations and Next Steps</a:t>
          </a:r>
          <a:endParaRPr lang="en-US" sz="1900" kern="1200"/>
        </a:p>
      </dsp:txBody>
      <dsp:txXfrm>
        <a:off x="727895" y="3940308"/>
        <a:ext cx="5768154" cy="630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8AAE6-A6F0-42AF-B6B5-345D0B8AD273}">
      <dsp:nvSpPr>
        <dsp:cNvPr id="0" name=""/>
        <dsp:cNvSpPr/>
      </dsp:nvSpPr>
      <dsp:spPr>
        <a:xfrm>
          <a:off x="247030" y="1036872"/>
          <a:ext cx="737888" cy="7157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1B1FDB-1699-4757-AC8F-9DB1F0DEF0EC}">
      <dsp:nvSpPr>
        <dsp:cNvPr id="0" name=""/>
        <dsp:cNvSpPr/>
      </dsp:nvSpPr>
      <dsp:spPr>
        <a:xfrm>
          <a:off x="23972" y="1703436"/>
          <a:ext cx="203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endParaRPr lang="en-US" sz="5000" kern="1200" dirty="0"/>
        </a:p>
      </dsp:txBody>
      <dsp:txXfrm>
        <a:off x="23972" y="1703436"/>
        <a:ext cx="2036250" cy="720000"/>
      </dsp:txXfrm>
    </dsp:sp>
    <dsp:sp modelId="{7D6EFF42-60F2-48EB-87E3-F8BE9CB3D289}">
      <dsp:nvSpPr>
        <dsp:cNvPr id="0" name=""/>
        <dsp:cNvSpPr/>
      </dsp:nvSpPr>
      <dsp:spPr>
        <a:xfrm>
          <a:off x="418789" y="3495472"/>
          <a:ext cx="577267" cy="495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BF28AC-202F-447C-BD32-B74C9F9BB219}">
      <dsp:nvSpPr>
        <dsp:cNvPr id="0" name=""/>
        <dsp:cNvSpPr/>
      </dsp:nvSpPr>
      <dsp:spPr>
        <a:xfrm>
          <a:off x="23972" y="3953415"/>
          <a:ext cx="203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endParaRPr lang="en-US" sz="5000" kern="1200" dirty="0"/>
        </a:p>
      </dsp:txBody>
      <dsp:txXfrm>
        <a:off x="23972" y="3953415"/>
        <a:ext cx="20362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3C6DB-16F7-47DA-9788-B8239BEA3037}">
      <dsp:nvSpPr>
        <dsp:cNvPr id="0" name=""/>
        <dsp:cNvSpPr/>
      </dsp:nvSpPr>
      <dsp:spPr>
        <a:xfrm>
          <a:off x="1068390" y="0"/>
          <a:ext cx="2731760" cy="2865375"/>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b="1" kern="1200" dirty="0"/>
            <a:t>Bookings and Platforms</a:t>
          </a:r>
          <a:endParaRPr lang="en-US" sz="1700" kern="1200" dirty="0"/>
        </a:p>
      </dsp:txBody>
      <dsp:txXfrm>
        <a:off x="1468447" y="419624"/>
        <a:ext cx="1931646" cy="2026127"/>
      </dsp:txXfrm>
    </dsp:sp>
    <dsp:sp modelId="{C9B13AB7-351C-4417-81AF-327CC6E2C650}">
      <dsp:nvSpPr>
        <dsp:cNvPr id="0" name=""/>
        <dsp:cNvSpPr/>
      </dsp:nvSpPr>
      <dsp:spPr>
        <a:xfrm rot="5422731">
          <a:off x="4550344" y="1344639"/>
          <a:ext cx="1974085" cy="638379"/>
        </a:xfrm>
        <a:prstGeom prst="triangl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3C88958-24AA-4155-AA38-DC2D002D32F2}">
      <dsp:nvSpPr>
        <dsp:cNvPr id="0" name=""/>
        <dsp:cNvSpPr/>
      </dsp:nvSpPr>
      <dsp:spPr>
        <a:xfrm>
          <a:off x="7169177" y="695713"/>
          <a:ext cx="3163863" cy="2414990"/>
        </a:xfrm>
        <a:prstGeom prst="ellips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Total Bookings ~134K Others (55K, 41%), MakeYourTrip (27K,20%).           Direct online/offline: 20K combined.</a:t>
          </a:r>
        </a:p>
      </dsp:txBody>
      <dsp:txXfrm>
        <a:off x="7632514" y="1049380"/>
        <a:ext cx="2237189" cy="17076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F53301-A2FC-4B3C-BCDD-1C41734E055B}">
      <dsp:nvSpPr>
        <dsp:cNvPr id="0" name=""/>
        <dsp:cNvSpPr/>
      </dsp:nvSpPr>
      <dsp:spPr>
        <a:xfrm>
          <a:off x="-66242" y="0"/>
          <a:ext cx="6752587" cy="684578"/>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Occupancy and Trends</a:t>
          </a:r>
        </a:p>
      </dsp:txBody>
      <dsp:txXfrm>
        <a:off x="-46191" y="20051"/>
        <a:ext cx="5956025" cy="644476"/>
      </dsp:txXfrm>
    </dsp:sp>
    <dsp:sp modelId="{9A04266C-1149-4B73-AE19-E9D83A072E62}">
      <dsp:nvSpPr>
        <dsp:cNvPr id="0" name=""/>
        <dsp:cNvSpPr/>
      </dsp:nvSpPr>
      <dsp:spPr>
        <a:xfrm>
          <a:off x="499286" y="809047"/>
          <a:ext cx="6752587" cy="684578"/>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Weekend Occupancy 62.64% vs Weekday 55.99% </a:t>
          </a:r>
        </a:p>
      </dsp:txBody>
      <dsp:txXfrm>
        <a:off x="519337" y="829098"/>
        <a:ext cx="5701979" cy="644476"/>
      </dsp:txXfrm>
    </dsp:sp>
    <dsp:sp modelId="{A5F5FE68-0EEA-41C6-A7E6-D681253D4E41}">
      <dsp:nvSpPr>
        <dsp:cNvPr id="0" name=""/>
        <dsp:cNvSpPr/>
      </dsp:nvSpPr>
      <dsp:spPr>
        <a:xfrm>
          <a:off x="1056374" y="1618095"/>
          <a:ext cx="6752587" cy="684578"/>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RevPAR higher on weekends (7.97K). </a:t>
          </a:r>
        </a:p>
      </dsp:txBody>
      <dsp:txXfrm>
        <a:off x="1076425" y="1638146"/>
        <a:ext cx="5710420" cy="644476"/>
      </dsp:txXfrm>
    </dsp:sp>
    <dsp:sp modelId="{A5FA6481-DA13-4997-8431-AC4E251BE804}">
      <dsp:nvSpPr>
        <dsp:cNvPr id="0" name=""/>
        <dsp:cNvSpPr/>
      </dsp:nvSpPr>
      <dsp:spPr>
        <a:xfrm>
          <a:off x="1489418" y="2427143"/>
          <a:ext cx="7017558" cy="684578"/>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June trends :RevPAR fluctuates W23-W27 (6.4K to 7.6K)</a:t>
          </a:r>
        </a:p>
      </dsp:txBody>
      <dsp:txXfrm>
        <a:off x="1509469" y="2447194"/>
        <a:ext cx="5927299" cy="644476"/>
      </dsp:txXfrm>
    </dsp:sp>
    <dsp:sp modelId="{A91CA3F6-BACD-4888-A622-1304A750AF9B}">
      <dsp:nvSpPr>
        <dsp:cNvPr id="0" name=""/>
        <dsp:cNvSpPr/>
      </dsp:nvSpPr>
      <dsp:spPr>
        <a:xfrm>
          <a:off x="6241368" y="524325"/>
          <a:ext cx="444976" cy="444976"/>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341488" y="524325"/>
        <a:ext cx="244736" cy="334844"/>
      </dsp:txXfrm>
    </dsp:sp>
    <dsp:sp modelId="{FBA13A00-9BFE-4A3B-A4EA-46AD82A1C4D1}">
      <dsp:nvSpPr>
        <dsp:cNvPr id="0" name=""/>
        <dsp:cNvSpPr/>
      </dsp:nvSpPr>
      <dsp:spPr>
        <a:xfrm>
          <a:off x="6806897" y="1333372"/>
          <a:ext cx="444976" cy="444976"/>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907017" y="1333372"/>
        <a:ext cx="244736" cy="334844"/>
      </dsp:txXfrm>
    </dsp:sp>
    <dsp:sp modelId="{85080878-798D-493B-B5F0-48B2925793F0}">
      <dsp:nvSpPr>
        <dsp:cNvPr id="0" name=""/>
        <dsp:cNvSpPr/>
      </dsp:nvSpPr>
      <dsp:spPr>
        <a:xfrm>
          <a:off x="7363985" y="2142420"/>
          <a:ext cx="444976" cy="444976"/>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7464105" y="2142420"/>
        <a:ext cx="244736" cy="3348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603BE9-7DA0-4420-966F-2C4854B794B1}">
      <dsp:nvSpPr>
        <dsp:cNvPr id="0" name=""/>
        <dsp:cNvSpPr/>
      </dsp:nvSpPr>
      <dsp:spPr>
        <a:xfrm>
          <a:off x="361980" y="1339181"/>
          <a:ext cx="600090" cy="56571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E1E561-A8AF-4BEB-A2A3-3265C83E48D6}">
      <dsp:nvSpPr>
        <dsp:cNvPr id="0" name=""/>
        <dsp:cNvSpPr/>
      </dsp:nvSpPr>
      <dsp:spPr>
        <a:xfrm>
          <a:off x="208786" y="1077815"/>
          <a:ext cx="906477" cy="10884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353EF1-84C1-4CC1-8BD9-CC1195246DA1}">
      <dsp:nvSpPr>
        <dsp:cNvPr id="0" name=""/>
        <dsp:cNvSpPr/>
      </dsp:nvSpPr>
      <dsp:spPr>
        <a:xfrm>
          <a:off x="1668472" y="917523"/>
          <a:ext cx="3321276" cy="140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b="1" kern="1200"/>
            <a:t>Mumbai Loss</a:t>
          </a:r>
          <a:r>
            <a:rPr lang="en-IN" sz="1500" kern="1200"/>
            <a:t>: Original didn’t explain why 39M is high. Now clear: High booking volume (44K inferred) * 24.75% cancellation = large absolute loss, adjusted by 40% penalty (metadata).</a:t>
          </a:r>
          <a:endParaRPr lang="en-US" sz="1500" kern="1200"/>
        </a:p>
      </dsp:txBody>
      <dsp:txXfrm>
        <a:off x="1668472" y="917523"/>
        <a:ext cx="3321276" cy="1409026"/>
      </dsp:txXfrm>
    </dsp:sp>
    <dsp:sp modelId="{23069D45-5606-41A8-8D64-66E6FF1BC0F5}">
      <dsp:nvSpPr>
        <dsp:cNvPr id="0" name=""/>
        <dsp:cNvSpPr/>
      </dsp:nvSpPr>
      <dsp:spPr>
        <a:xfrm>
          <a:off x="5579657" y="1121360"/>
          <a:ext cx="798861" cy="100135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A676FB-95EC-4DA2-A3F7-ABEBFB70D29C}">
      <dsp:nvSpPr>
        <dsp:cNvPr id="0" name=""/>
        <dsp:cNvSpPr/>
      </dsp:nvSpPr>
      <dsp:spPr>
        <a:xfrm>
          <a:off x="5568456" y="1077815"/>
          <a:ext cx="821264" cy="10884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2D2139F-422E-40D5-B33F-82D44EAFAA72}">
      <dsp:nvSpPr>
        <dsp:cNvPr id="0" name=""/>
        <dsp:cNvSpPr/>
      </dsp:nvSpPr>
      <dsp:spPr>
        <a:xfrm>
          <a:off x="6985535" y="917523"/>
          <a:ext cx="3321276" cy="140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b="1" kern="1200"/>
            <a:t>Weekday Revenue</a:t>
          </a:r>
          <a:r>
            <a:rPr lang="en-IN" sz="1500" kern="1200"/>
            <a:t>: 50M estimate now detailed (3,760 bookings * 12.7K ADR).</a:t>
          </a:r>
          <a:endParaRPr lang="en-US" sz="1500" kern="1200"/>
        </a:p>
      </dsp:txBody>
      <dsp:txXfrm>
        <a:off x="6985535" y="917523"/>
        <a:ext cx="3321276" cy="1409026"/>
      </dsp:txXfrm>
    </dsp:sp>
    <dsp:sp modelId="{0ED19E81-B580-4ED9-8254-9A24A9BB3318}">
      <dsp:nvSpPr>
        <dsp:cNvPr id="0" name=""/>
        <dsp:cNvSpPr/>
      </dsp:nvSpPr>
      <dsp:spPr>
        <a:xfrm>
          <a:off x="430428" y="3697116"/>
          <a:ext cx="460103" cy="5739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D0419-C1D5-4839-917F-2402F5F0E26F}">
      <dsp:nvSpPr>
        <dsp:cNvPr id="0" name=""/>
        <dsp:cNvSpPr/>
      </dsp:nvSpPr>
      <dsp:spPr>
        <a:xfrm>
          <a:off x="208786" y="3537729"/>
          <a:ext cx="903388" cy="8927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7A8B41-2B25-4B3F-AECC-98C38D8C990F}">
      <dsp:nvSpPr>
        <dsp:cNvPr id="0" name=""/>
        <dsp:cNvSpPr/>
      </dsp:nvSpPr>
      <dsp:spPr>
        <a:xfrm>
          <a:off x="1666928" y="3279594"/>
          <a:ext cx="3321276" cy="140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b="1" kern="1200"/>
            <a:t>Presidential ADR</a:t>
          </a:r>
          <a:r>
            <a:rPr lang="en-IN" sz="1500" kern="1200"/>
            <a:t>: Assumed 15K ADR for 10M gain; clarified low demand as issue, not cancellations.</a:t>
          </a:r>
          <a:endParaRPr lang="en-US" sz="1500" kern="1200"/>
        </a:p>
      </dsp:txBody>
      <dsp:txXfrm>
        <a:off x="1666928" y="3279594"/>
        <a:ext cx="3321276" cy="1409026"/>
      </dsp:txXfrm>
    </dsp:sp>
    <dsp:sp modelId="{3C5D39EB-6234-4FA1-BC39-443DFCEAE100}">
      <dsp:nvSpPr>
        <dsp:cNvPr id="0" name=""/>
        <dsp:cNvSpPr/>
      </dsp:nvSpPr>
      <dsp:spPr>
        <a:xfrm>
          <a:off x="5596508" y="3635697"/>
          <a:ext cx="758042" cy="6968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859792-EBC1-464A-BBDC-601E6C29F517}">
      <dsp:nvSpPr>
        <dsp:cNvPr id="0" name=""/>
        <dsp:cNvSpPr/>
      </dsp:nvSpPr>
      <dsp:spPr>
        <a:xfrm>
          <a:off x="5566911" y="3575489"/>
          <a:ext cx="817235" cy="8172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9D0A44-ED9A-40F9-AEAD-F1D7005CEE58}">
      <dsp:nvSpPr>
        <dsp:cNvPr id="0" name=""/>
        <dsp:cNvSpPr/>
      </dsp:nvSpPr>
      <dsp:spPr>
        <a:xfrm>
          <a:off x="6981976" y="3279594"/>
          <a:ext cx="3321276" cy="14090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IN" sz="1500" b="1" kern="1200"/>
            <a:t>June Trends</a:t>
          </a:r>
          <a:r>
            <a:rPr lang="en-IN" sz="1500" kern="1200"/>
            <a:t>: Specified seasonal cause and LogTrip’s high ADR for solution.</a:t>
          </a:r>
          <a:endParaRPr lang="en-US" sz="1500" kern="1200"/>
        </a:p>
      </dsp:txBody>
      <dsp:txXfrm>
        <a:off x="6981976" y="3279594"/>
        <a:ext cx="3321276" cy="14090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26F23D-7985-4FF1-B70F-0F7B4892180B}" type="datetimeFigureOut">
              <a:rPr lang="en-IN" smtClean="0"/>
              <a:t>19-08-2025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A8A97-48FC-40C4-86F7-50E0A8E7D036}" type="slidenum">
              <a:rPr lang="en-IN" smtClean="0"/>
              <a:t>‹#›</a:t>
            </a:fld>
            <a:endParaRPr lang="en-IN"/>
          </a:p>
        </p:txBody>
      </p:sp>
    </p:spTree>
    <p:extLst>
      <p:ext uri="{BB962C8B-B14F-4D97-AF65-F5344CB8AC3E}">
        <p14:creationId xmlns:p14="http://schemas.microsoft.com/office/powerpoint/2010/main" val="2288783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"Hi everyone! Imagine you run a hotel, and every fourth booking gets cancels, costing you millions. That’s what </a:t>
            </a:r>
            <a:r>
              <a:rPr lang="en-IN" sz="1200" kern="1200" dirty="0" err="1">
                <a:solidFill>
                  <a:schemeClr val="tx1"/>
                </a:solidFill>
                <a:effectLst/>
                <a:latin typeface="+mn-lt"/>
                <a:ea typeface="+mn-ea"/>
                <a:cs typeface="+mn-cs"/>
              </a:rPr>
              <a:t>Atliq</a:t>
            </a:r>
            <a:r>
              <a:rPr lang="en-IN" sz="1200" kern="1200" dirty="0">
                <a:solidFill>
                  <a:schemeClr val="tx1"/>
                </a:solidFill>
                <a:effectLst/>
                <a:latin typeface="+mn-lt"/>
                <a:ea typeface="+mn-ea"/>
                <a:cs typeface="+mn-cs"/>
              </a:rPr>
              <a:t> faces. I’m Vinod, and today, I’ll show how our data from May to July can help fill more rooms and make more money. Let’s get started!"</a:t>
            </a:r>
          </a:p>
          <a:p>
            <a:endParaRPr lang="en-IN" dirty="0"/>
          </a:p>
        </p:txBody>
      </p:sp>
      <p:sp>
        <p:nvSpPr>
          <p:cNvPr id="4" name="Slide Number Placeholder 3"/>
          <p:cNvSpPr>
            <a:spLocks noGrp="1"/>
          </p:cNvSpPr>
          <p:nvPr>
            <p:ph type="sldNum" sz="quarter" idx="5"/>
          </p:nvPr>
        </p:nvSpPr>
        <p:spPr/>
        <p:txBody>
          <a:bodyPr/>
          <a:lstStyle/>
          <a:p>
            <a:fld id="{EE3A8A97-48FC-40C4-86F7-50E0A8E7D036}" type="slidenum">
              <a:rPr lang="en-IN" smtClean="0"/>
              <a:t>1</a:t>
            </a:fld>
            <a:endParaRPr lang="en-IN"/>
          </a:p>
        </p:txBody>
      </p:sp>
    </p:spTree>
    <p:extLst>
      <p:ext uri="{BB962C8B-B14F-4D97-AF65-F5344CB8AC3E}">
        <p14:creationId xmlns:p14="http://schemas.microsoft.com/office/powerpoint/2010/main" val="23163182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"Weekends are packed—63% of rooms are full, earning 8,000 per room. But weekdays? Only 56% full, earning less. This donut chart shows the gap—weekends fill the bigger ring, while weekdays lag. We can fix this by offering deals to companies, like discounts for office retreats. If we fill 4% more rooms, that’s 50 million more a year! Imagine turning quiet Mondays into busy ones."</a:t>
            </a:r>
          </a:p>
          <a:p>
            <a:endParaRPr lang="en-IN" dirty="0"/>
          </a:p>
        </p:txBody>
      </p:sp>
      <p:sp>
        <p:nvSpPr>
          <p:cNvPr id="4" name="Slide Number Placeholder 3"/>
          <p:cNvSpPr>
            <a:spLocks noGrp="1"/>
          </p:cNvSpPr>
          <p:nvPr>
            <p:ph type="sldNum" sz="quarter" idx="5"/>
          </p:nvPr>
        </p:nvSpPr>
        <p:spPr/>
        <p:txBody>
          <a:bodyPr/>
          <a:lstStyle/>
          <a:p>
            <a:fld id="{EE3A8A97-48FC-40C4-86F7-50E0A8E7D036}" type="slidenum">
              <a:rPr lang="en-IN" smtClean="0"/>
              <a:t>10</a:t>
            </a:fld>
            <a:endParaRPr lang="en-IN"/>
          </a:p>
        </p:txBody>
      </p:sp>
    </p:spTree>
    <p:extLst>
      <p:ext uri="{BB962C8B-B14F-4D97-AF65-F5344CB8AC3E}">
        <p14:creationId xmlns:p14="http://schemas.microsoft.com/office/powerpoint/2010/main" val="3560758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"Our fanciest Presidential rooms are half-empty—only 59% booked compared to 8,850 available. Other rooms aren’t much better, but </a:t>
            </a:r>
            <a:r>
              <a:rPr lang="en-IN" sz="1200" kern="1200" dirty="0" err="1">
                <a:solidFill>
                  <a:schemeClr val="tx1"/>
                </a:solidFill>
                <a:effectLst/>
                <a:latin typeface="+mn-lt"/>
                <a:ea typeface="+mn-ea"/>
                <a:cs typeface="+mn-cs"/>
              </a:rPr>
              <a:t>Presidentials</a:t>
            </a:r>
            <a:r>
              <a:rPr lang="en-IN" sz="1200" kern="1200" dirty="0">
                <a:solidFill>
                  <a:schemeClr val="tx1"/>
                </a:solidFill>
                <a:effectLst/>
                <a:latin typeface="+mn-lt"/>
                <a:ea typeface="+mn-ea"/>
                <a:cs typeface="+mn-cs"/>
              </a:rPr>
              <a:t> are our premium earners. This bar chart shows their short booking bar—way below capacity. Let’s bundle them with spa deals or free dinners to get 65% booked. That’s 10 million more a year! Who doesn’t love a luxury getaway?"</a:t>
            </a:r>
          </a:p>
          <a:p>
            <a:r>
              <a:rPr lang="en-IN" sz="1200" kern="1200" dirty="0">
                <a:solidFill>
                  <a:schemeClr val="tx1"/>
                </a:solidFill>
                <a:effectLst/>
                <a:latin typeface="+mn-lt"/>
                <a:ea typeface="+mn-ea"/>
                <a:cs typeface="+mn-cs"/>
              </a:rPr>
              <a:t> </a:t>
            </a:r>
          </a:p>
          <a:p>
            <a:endParaRPr lang="en-IN" dirty="0"/>
          </a:p>
        </p:txBody>
      </p:sp>
      <p:sp>
        <p:nvSpPr>
          <p:cNvPr id="4" name="Slide Number Placeholder 3"/>
          <p:cNvSpPr>
            <a:spLocks noGrp="1"/>
          </p:cNvSpPr>
          <p:nvPr>
            <p:ph type="sldNum" sz="quarter" idx="5"/>
          </p:nvPr>
        </p:nvSpPr>
        <p:spPr/>
        <p:txBody>
          <a:bodyPr/>
          <a:lstStyle/>
          <a:p>
            <a:fld id="{EE3A8A97-48FC-40C4-86F7-50E0A8E7D036}" type="slidenum">
              <a:rPr lang="en-IN" smtClean="0"/>
              <a:t>11</a:t>
            </a:fld>
            <a:endParaRPr lang="en-IN"/>
          </a:p>
        </p:txBody>
      </p:sp>
    </p:spTree>
    <p:extLst>
      <p:ext uri="{BB962C8B-B14F-4D97-AF65-F5344CB8AC3E}">
        <p14:creationId xmlns:p14="http://schemas.microsoft.com/office/powerpoint/2010/main" val="5683185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"In June, some weeks tanked—weeks 23 and 26 had RevPAR at just 6,400, way below our 7,350 average. Why? Only 50% of rooms were full, probably because of rain slowing travel. This line chart shows those dips—see the low points? Let’s team up with Source Platforms for  special offers, like 10% off mid-week stays. A 5% boost could add 3 million a year.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That’s money for better guest experiences!"</a:t>
            </a:r>
          </a:p>
          <a:p>
            <a:endParaRPr lang="en-IN" dirty="0"/>
          </a:p>
        </p:txBody>
      </p:sp>
      <p:sp>
        <p:nvSpPr>
          <p:cNvPr id="4" name="Slide Number Placeholder 3"/>
          <p:cNvSpPr>
            <a:spLocks noGrp="1"/>
          </p:cNvSpPr>
          <p:nvPr>
            <p:ph type="sldNum" sz="quarter" idx="5"/>
          </p:nvPr>
        </p:nvSpPr>
        <p:spPr/>
        <p:txBody>
          <a:bodyPr/>
          <a:lstStyle/>
          <a:p>
            <a:fld id="{EE3A8A97-48FC-40C4-86F7-50E0A8E7D036}" type="slidenum">
              <a:rPr lang="en-IN" smtClean="0"/>
              <a:t>12</a:t>
            </a:fld>
            <a:endParaRPr lang="en-IN"/>
          </a:p>
        </p:txBody>
      </p:sp>
    </p:spTree>
    <p:extLst>
      <p:ext uri="{BB962C8B-B14F-4D97-AF65-F5344CB8AC3E}">
        <p14:creationId xmlns:p14="http://schemas.microsoft.com/office/powerpoint/2010/main" val="3198376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a:solidFill>
                  <a:schemeClr val="tx1"/>
                </a:solidFill>
                <a:effectLst/>
                <a:latin typeface="+mn-lt"/>
                <a:ea typeface="+mn-ea"/>
                <a:cs typeface="+mn-cs"/>
              </a:rPr>
              <a:t>"Last challenge: Our Luxury hotels make  million, but low ratings like 2.3 at Seasons scare guests away. This table shows it—low scores mean more cancellations. Let’s upgrade those hotels—new rooms, better service—to hit 4 stars, saving 6 million a year by cutting cancellation </a:t>
            </a:r>
            <a:endParaRPr lang="en-IN" dirty="0"/>
          </a:p>
        </p:txBody>
      </p:sp>
      <p:sp>
        <p:nvSpPr>
          <p:cNvPr id="4" name="Slide Number Placeholder 3"/>
          <p:cNvSpPr>
            <a:spLocks noGrp="1"/>
          </p:cNvSpPr>
          <p:nvPr>
            <p:ph type="sldNum" sz="quarter" idx="5"/>
          </p:nvPr>
        </p:nvSpPr>
        <p:spPr/>
        <p:txBody>
          <a:bodyPr/>
          <a:lstStyle/>
          <a:p>
            <a:fld id="{EE3A8A97-48FC-40C4-86F7-50E0A8E7D036}" type="slidenum">
              <a:rPr lang="en-IN" smtClean="0"/>
              <a:t>13</a:t>
            </a:fld>
            <a:endParaRPr lang="en-IN"/>
          </a:p>
        </p:txBody>
      </p:sp>
    </p:spTree>
    <p:extLst>
      <p:ext uri="{BB962C8B-B14F-4D97-AF65-F5344CB8AC3E}">
        <p14:creationId xmlns:p14="http://schemas.microsoft.com/office/powerpoint/2010/main" val="1186309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To wrap up: </a:t>
            </a:r>
            <a:br>
              <a:rPr lang="en-IN" sz="1200" kern="1200" dirty="0">
                <a:solidFill>
                  <a:schemeClr val="tx1"/>
                </a:solidFill>
                <a:effectLst/>
                <a:latin typeface="+mn-lt"/>
                <a:ea typeface="+mn-ea"/>
                <a:cs typeface="+mn-cs"/>
              </a:rPr>
            </a:br>
            <a:r>
              <a:rPr lang="en-IN" sz="1200" kern="1200" dirty="0">
                <a:solidFill>
                  <a:schemeClr val="tx1"/>
                </a:solidFill>
                <a:effectLst/>
                <a:latin typeface="+mn-lt"/>
                <a:ea typeface="+mn-ea"/>
                <a:cs typeface="+mn-cs"/>
              </a:rPr>
              <a:t>Non-refunded deals for Mumbai,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company discounts for weekdays,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spa bundles for Presidential rooms,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err="1">
                <a:solidFill>
                  <a:schemeClr val="tx1"/>
                </a:solidFill>
                <a:effectLst/>
                <a:latin typeface="+mn-lt"/>
                <a:ea typeface="+mn-ea"/>
                <a:cs typeface="+mn-cs"/>
              </a:rPr>
              <a:t>LogTrip</a:t>
            </a:r>
            <a:r>
              <a:rPr lang="en-IN" sz="1200" kern="1200" dirty="0">
                <a:solidFill>
                  <a:schemeClr val="tx1"/>
                </a:solidFill>
                <a:effectLst/>
                <a:latin typeface="+mn-lt"/>
                <a:ea typeface="+mn-ea"/>
                <a:cs typeface="+mn-cs"/>
              </a:rPr>
              <a:t> offers for June,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and now upgrades for Luxury ratings</a:t>
            </a:r>
          </a:p>
          <a:p>
            <a:endParaRPr lang="en-IN" dirty="0"/>
          </a:p>
        </p:txBody>
      </p:sp>
      <p:sp>
        <p:nvSpPr>
          <p:cNvPr id="4" name="Slide Number Placeholder 3"/>
          <p:cNvSpPr>
            <a:spLocks noGrp="1"/>
          </p:cNvSpPr>
          <p:nvPr>
            <p:ph type="sldNum" sz="quarter" idx="5"/>
          </p:nvPr>
        </p:nvSpPr>
        <p:spPr/>
        <p:txBody>
          <a:bodyPr/>
          <a:lstStyle/>
          <a:p>
            <a:fld id="{EE3A8A97-48FC-40C4-86F7-50E0A8E7D036}" type="slidenum">
              <a:rPr lang="en-IN" smtClean="0"/>
              <a:t>14</a:t>
            </a:fld>
            <a:endParaRPr lang="en-IN"/>
          </a:p>
        </p:txBody>
      </p:sp>
    </p:spTree>
    <p:extLst>
      <p:ext uri="{BB962C8B-B14F-4D97-AF65-F5344CB8AC3E}">
        <p14:creationId xmlns:p14="http://schemas.microsoft.com/office/powerpoint/2010/main" val="1219151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"Today’s story is simple: We’ll look at </a:t>
            </a:r>
            <a:r>
              <a:rPr lang="en-IN" sz="1200" kern="1200" dirty="0" err="1">
                <a:solidFill>
                  <a:schemeClr val="tx1"/>
                </a:solidFill>
                <a:effectLst/>
                <a:latin typeface="+mn-lt"/>
                <a:ea typeface="+mn-ea"/>
                <a:cs typeface="+mn-cs"/>
              </a:rPr>
              <a:t>Atliq’s</a:t>
            </a:r>
            <a:r>
              <a:rPr lang="en-IN" sz="1200" kern="1200" dirty="0">
                <a:solidFill>
                  <a:schemeClr val="tx1"/>
                </a:solidFill>
                <a:effectLst/>
                <a:latin typeface="+mn-lt"/>
                <a:ea typeface="+mn-ea"/>
                <a:cs typeface="+mn-cs"/>
              </a:rPr>
              <a:t> hotels, check key numbers, show charts to spot trends, solve some big problems, and share ideas to do better. It’s like a map to make our hotels shine."</a:t>
            </a:r>
          </a:p>
          <a:p>
            <a:endParaRPr lang="en-IN" dirty="0"/>
          </a:p>
        </p:txBody>
      </p:sp>
      <p:sp>
        <p:nvSpPr>
          <p:cNvPr id="4" name="Slide Number Placeholder 3"/>
          <p:cNvSpPr>
            <a:spLocks noGrp="1"/>
          </p:cNvSpPr>
          <p:nvPr>
            <p:ph type="sldNum" sz="quarter" idx="5"/>
          </p:nvPr>
        </p:nvSpPr>
        <p:spPr/>
        <p:txBody>
          <a:bodyPr/>
          <a:lstStyle/>
          <a:p>
            <a:fld id="{EE3A8A97-48FC-40C4-86F7-50E0A8E7D036}" type="slidenum">
              <a:rPr lang="en-IN" smtClean="0"/>
              <a:t>2</a:t>
            </a:fld>
            <a:endParaRPr lang="en-IN"/>
          </a:p>
        </p:txBody>
      </p:sp>
    </p:spTree>
    <p:extLst>
      <p:ext uri="{BB962C8B-B14F-4D97-AF65-F5344CB8AC3E}">
        <p14:creationId xmlns:p14="http://schemas.microsoft.com/office/powerpoint/2010/main" val="198777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a:solidFill>
                  <a:schemeClr val="tx1"/>
                </a:solidFill>
                <a:effectLst/>
                <a:latin typeface="+mn-lt"/>
                <a:ea typeface="+mn-ea"/>
                <a:cs typeface="+mn-cs"/>
              </a:rPr>
              <a:t>Project Overview</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a:t>
            </a:r>
            <a:r>
              <a:rPr lang="en-IN" sz="1200" kern="1200" dirty="0" err="1">
                <a:solidFill>
                  <a:schemeClr val="tx1"/>
                </a:solidFill>
                <a:effectLst/>
                <a:latin typeface="+mn-lt"/>
                <a:ea typeface="+mn-ea"/>
                <a:cs typeface="+mn-cs"/>
              </a:rPr>
              <a:t>Atliq</a:t>
            </a:r>
            <a:r>
              <a:rPr lang="en-IN" sz="1200" kern="1200" dirty="0">
                <a:solidFill>
                  <a:schemeClr val="tx1"/>
                </a:solidFill>
                <a:effectLst/>
                <a:latin typeface="+mn-lt"/>
                <a:ea typeface="+mn-ea"/>
                <a:cs typeface="+mn-cs"/>
              </a:rPr>
              <a:t> runs fancy Luxury and regular Business hotels in Mumbai, Bangalore, Delhi, and Hyderabad. We made 1.7 billion from 134,000 bookings, but cancellations cost us 100 million! Our data lets us look at months, weeks, or cities to find ways to improve. It’s like a puzzle we’re solving together."</a:t>
            </a:r>
          </a:p>
          <a:p>
            <a:endParaRPr lang="en-IN" sz="1200" b="1"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E3A8A97-48FC-40C4-86F7-50E0A8E7D036}" type="slidenum">
              <a:rPr lang="en-IN" smtClean="0"/>
              <a:t>3</a:t>
            </a:fld>
            <a:endParaRPr lang="en-IN"/>
          </a:p>
        </p:txBody>
      </p:sp>
    </p:spTree>
    <p:extLst>
      <p:ext uri="{BB962C8B-B14F-4D97-AF65-F5344CB8AC3E}">
        <p14:creationId xmlns:p14="http://schemas.microsoft.com/office/powerpoint/2010/main" val="3241667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 which we have used here to make resolve answers of business problems </a:t>
            </a:r>
            <a:endParaRPr lang="en-IN" dirty="0"/>
          </a:p>
        </p:txBody>
      </p:sp>
      <p:sp>
        <p:nvSpPr>
          <p:cNvPr id="4" name="Slide Number Placeholder 3"/>
          <p:cNvSpPr>
            <a:spLocks noGrp="1"/>
          </p:cNvSpPr>
          <p:nvPr>
            <p:ph type="sldNum" sz="quarter" idx="5"/>
          </p:nvPr>
        </p:nvSpPr>
        <p:spPr/>
        <p:txBody>
          <a:bodyPr/>
          <a:lstStyle/>
          <a:p>
            <a:fld id="{EE3A8A97-48FC-40C4-86F7-50E0A8E7D036}" type="slidenum">
              <a:rPr lang="en-IN" smtClean="0"/>
              <a:t>4</a:t>
            </a:fld>
            <a:endParaRPr lang="en-IN"/>
          </a:p>
        </p:txBody>
      </p:sp>
    </p:spTree>
    <p:extLst>
      <p:ext uri="{BB962C8B-B14F-4D97-AF65-F5344CB8AC3E}">
        <p14:creationId xmlns:p14="http://schemas.microsoft.com/office/powerpoint/2010/main" val="2357502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"Here’s the heartbeat of our hotels. We earned 1.71 billion, but it’s down a bit. Guests give us 3.6 stars out of 5—pretty good! About 58% of rooms are full, which is growing. Each room makes about 7,350 daily, but 25% of bookings cancel, hurting our wallet. Look at these cards—they show what’s up and what’s down."</a:t>
            </a:r>
          </a:p>
          <a:p>
            <a:endParaRPr lang="en-IN" dirty="0"/>
          </a:p>
        </p:txBody>
      </p:sp>
      <p:sp>
        <p:nvSpPr>
          <p:cNvPr id="4" name="Slide Number Placeholder 3"/>
          <p:cNvSpPr>
            <a:spLocks noGrp="1"/>
          </p:cNvSpPr>
          <p:nvPr>
            <p:ph type="sldNum" sz="quarter" idx="5"/>
          </p:nvPr>
        </p:nvSpPr>
        <p:spPr/>
        <p:txBody>
          <a:bodyPr/>
          <a:lstStyle/>
          <a:p>
            <a:fld id="{EE3A8A97-48FC-40C4-86F7-50E0A8E7D036}" type="slidenum">
              <a:rPr lang="en-IN" smtClean="0"/>
              <a:t>5</a:t>
            </a:fld>
            <a:endParaRPr lang="en-IN"/>
          </a:p>
        </p:txBody>
      </p:sp>
    </p:spTree>
    <p:extLst>
      <p:ext uri="{BB962C8B-B14F-4D97-AF65-F5344CB8AC3E}">
        <p14:creationId xmlns:p14="http://schemas.microsoft.com/office/powerpoint/2010/main" val="230348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"Mumbai is our star, bringing in 668 million—almost double Delhi’s 295 million. Why? Mumbai’s hotels, like </a:t>
            </a:r>
            <a:r>
              <a:rPr lang="en-IN" sz="1200" kern="1200" dirty="0" err="1">
                <a:solidFill>
                  <a:schemeClr val="tx1"/>
                </a:solidFill>
                <a:effectLst/>
                <a:latin typeface="+mn-lt"/>
                <a:ea typeface="+mn-ea"/>
                <a:cs typeface="+mn-cs"/>
              </a:rPr>
              <a:t>Atliq</a:t>
            </a:r>
            <a:r>
              <a:rPr lang="en-IN" sz="1200" kern="1200" dirty="0">
                <a:solidFill>
                  <a:schemeClr val="tx1"/>
                </a:solidFill>
                <a:effectLst/>
                <a:latin typeface="+mn-lt"/>
                <a:ea typeface="+mn-ea"/>
                <a:cs typeface="+mn-cs"/>
              </a:rPr>
              <a:t> Exotica, charge higher rates and fill more rooms. Bangalore and Hyderabad do okay, but Delhi needs help. Luxury hotels make 61% of our money. This chart shows Mumbai’s lead."</a:t>
            </a:r>
          </a:p>
          <a:p>
            <a:endParaRPr lang="en-IN" dirty="0"/>
          </a:p>
        </p:txBody>
      </p:sp>
      <p:sp>
        <p:nvSpPr>
          <p:cNvPr id="4" name="Slide Number Placeholder 3"/>
          <p:cNvSpPr>
            <a:spLocks noGrp="1"/>
          </p:cNvSpPr>
          <p:nvPr>
            <p:ph type="sldNum" sz="quarter" idx="5"/>
          </p:nvPr>
        </p:nvSpPr>
        <p:spPr/>
        <p:txBody>
          <a:bodyPr/>
          <a:lstStyle/>
          <a:p>
            <a:fld id="{EE3A8A97-48FC-40C4-86F7-50E0A8E7D036}" type="slidenum">
              <a:rPr lang="en-IN" smtClean="0"/>
              <a:t>6</a:t>
            </a:fld>
            <a:endParaRPr lang="en-IN"/>
          </a:p>
        </p:txBody>
      </p:sp>
    </p:spTree>
    <p:extLst>
      <p:ext uri="{BB962C8B-B14F-4D97-AF65-F5344CB8AC3E}">
        <p14:creationId xmlns:p14="http://schemas.microsoft.com/office/powerpoint/2010/main" val="1904097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"Guests book 134,000 rooms, mostly through apps like ‘others’—that’s 41%! </a:t>
            </a:r>
            <a:r>
              <a:rPr lang="en-IN" sz="1200" kern="1200" dirty="0" err="1">
                <a:solidFill>
                  <a:schemeClr val="tx1"/>
                </a:solidFill>
                <a:effectLst/>
                <a:latin typeface="+mn-lt"/>
                <a:ea typeface="+mn-ea"/>
                <a:cs typeface="+mn-cs"/>
              </a:rPr>
              <a:t>MakeYourTrip</a:t>
            </a:r>
            <a:r>
              <a:rPr lang="en-IN" sz="1200" kern="1200" dirty="0">
                <a:solidFill>
                  <a:schemeClr val="tx1"/>
                </a:solidFill>
                <a:effectLst/>
                <a:latin typeface="+mn-lt"/>
                <a:ea typeface="+mn-ea"/>
                <a:cs typeface="+mn-cs"/>
              </a:rPr>
              <a:t> is next at 20%. But direct bookings, through our website or phone, are only 15%. Those save us money because apps take fees. This pie chart shows ‘others’ is the biggest slice—too big!"</a:t>
            </a:r>
          </a:p>
          <a:p>
            <a:endParaRPr lang="en-IN" dirty="0"/>
          </a:p>
        </p:txBody>
      </p:sp>
      <p:sp>
        <p:nvSpPr>
          <p:cNvPr id="4" name="Slide Number Placeholder 3"/>
          <p:cNvSpPr>
            <a:spLocks noGrp="1"/>
          </p:cNvSpPr>
          <p:nvPr>
            <p:ph type="sldNum" sz="quarter" idx="5"/>
          </p:nvPr>
        </p:nvSpPr>
        <p:spPr/>
        <p:txBody>
          <a:bodyPr/>
          <a:lstStyle/>
          <a:p>
            <a:fld id="{EE3A8A97-48FC-40C4-86F7-50E0A8E7D036}" type="slidenum">
              <a:rPr lang="en-IN" smtClean="0"/>
              <a:t>7</a:t>
            </a:fld>
            <a:endParaRPr lang="en-IN"/>
          </a:p>
        </p:txBody>
      </p:sp>
    </p:spTree>
    <p:extLst>
      <p:ext uri="{BB962C8B-B14F-4D97-AF65-F5344CB8AC3E}">
        <p14:creationId xmlns:p14="http://schemas.microsoft.com/office/powerpoint/2010/main" val="2620542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"Weekends are busy—63% of rooms are full, earning 8,000 per room. Weekdays? Only 56% full, earning less. In June, some weeks like W23 dropped to 50%—maybe it’s the rainy season or generally children’s school gets start so most of family avoiding in this month This chart compares weekends and weekdays, showing we need to fill rooms all week."</a:t>
            </a:r>
          </a:p>
          <a:p>
            <a:endParaRPr lang="en-IN" dirty="0"/>
          </a:p>
        </p:txBody>
      </p:sp>
      <p:sp>
        <p:nvSpPr>
          <p:cNvPr id="4" name="Slide Number Placeholder 3"/>
          <p:cNvSpPr>
            <a:spLocks noGrp="1"/>
          </p:cNvSpPr>
          <p:nvPr>
            <p:ph type="sldNum" sz="quarter" idx="5"/>
          </p:nvPr>
        </p:nvSpPr>
        <p:spPr/>
        <p:txBody>
          <a:bodyPr/>
          <a:lstStyle/>
          <a:p>
            <a:fld id="{EE3A8A97-48FC-40C4-86F7-50E0A8E7D036}" type="slidenum">
              <a:rPr lang="en-IN" smtClean="0"/>
              <a:t>8</a:t>
            </a:fld>
            <a:endParaRPr lang="en-IN"/>
          </a:p>
        </p:txBody>
      </p:sp>
    </p:spTree>
    <p:extLst>
      <p:ext uri="{BB962C8B-B14F-4D97-AF65-F5344CB8AC3E}">
        <p14:creationId xmlns:p14="http://schemas.microsoft.com/office/powerpoint/2010/main" val="268729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"Mumbai’s our cash cow, earning 668 million—nearly double Delhi’s 295 million. But here’s the catch: It loses 116 million to cancellations, way more than other cities. Why? It has tons of bookings, each 4</a:t>
            </a:r>
            <a:r>
              <a:rPr lang="en-IN" sz="1200" kern="1200" baseline="30000" dirty="0">
                <a:solidFill>
                  <a:schemeClr val="tx1"/>
                </a:solidFill>
                <a:effectLst/>
                <a:latin typeface="+mn-lt"/>
                <a:ea typeface="+mn-ea"/>
                <a:cs typeface="+mn-cs"/>
              </a:rPr>
              <a:t>th</a:t>
            </a:r>
            <a:r>
              <a:rPr lang="en-IN" sz="1200" kern="1200" dirty="0">
                <a:solidFill>
                  <a:schemeClr val="tx1"/>
                </a:solidFill>
                <a:effectLst/>
                <a:latin typeface="+mn-lt"/>
                <a:ea typeface="+mn-ea"/>
                <a:cs typeface="+mn-cs"/>
              </a:rPr>
              <a:t> booking getting cancelled, costing us big. This bar chart shows Mumbai’s huge red bar—116 million gone! The fix? Offer non-refundable deals, like ‘book early, save big.’ If we cut cancellations by just 5%, we save 2 million a month. Imagine what that could buy—new decor, better staff training!"</a:t>
            </a:r>
          </a:p>
          <a:p>
            <a:endParaRPr lang="en-IN" dirty="0"/>
          </a:p>
        </p:txBody>
      </p:sp>
      <p:sp>
        <p:nvSpPr>
          <p:cNvPr id="4" name="Slide Number Placeholder 3"/>
          <p:cNvSpPr>
            <a:spLocks noGrp="1"/>
          </p:cNvSpPr>
          <p:nvPr>
            <p:ph type="sldNum" sz="quarter" idx="5"/>
          </p:nvPr>
        </p:nvSpPr>
        <p:spPr/>
        <p:txBody>
          <a:bodyPr/>
          <a:lstStyle/>
          <a:p>
            <a:fld id="{EE3A8A97-48FC-40C4-86F7-50E0A8E7D036}" type="slidenum">
              <a:rPr lang="en-IN" smtClean="0"/>
              <a:t>9</a:t>
            </a:fld>
            <a:endParaRPr lang="en-IN"/>
          </a:p>
        </p:txBody>
      </p:sp>
    </p:spTree>
    <p:extLst>
      <p:ext uri="{BB962C8B-B14F-4D97-AF65-F5344CB8AC3E}">
        <p14:creationId xmlns:p14="http://schemas.microsoft.com/office/powerpoint/2010/main" val="348401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9962A5-33D8-4C9B-BE29-CC0AFAD459B1}"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047AE-D16D-40D1-ADC8-324B81663663}" type="slidenum">
              <a:rPr lang="en-IN" smtClean="0"/>
              <a:t>‹#›</a:t>
            </a:fld>
            <a:endParaRPr lang="en-IN"/>
          </a:p>
        </p:txBody>
      </p:sp>
    </p:spTree>
    <p:extLst>
      <p:ext uri="{BB962C8B-B14F-4D97-AF65-F5344CB8AC3E}">
        <p14:creationId xmlns:p14="http://schemas.microsoft.com/office/powerpoint/2010/main" val="2065249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962A5-33D8-4C9B-BE29-CC0AFAD459B1}"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0047AE-D16D-40D1-ADC8-324B81663663}" type="slidenum">
              <a:rPr lang="en-IN" smtClean="0"/>
              <a:t>‹#›</a:t>
            </a:fld>
            <a:endParaRPr lang="en-IN"/>
          </a:p>
        </p:txBody>
      </p:sp>
    </p:spTree>
    <p:extLst>
      <p:ext uri="{BB962C8B-B14F-4D97-AF65-F5344CB8AC3E}">
        <p14:creationId xmlns:p14="http://schemas.microsoft.com/office/powerpoint/2010/main" val="373292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D9962A5-33D8-4C9B-BE29-CC0AFAD459B1}"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047AE-D16D-40D1-ADC8-324B81663663}" type="slidenum">
              <a:rPr lang="en-IN" smtClean="0"/>
              <a:t>‹#›</a:t>
            </a:fld>
            <a:endParaRPr lang="en-IN"/>
          </a:p>
        </p:txBody>
      </p:sp>
    </p:spTree>
    <p:extLst>
      <p:ext uri="{BB962C8B-B14F-4D97-AF65-F5344CB8AC3E}">
        <p14:creationId xmlns:p14="http://schemas.microsoft.com/office/powerpoint/2010/main" val="97402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D9962A5-33D8-4C9B-BE29-CC0AFAD459B1}"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047AE-D16D-40D1-ADC8-324B8166366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985117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9962A5-33D8-4C9B-BE29-CC0AFAD459B1}"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047AE-D16D-40D1-ADC8-324B81663663}" type="slidenum">
              <a:rPr lang="en-IN" smtClean="0"/>
              <a:t>‹#›</a:t>
            </a:fld>
            <a:endParaRPr lang="en-IN"/>
          </a:p>
        </p:txBody>
      </p:sp>
    </p:spTree>
    <p:extLst>
      <p:ext uri="{BB962C8B-B14F-4D97-AF65-F5344CB8AC3E}">
        <p14:creationId xmlns:p14="http://schemas.microsoft.com/office/powerpoint/2010/main" val="1405058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9962A5-33D8-4C9B-BE29-CC0AFAD459B1}" type="datetimeFigureOut">
              <a:rPr lang="en-IN" smtClean="0"/>
              <a:t>19-08-2025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047AE-D16D-40D1-ADC8-324B81663663}" type="slidenum">
              <a:rPr lang="en-IN" smtClean="0"/>
              <a:t>‹#›</a:t>
            </a:fld>
            <a:endParaRPr lang="en-IN"/>
          </a:p>
        </p:txBody>
      </p:sp>
    </p:spTree>
    <p:extLst>
      <p:ext uri="{BB962C8B-B14F-4D97-AF65-F5344CB8AC3E}">
        <p14:creationId xmlns:p14="http://schemas.microsoft.com/office/powerpoint/2010/main" val="626167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D9962A5-33D8-4C9B-BE29-CC0AFAD459B1}" type="datetimeFigureOut">
              <a:rPr lang="en-IN" smtClean="0"/>
              <a:t>19-08-2025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047AE-D16D-40D1-ADC8-324B81663663}" type="slidenum">
              <a:rPr lang="en-IN" smtClean="0"/>
              <a:t>‹#›</a:t>
            </a:fld>
            <a:endParaRPr lang="en-IN"/>
          </a:p>
        </p:txBody>
      </p:sp>
    </p:spTree>
    <p:extLst>
      <p:ext uri="{BB962C8B-B14F-4D97-AF65-F5344CB8AC3E}">
        <p14:creationId xmlns:p14="http://schemas.microsoft.com/office/powerpoint/2010/main" val="2177779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962A5-33D8-4C9B-BE29-CC0AFAD459B1}"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047AE-D16D-40D1-ADC8-324B81663663}" type="slidenum">
              <a:rPr lang="en-IN" smtClean="0"/>
              <a:t>‹#›</a:t>
            </a:fld>
            <a:endParaRPr lang="en-IN"/>
          </a:p>
        </p:txBody>
      </p:sp>
    </p:spTree>
    <p:extLst>
      <p:ext uri="{BB962C8B-B14F-4D97-AF65-F5344CB8AC3E}">
        <p14:creationId xmlns:p14="http://schemas.microsoft.com/office/powerpoint/2010/main" val="3147780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962A5-33D8-4C9B-BE29-CC0AFAD459B1}"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047AE-D16D-40D1-ADC8-324B81663663}" type="slidenum">
              <a:rPr lang="en-IN" smtClean="0"/>
              <a:t>‹#›</a:t>
            </a:fld>
            <a:endParaRPr lang="en-IN"/>
          </a:p>
        </p:txBody>
      </p:sp>
    </p:spTree>
    <p:extLst>
      <p:ext uri="{BB962C8B-B14F-4D97-AF65-F5344CB8AC3E}">
        <p14:creationId xmlns:p14="http://schemas.microsoft.com/office/powerpoint/2010/main" val="1509939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9962A5-33D8-4C9B-BE29-CC0AFAD459B1}"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047AE-D16D-40D1-ADC8-324B81663663}" type="slidenum">
              <a:rPr lang="en-IN" smtClean="0"/>
              <a:t>‹#›</a:t>
            </a:fld>
            <a:endParaRPr lang="en-IN"/>
          </a:p>
        </p:txBody>
      </p:sp>
    </p:spTree>
    <p:extLst>
      <p:ext uri="{BB962C8B-B14F-4D97-AF65-F5344CB8AC3E}">
        <p14:creationId xmlns:p14="http://schemas.microsoft.com/office/powerpoint/2010/main" val="184167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9962A5-33D8-4C9B-BE29-CC0AFAD459B1}"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0047AE-D16D-40D1-ADC8-324B81663663}" type="slidenum">
              <a:rPr lang="en-IN" smtClean="0"/>
              <a:t>‹#›</a:t>
            </a:fld>
            <a:endParaRPr lang="en-IN"/>
          </a:p>
        </p:txBody>
      </p:sp>
    </p:spTree>
    <p:extLst>
      <p:ext uri="{BB962C8B-B14F-4D97-AF65-F5344CB8AC3E}">
        <p14:creationId xmlns:p14="http://schemas.microsoft.com/office/powerpoint/2010/main" val="5868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9962A5-33D8-4C9B-BE29-CC0AFAD459B1}"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0047AE-D16D-40D1-ADC8-324B81663663}" type="slidenum">
              <a:rPr lang="en-IN" smtClean="0"/>
              <a:t>‹#›</a:t>
            </a:fld>
            <a:endParaRPr lang="en-IN"/>
          </a:p>
        </p:txBody>
      </p:sp>
    </p:spTree>
    <p:extLst>
      <p:ext uri="{BB962C8B-B14F-4D97-AF65-F5344CB8AC3E}">
        <p14:creationId xmlns:p14="http://schemas.microsoft.com/office/powerpoint/2010/main" val="361738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9962A5-33D8-4C9B-BE29-CC0AFAD459B1}" type="datetimeFigureOut">
              <a:rPr lang="en-IN" smtClean="0"/>
              <a:t>19-08-2025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0047AE-D16D-40D1-ADC8-324B81663663}" type="slidenum">
              <a:rPr lang="en-IN" smtClean="0"/>
              <a:t>‹#›</a:t>
            </a:fld>
            <a:endParaRPr lang="en-IN"/>
          </a:p>
        </p:txBody>
      </p:sp>
    </p:spTree>
    <p:extLst>
      <p:ext uri="{BB962C8B-B14F-4D97-AF65-F5344CB8AC3E}">
        <p14:creationId xmlns:p14="http://schemas.microsoft.com/office/powerpoint/2010/main" val="166193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D9962A5-33D8-4C9B-BE29-CC0AFAD459B1}" type="datetimeFigureOut">
              <a:rPr lang="en-IN" smtClean="0"/>
              <a:t>19-08-2025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00047AE-D16D-40D1-ADC8-324B81663663}" type="slidenum">
              <a:rPr lang="en-IN" smtClean="0"/>
              <a:t>‹#›</a:t>
            </a:fld>
            <a:endParaRPr lang="en-IN"/>
          </a:p>
        </p:txBody>
      </p:sp>
    </p:spTree>
    <p:extLst>
      <p:ext uri="{BB962C8B-B14F-4D97-AF65-F5344CB8AC3E}">
        <p14:creationId xmlns:p14="http://schemas.microsoft.com/office/powerpoint/2010/main" val="3884348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D9962A5-33D8-4C9B-BE29-CC0AFAD459B1}" type="datetimeFigureOut">
              <a:rPr lang="en-IN" smtClean="0"/>
              <a:t>19-08-2025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00047AE-D16D-40D1-ADC8-324B81663663}" type="slidenum">
              <a:rPr lang="en-IN" smtClean="0"/>
              <a:t>‹#›</a:t>
            </a:fld>
            <a:endParaRPr lang="en-IN"/>
          </a:p>
        </p:txBody>
      </p:sp>
    </p:spTree>
    <p:extLst>
      <p:ext uri="{BB962C8B-B14F-4D97-AF65-F5344CB8AC3E}">
        <p14:creationId xmlns:p14="http://schemas.microsoft.com/office/powerpoint/2010/main" val="123925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D9962A5-33D8-4C9B-BE29-CC0AFAD459B1}" type="datetimeFigureOut">
              <a:rPr lang="en-IN" smtClean="0"/>
              <a:t>19-08-2025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00047AE-D16D-40D1-ADC8-324B81663663}" type="slidenum">
              <a:rPr lang="en-IN" smtClean="0"/>
              <a:t>‹#›</a:t>
            </a:fld>
            <a:endParaRPr lang="en-IN"/>
          </a:p>
        </p:txBody>
      </p:sp>
    </p:spTree>
    <p:extLst>
      <p:ext uri="{BB962C8B-B14F-4D97-AF65-F5344CB8AC3E}">
        <p14:creationId xmlns:p14="http://schemas.microsoft.com/office/powerpoint/2010/main" val="2985081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9962A5-33D8-4C9B-BE29-CC0AFAD459B1}"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0047AE-D16D-40D1-ADC8-324B81663663}" type="slidenum">
              <a:rPr lang="en-IN" smtClean="0"/>
              <a:t>‹#›</a:t>
            </a:fld>
            <a:endParaRPr lang="en-IN"/>
          </a:p>
        </p:txBody>
      </p:sp>
    </p:spTree>
    <p:extLst>
      <p:ext uri="{BB962C8B-B14F-4D97-AF65-F5344CB8AC3E}">
        <p14:creationId xmlns:p14="http://schemas.microsoft.com/office/powerpoint/2010/main" val="152352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D9962A5-33D8-4C9B-BE29-CC0AFAD459B1}" type="datetimeFigureOut">
              <a:rPr lang="en-IN" smtClean="0"/>
              <a:t>19-08-2025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00047AE-D16D-40D1-ADC8-324B81663663}" type="slidenum">
              <a:rPr lang="en-IN" smtClean="0"/>
              <a:t>‹#›</a:t>
            </a:fld>
            <a:endParaRPr lang="en-IN"/>
          </a:p>
        </p:txBody>
      </p:sp>
    </p:spTree>
    <p:extLst>
      <p:ext uri="{BB962C8B-B14F-4D97-AF65-F5344CB8AC3E}">
        <p14:creationId xmlns:p14="http://schemas.microsoft.com/office/powerpoint/2010/main" val="2472832956"/>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jpe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hyperlink" Target="https://www.rawpixel.com/search/hotel%20lobby?page=2&amp;path=_topics&amp;sort=curated" TargetMode="Externa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9.sv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41.png"/><Relationship Id="rId5" Type="http://schemas.openxmlformats.org/officeDocument/2006/relationships/image" Target="../media/image3.png"/><Relationship Id="rId10" Type="http://schemas.openxmlformats.org/officeDocument/2006/relationships/image" Target="../media/image40.png"/><Relationship Id="rId4" Type="http://schemas.openxmlformats.org/officeDocument/2006/relationships/image" Target="../media/image2.pn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9.svg"/></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diagramData" Target="../diagrams/data1.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diagramDrawing" Target="../diagrams/drawing1.xml"/><Relationship Id="rId5" Type="http://schemas.openxmlformats.org/officeDocument/2006/relationships/image" Target="../media/image4.png"/><Relationship Id="rId10" Type="http://schemas.openxmlformats.org/officeDocument/2006/relationships/diagramColors" Target="../diagrams/colors1.xml"/><Relationship Id="rId4" Type="http://schemas.openxmlformats.org/officeDocument/2006/relationships/image" Target="../media/image3.png"/><Relationship Id="rId9" Type="http://schemas.openxmlformats.org/officeDocument/2006/relationships/diagramQuickStyle" Target="../diagrams/quickStyle1.xml"/><Relationship Id="rId14" Type="http://schemas.openxmlformats.org/officeDocument/2006/relationships/image" Target="../media/image9.sv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9.sv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23.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28.png"/><Relationship Id="rId18" Type="http://schemas.openxmlformats.org/officeDocument/2006/relationships/image" Target="../media/image9.svg"/><Relationship Id="rId3" Type="http://schemas.openxmlformats.org/officeDocument/2006/relationships/image" Target="../media/image1.jpeg"/><Relationship Id="rId7" Type="http://schemas.openxmlformats.org/officeDocument/2006/relationships/image" Target="../media/image5.png"/><Relationship Id="rId12" Type="http://schemas.microsoft.com/office/2007/relationships/diagramDrawing" Target="../diagrams/drawing2.xml"/><Relationship Id="rId17" Type="http://schemas.openxmlformats.org/officeDocument/2006/relationships/image" Target="../media/image8.png"/><Relationship Id="rId2" Type="http://schemas.openxmlformats.org/officeDocument/2006/relationships/notesSlide" Target="../notesSlides/notesSlide6.xml"/><Relationship Id="rId16"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diagramColors" Target="../diagrams/colors2.xml"/><Relationship Id="rId5" Type="http://schemas.openxmlformats.org/officeDocument/2006/relationships/image" Target="../media/image3.png"/><Relationship Id="rId15" Type="http://schemas.openxmlformats.org/officeDocument/2006/relationships/image" Target="../media/image29.png"/><Relationship Id="rId10" Type="http://schemas.openxmlformats.org/officeDocument/2006/relationships/diagramQuickStyle" Target="../diagrams/quickStyle2.xml"/><Relationship Id="rId4" Type="http://schemas.openxmlformats.org/officeDocument/2006/relationships/image" Target="../media/image2.png"/><Relationship Id="rId9" Type="http://schemas.openxmlformats.org/officeDocument/2006/relationships/diagramLayout" Target="../diagrams/layout2.xml"/><Relationship Id="rId1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diagramData" Target="../diagrams/data3.xml"/><Relationship Id="rId12"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diagramDrawing" Target="../diagrams/drawing3.xml"/><Relationship Id="rId5" Type="http://schemas.openxmlformats.org/officeDocument/2006/relationships/image" Target="../media/image4.png"/><Relationship Id="rId15" Type="http://schemas.openxmlformats.org/officeDocument/2006/relationships/image" Target="../media/image9.svg"/><Relationship Id="rId10" Type="http://schemas.openxmlformats.org/officeDocument/2006/relationships/diagramColors" Target="../diagrams/colors3.xml"/><Relationship Id="rId4" Type="http://schemas.openxmlformats.org/officeDocument/2006/relationships/image" Target="../media/image3.png"/><Relationship Id="rId9" Type="http://schemas.openxmlformats.org/officeDocument/2006/relationships/diagramQuickStyle" Target="../diagrams/quickStyle3.xml"/><Relationship Id="rId1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32.png"/><Relationship Id="rId18" Type="http://schemas.openxmlformats.org/officeDocument/2006/relationships/image" Target="../media/image8.png"/><Relationship Id="rId3" Type="http://schemas.openxmlformats.org/officeDocument/2006/relationships/image" Target="../media/image1.jpeg"/><Relationship Id="rId7" Type="http://schemas.openxmlformats.org/officeDocument/2006/relationships/image" Target="../media/image5.png"/><Relationship Id="rId12" Type="http://schemas.microsoft.com/office/2007/relationships/diagramDrawing" Target="../diagrams/drawing4.xml"/><Relationship Id="rId17" Type="http://schemas.openxmlformats.org/officeDocument/2006/relationships/image" Target="../media/image35.png"/><Relationship Id="rId2" Type="http://schemas.openxmlformats.org/officeDocument/2006/relationships/notesSlide" Target="../notesSlides/notesSlide8.xml"/><Relationship Id="rId16"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diagramColors" Target="../diagrams/colors4.xml"/><Relationship Id="rId5" Type="http://schemas.openxmlformats.org/officeDocument/2006/relationships/image" Target="../media/image3.png"/><Relationship Id="rId15" Type="http://schemas.openxmlformats.org/officeDocument/2006/relationships/image" Target="../media/image33.png"/><Relationship Id="rId10" Type="http://schemas.openxmlformats.org/officeDocument/2006/relationships/diagramQuickStyle" Target="../diagrams/quickStyle4.xml"/><Relationship Id="rId19" Type="http://schemas.openxmlformats.org/officeDocument/2006/relationships/image" Target="../media/image9.svg"/><Relationship Id="rId4" Type="http://schemas.openxmlformats.org/officeDocument/2006/relationships/image" Target="../media/image2.png"/><Relationship Id="rId9" Type="http://schemas.openxmlformats.org/officeDocument/2006/relationships/diagramLayout" Target="../diagrams/layout4.xml"/><Relationship Id="rId1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9.sv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37.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E9FBCE-7252-4FD3-4C28-2523A1EEB988}"/>
              </a:ext>
            </a:extLst>
          </p:cNvPr>
          <p:cNvSpPr txBox="1"/>
          <p:nvPr/>
        </p:nvSpPr>
        <p:spPr>
          <a:xfrm>
            <a:off x="1091702" y="900214"/>
            <a:ext cx="3889557" cy="1433052"/>
          </a:xfrm>
          <a:prstGeom prst="rect">
            <a:avLst/>
          </a:prstGeom>
        </p:spPr>
        <p:txBody>
          <a:bodyPr vert="horz" lIns="91440" tIns="45720" rIns="91440" bIns="45720" rtlCol="0" anchor="t">
            <a:normAutofit/>
          </a:bodyPr>
          <a:lstStyle/>
          <a:p>
            <a:pPr algn="ctr">
              <a:lnSpc>
                <a:spcPct val="90000"/>
              </a:lnSpc>
              <a:spcBef>
                <a:spcPct val="0"/>
              </a:spcBef>
              <a:spcAft>
                <a:spcPts val="600"/>
              </a:spcAft>
            </a:pPr>
            <a:r>
              <a:rPr lang="en-US" sz="3600" dirty="0" err="1">
                <a:solidFill>
                  <a:schemeClr val="tx2"/>
                </a:solidFill>
                <a:effectLst/>
                <a:latin typeface="+mj-lt"/>
                <a:ea typeface="+mj-ea"/>
                <a:cs typeface="+mj-cs"/>
              </a:rPr>
              <a:t>AtliQ</a:t>
            </a:r>
            <a:r>
              <a:rPr lang="en-US" sz="3600" dirty="0">
                <a:solidFill>
                  <a:schemeClr val="tx2"/>
                </a:solidFill>
                <a:effectLst/>
                <a:latin typeface="+mj-lt"/>
                <a:ea typeface="+mj-ea"/>
                <a:cs typeface="+mj-cs"/>
              </a:rPr>
              <a:t> Hospitality Analysis </a:t>
            </a:r>
            <a:endParaRPr lang="en-US" sz="3600" dirty="0">
              <a:solidFill>
                <a:schemeClr val="tx2"/>
              </a:solidFill>
              <a:latin typeface="+mj-lt"/>
              <a:ea typeface="+mj-ea"/>
              <a:cs typeface="+mj-cs"/>
            </a:endParaRPr>
          </a:p>
        </p:txBody>
      </p:sp>
      <p:pic>
        <p:nvPicPr>
          <p:cNvPr id="4" name="Picture 3" descr="A blurry image of a reception desk">
            <a:extLst>
              <a:ext uri="{FF2B5EF4-FFF2-40B4-BE49-F238E27FC236}">
                <a16:creationId xmlns:a16="http://schemas.microsoft.com/office/drawing/2014/main" id="{50604269-E362-1B01-D072-3E3CFFA1050F}"/>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4687" r="21728" b="-1"/>
          <a:stretch>
            <a:fillRect/>
          </a:stretch>
        </p:blipFill>
        <p:spPr>
          <a:xfrm>
            <a:off x="5758542" y="21782"/>
            <a:ext cx="6447153" cy="6857990"/>
          </a:xfrm>
          <a:prstGeom prst="rect">
            <a:avLst/>
          </a:prstGeom>
        </p:spPr>
      </p:pic>
      <p:sp>
        <p:nvSpPr>
          <p:cNvPr id="7" name="TextBox 6">
            <a:extLst>
              <a:ext uri="{FF2B5EF4-FFF2-40B4-BE49-F238E27FC236}">
                <a16:creationId xmlns:a16="http://schemas.microsoft.com/office/drawing/2014/main" id="{5B3AA960-E4EB-5A9F-0C6F-DEFD277694F0}"/>
              </a:ext>
            </a:extLst>
          </p:cNvPr>
          <p:cNvSpPr txBox="1"/>
          <p:nvPr/>
        </p:nvSpPr>
        <p:spPr>
          <a:xfrm>
            <a:off x="228600" y="2271252"/>
            <a:ext cx="5323114" cy="3824748"/>
          </a:xfrm>
          <a:prstGeom prst="rect">
            <a:avLst/>
          </a:prstGeom>
        </p:spPr>
        <p:txBody>
          <a:bodyPr vert="horz" lIns="91440" tIns="45720" rIns="91440" bIns="45720" rtlCol="0">
            <a:normAutofit/>
          </a:bodyPr>
          <a:lstStyle/>
          <a:p>
            <a:pPr>
              <a:lnSpc>
                <a:spcPct val="90000"/>
              </a:lnSpc>
              <a:spcBef>
                <a:spcPts val="1000"/>
              </a:spcBef>
              <a:buClr>
                <a:schemeClr val="accent1">
                  <a:lumMod val="60000"/>
                  <a:lumOff val="40000"/>
                </a:schemeClr>
              </a:buClr>
              <a:buSzPct val="80000"/>
            </a:pPr>
            <a:r>
              <a:rPr lang="en-US" sz="1500" dirty="0">
                <a:effectLst/>
                <a:latin typeface="+mj-lt"/>
                <a:ea typeface="+mj-ea"/>
                <a:cs typeface="+mj-cs"/>
              </a:rPr>
              <a:t>Optimizing Revenue and Occupancy (May-June-July 2022)</a:t>
            </a:r>
          </a:p>
          <a:p>
            <a:pPr>
              <a:lnSpc>
                <a:spcPct val="90000"/>
              </a:lnSpc>
              <a:spcBef>
                <a:spcPts val="1000"/>
              </a:spcBef>
              <a:buClr>
                <a:schemeClr val="accent1">
                  <a:lumMod val="60000"/>
                  <a:lumOff val="40000"/>
                </a:schemeClr>
              </a:buClr>
              <a:buSzPct val="80000"/>
            </a:pPr>
            <a:endParaRPr lang="en-US" sz="1500" dirty="0">
              <a:latin typeface="+mj-lt"/>
              <a:ea typeface="+mj-ea"/>
              <a:cs typeface="+mj-cs"/>
            </a:endParaRPr>
          </a:p>
          <a:p>
            <a:pPr marL="285750" indent="-285750">
              <a:lnSpc>
                <a:spcPct val="90000"/>
              </a:lnSpc>
              <a:spcBef>
                <a:spcPts val="1000"/>
              </a:spcBef>
              <a:buClr>
                <a:schemeClr val="accent1">
                  <a:lumMod val="60000"/>
                  <a:lumOff val="40000"/>
                </a:schemeClr>
              </a:buClr>
              <a:buSzPct val="80000"/>
              <a:buFont typeface="Wingdings" panose="05000000000000000000" pitchFamily="2" charset="2"/>
              <a:buChar char="Ø"/>
            </a:pPr>
            <a:r>
              <a:rPr lang="en-US" sz="1500" dirty="0">
                <a:effectLst/>
                <a:latin typeface="+mj-lt"/>
                <a:ea typeface="+mj-ea"/>
                <a:cs typeface="+mj-cs"/>
              </a:rPr>
              <a:t>Insights from Bookings,</a:t>
            </a:r>
          </a:p>
          <a:p>
            <a:pPr marL="285750" indent="-285750">
              <a:lnSpc>
                <a:spcPct val="90000"/>
              </a:lnSpc>
              <a:spcBef>
                <a:spcPts val="1000"/>
              </a:spcBef>
              <a:buClr>
                <a:schemeClr val="accent1">
                  <a:lumMod val="60000"/>
                  <a:lumOff val="40000"/>
                </a:schemeClr>
              </a:buClr>
              <a:buSzPct val="80000"/>
              <a:buFont typeface="Wingdings" panose="05000000000000000000" pitchFamily="2" charset="2"/>
              <a:buChar char="Ø"/>
            </a:pPr>
            <a:r>
              <a:rPr lang="en-US" sz="1500" dirty="0">
                <a:effectLst/>
                <a:latin typeface="+mj-lt"/>
                <a:ea typeface="+mj-ea"/>
                <a:cs typeface="+mj-cs"/>
              </a:rPr>
              <a:t>Cancellations, </a:t>
            </a:r>
            <a:endParaRPr lang="en-US" sz="1500" dirty="0">
              <a:latin typeface="+mj-lt"/>
              <a:ea typeface="+mj-ea"/>
              <a:cs typeface="+mj-cs"/>
            </a:endParaRPr>
          </a:p>
          <a:p>
            <a:pPr marL="285750" indent="-285750">
              <a:lnSpc>
                <a:spcPct val="90000"/>
              </a:lnSpc>
              <a:spcBef>
                <a:spcPts val="1000"/>
              </a:spcBef>
              <a:buClr>
                <a:schemeClr val="accent1">
                  <a:lumMod val="60000"/>
                  <a:lumOff val="40000"/>
                </a:schemeClr>
              </a:buClr>
              <a:buSzPct val="80000"/>
              <a:buFont typeface="Wingdings" panose="05000000000000000000" pitchFamily="2" charset="2"/>
              <a:buChar char="Ø"/>
            </a:pPr>
            <a:r>
              <a:rPr lang="en-US" sz="1500" dirty="0">
                <a:effectLst/>
                <a:latin typeface="+mj-lt"/>
                <a:ea typeface="+mj-ea"/>
                <a:cs typeface="+mj-cs"/>
              </a:rPr>
              <a:t>Trends Across 4 Cities</a:t>
            </a:r>
          </a:p>
          <a:p>
            <a:pPr marL="57150">
              <a:lnSpc>
                <a:spcPct val="90000"/>
              </a:lnSpc>
              <a:spcBef>
                <a:spcPts val="1000"/>
              </a:spcBef>
              <a:buClr>
                <a:schemeClr val="accent1">
                  <a:lumMod val="60000"/>
                  <a:lumOff val="40000"/>
                </a:schemeClr>
              </a:buClr>
              <a:buSzPct val="80000"/>
            </a:pPr>
            <a:r>
              <a:rPr lang="en-US" sz="1500" dirty="0">
                <a:latin typeface="+mj-lt"/>
                <a:ea typeface="+mj-ea"/>
                <a:cs typeface="+mj-cs"/>
              </a:rPr>
              <a:t>    </a:t>
            </a:r>
          </a:p>
          <a:p>
            <a:pPr marL="57150">
              <a:lnSpc>
                <a:spcPct val="90000"/>
              </a:lnSpc>
              <a:spcBef>
                <a:spcPts val="1000"/>
              </a:spcBef>
              <a:buClr>
                <a:schemeClr val="accent1">
                  <a:lumMod val="60000"/>
                  <a:lumOff val="40000"/>
                </a:schemeClr>
              </a:buClr>
              <a:buSzPct val="80000"/>
            </a:pPr>
            <a:r>
              <a:rPr lang="en-US" sz="1500" dirty="0">
                <a:latin typeface="+mj-lt"/>
                <a:ea typeface="+mj-ea"/>
                <a:cs typeface="+mj-cs"/>
              </a:rPr>
              <a:t>                              </a:t>
            </a:r>
            <a:r>
              <a:rPr lang="en-US" sz="1700" b="1" dirty="0">
                <a:latin typeface="+mj-lt"/>
                <a:ea typeface="+mj-ea"/>
                <a:cs typeface="+mj-cs"/>
              </a:rPr>
              <a:t>Presenter</a:t>
            </a:r>
          </a:p>
          <a:p>
            <a:pPr marL="57150">
              <a:lnSpc>
                <a:spcPct val="90000"/>
              </a:lnSpc>
              <a:spcBef>
                <a:spcPts val="1000"/>
              </a:spcBef>
              <a:buClr>
                <a:schemeClr val="accent1">
                  <a:lumMod val="60000"/>
                  <a:lumOff val="40000"/>
                </a:schemeClr>
              </a:buClr>
              <a:buSzPct val="80000"/>
            </a:pPr>
            <a:r>
              <a:rPr lang="en-US" sz="1700" dirty="0">
                <a:latin typeface="+mj-lt"/>
                <a:ea typeface="+mj-ea"/>
                <a:cs typeface="+mj-cs"/>
              </a:rPr>
              <a:t>        Vinod Tambe  Aspirant Data analyst </a:t>
            </a:r>
          </a:p>
          <a:p>
            <a:pPr marL="57150">
              <a:lnSpc>
                <a:spcPct val="90000"/>
              </a:lnSpc>
              <a:spcBef>
                <a:spcPts val="1000"/>
              </a:spcBef>
              <a:buClr>
                <a:schemeClr val="accent1">
                  <a:lumMod val="60000"/>
                  <a:lumOff val="40000"/>
                </a:schemeClr>
              </a:buClr>
              <a:buSzPct val="80000"/>
            </a:pPr>
            <a:r>
              <a:rPr lang="en-US" sz="1500" dirty="0">
                <a:latin typeface="+mj-lt"/>
                <a:ea typeface="+mj-ea"/>
                <a:cs typeface="+mj-cs"/>
              </a:rPr>
              <a:t>             Codebasics resume Project challenge</a:t>
            </a:r>
          </a:p>
        </p:txBody>
      </p:sp>
      <p:sp>
        <p:nvSpPr>
          <p:cNvPr id="13" name="TextBox 12">
            <a:extLst>
              <a:ext uri="{FF2B5EF4-FFF2-40B4-BE49-F238E27FC236}">
                <a16:creationId xmlns:a16="http://schemas.microsoft.com/office/drawing/2014/main" id="{2B5CC265-C6C8-5FE8-D2C1-BF57E920F1AB}"/>
              </a:ext>
            </a:extLst>
          </p:cNvPr>
          <p:cNvSpPr txBox="1"/>
          <p:nvPr/>
        </p:nvSpPr>
        <p:spPr>
          <a:xfrm>
            <a:off x="228600" y="6432419"/>
            <a:ext cx="5323114" cy="276999"/>
          </a:xfrm>
          <a:prstGeom prst="rect">
            <a:avLst/>
          </a:prstGeom>
          <a:noFill/>
        </p:spPr>
        <p:txBody>
          <a:bodyPr wrap="square" rtlCol="0">
            <a:spAutoFit/>
          </a:bodyPr>
          <a:lstStyle/>
          <a:p>
            <a:r>
              <a:rPr lang="en-US" sz="1200" dirty="0"/>
              <a:t>Project by Vinod Tambe.</a:t>
            </a:r>
            <a:endParaRPr lang="en-IN" sz="1200" dirty="0"/>
          </a:p>
        </p:txBody>
      </p:sp>
      <p:pic>
        <p:nvPicPr>
          <p:cNvPr id="19" name="Picture 18">
            <a:extLst>
              <a:ext uri="{FF2B5EF4-FFF2-40B4-BE49-F238E27FC236}">
                <a16:creationId xmlns:a16="http://schemas.microsoft.com/office/drawing/2014/main" id="{104E4B6D-0983-F596-677F-53DA05800FAC}"/>
              </a:ext>
            </a:extLst>
          </p:cNvPr>
          <p:cNvPicPr>
            <a:picLocks noChangeAspect="1"/>
          </p:cNvPicPr>
          <p:nvPr/>
        </p:nvPicPr>
        <p:blipFill>
          <a:blip r:embed="rId6"/>
          <a:stretch>
            <a:fillRect/>
          </a:stretch>
        </p:blipFill>
        <p:spPr>
          <a:xfrm>
            <a:off x="205286" y="148582"/>
            <a:ext cx="863102" cy="896299"/>
          </a:xfrm>
          <a:prstGeom prst="rect">
            <a:avLst/>
          </a:prstGeom>
        </p:spPr>
      </p:pic>
      <p:pic>
        <p:nvPicPr>
          <p:cNvPr id="61" name="Camera 60">
            <a:extLst>
              <a:ext uri="{FF2B5EF4-FFF2-40B4-BE49-F238E27FC236}">
                <a16:creationId xmlns:a16="http://schemas.microsoft.com/office/drawing/2014/main" id="{21B03A7C-6E98-96BD-69A8-D0B74F3A5E49}"/>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10052304" y="4718304"/>
            <a:ext cx="2057400" cy="2057400"/>
          </a:xfrm>
          <a:prstGeom prst="ellipse">
            <a:avLst/>
          </a:prstGeom>
          <a:ln>
            <a:noFill/>
          </a:ln>
          <a:effectLst>
            <a:outerShdw blurRad="190500" algn="tl" rotWithShape="0">
              <a:srgbClr val="000000">
                <a:alpha val="30000"/>
              </a:srgbClr>
            </a:outerShdw>
          </a:effectLst>
        </p:spPr>
      </p:pic>
      <p:pic>
        <p:nvPicPr>
          <p:cNvPr id="62" name="Camera 61">
            <a:extLst>
              <a:ext uri="{FF2B5EF4-FFF2-40B4-BE49-F238E27FC236}">
                <a16:creationId xmlns:a16="http://schemas.microsoft.com/office/drawing/2014/main" id="{2A589205-BBEF-8CB6-D828-50B26D59F58C}"/>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900112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69" name="Picture 68">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1" name="Oval 70">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73" name="Picture 72">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5" name="Picture 74">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77" name="Rectangle 76">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76264BDE-16F8-592A-3DB9-5A2DD399517B}"/>
              </a:ext>
            </a:extLst>
          </p:cNvPr>
          <p:cNvSpPr txBox="1"/>
          <p:nvPr/>
        </p:nvSpPr>
        <p:spPr>
          <a:xfrm>
            <a:off x="648930" y="2438400"/>
            <a:ext cx="4944151" cy="3785419"/>
          </a:xfrm>
          <a:prstGeom prst="rect">
            <a:avLst/>
          </a:prstGeom>
        </p:spPr>
        <p:txBody>
          <a:bodyPr vert="horz" lIns="91440" tIns="45720" rIns="91440" bIns="45720" rtlCol="0">
            <a:normAutofit/>
          </a:bodyPr>
          <a:lstStyle/>
          <a:p>
            <a:pPr>
              <a:lnSpc>
                <a:spcPct val="90000"/>
              </a:lnSpc>
              <a:spcBef>
                <a:spcPts val="1000"/>
              </a:spcBef>
              <a:buClr>
                <a:schemeClr val="accent1">
                  <a:lumMod val="60000"/>
                  <a:lumOff val="40000"/>
                </a:schemeClr>
              </a:buClr>
              <a:buSzPct val="80000"/>
              <a:buFont typeface="Wingdings 3" charset="2"/>
              <a:buChar char=""/>
            </a:pPr>
            <a:r>
              <a:rPr lang="en-US" sz="1500">
                <a:latin typeface="+mj-lt"/>
                <a:ea typeface="+mj-ea"/>
                <a:cs typeface="+mj-cs"/>
              </a:rPr>
              <a:t>Problem2:</a:t>
            </a:r>
          </a:p>
          <a:p>
            <a:pPr>
              <a:lnSpc>
                <a:spcPct val="90000"/>
              </a:lnSpc>
              <a:spcBef>
                <a:spcPts val="1000"/>
              </a:spcBef>
              <a:buClr>
                <a:schemeClr val="accent1">
                  <a:lumMod val="60000"/>
                  <a:lumOff val="40000"/>
                </a:schemeClr>
              </a:buClr>
              <a:buSzPct val="80000"/>
              <a:buFont typeface="Wingdings 3" charset="2"/>
              <a:buChar char=""/>
            </a:pPr>
            <a:endParaRPr lang="en-US" sz="1500">
              <a:latin typeface="+mj-lt"/>
              <a:ea typeface="+mj-ea"/>
              <a:cs typeface="+mj-cs"/>
            </a:endParaRPr>
          </a:p>
          <a:p>
            <a:pPr>
              <a:lnSpc>
                <a:spcPct val="90000"/>
              </a:lnSpc>
              <a:spcBef>
                <a:spcPts val="1000"/>
              </a:spcBef>
              <a:buClr>
                <a:schemeClr val="accent1">
                  <a:lumMod val="60000"/>
                  <a:lumOff val="40000"/>
                </a:schemeClr>
              </a:buClr>
              <a:buSzPct val="80000"/>
              <a:buFont typeface="Wingdings 3" charset="2"/>
              <a:buChar char=""/>
            </a:pPr>
            <a:r>
              <a:rPr lang="en-US" sz="1500">
                <a:latin typeface="+mj-lt"/>
                <a:ea typeface="+mj-ea"/>
                <a:cs typeface="+mj-cs"/>
              </a:rPr>
              <a:t>How can we improve low weekday occupancy (56%) compared to weekends (63%)?</a:t>
            </a:r>
          </a:p>
          <a:p>
            <a:pPr>
              <a:lnSpc>
                <a:spcPct val="90000"/>
              </a:lnSpc>
              <a:spcBef>
                <a:spcPts val="1000"/>
              </a:spcBef>
              <a:buClr>
                <a:schemeClr val="accent1">
                  <a:lumMod val="60000"/>
                  <a:lumOff val="40000"/>
                </a:schemeClr>
              </a:buClr>
              <a:buSzPct val="80000"/>
              <a:buFont typeface="Wingdings 3" charset="2"/>
              <a:buChar char=""/>
            </a:pPr>
            <a:endParaRPr lang="en-US" sz="1500">
              <a:latin typeface="+mj-lt"/>
              <a:ea typeface="+mj-ea"/>
              <a:cs typeface="+mj-cs"/>
            </a:endParaRPr>
          </a:p>
          <a:p>
            <a:pPr>
              <a:lnSpc>
                <a:spcPct val="90000"/>
              </a:lnSpc>
              <a:spcBef>
                <a:spcPts val="1000"/>
              </a:spcBef>
              <a:buClr>
                <a:schemeClr val="accent1">
                  <a:lumMod val="60000"/>
                  <a:lumOff val="40000"/>
                </a:schemeClr>
              </a:buClr>
              <a:buSzPct val="80000"/>
              <a:buFont typeface="Wingdings 3" charset="2"/>
              <a:buChar char=""/>
            </a:pPr>
            <a:r>
              <a:rPr lang="en-US" sz="1500">
                <a:latin typeface="+mj-lt"/>
                <a:ea typeface="+mj-ea"/>
                <a:cs typeface="+mj-cs"/>
              </a:rPr>
              <a:t>Ans: Weekdays have lower RevPAR (7.1K vs 8.0K due to business travel dips. Offer corporate discounts (e.g., 10% off for bulk weekday bookings)</a:t>
            </a:r>
          </a:p>
          <a:p>
            <a:pPr>
              <a:lnSpc>
                <a:spcPct val="90000"/>
              </a:lnSpc>
              <a:spcBef>
                <a:spcPts val="1000"/>
              </a:spcBef>
              <a:buClr>
                <a:schemeClr val="accent1">
                  <a:lumMod val="60000"/>
                  <a:lumOff val="40000"/>
                </a:schemeClr>
              </a:buClr>
              <a:buSzPct val="80000"/>
              <a:buFont typeface="Wingdings 3" charset="2"/>
              <a:buChar char=""/>
            </a:pPr>
            <a:r>
              <a:rPr lang="en-US" sz="1500">
                <a:latin typeface="+mj-lt"/>
                <a:ea typeface="+mj-ea"/>
                <a:cs typeface="+mj-cs"/>
              </a:rPr>
              <a:t> Targeting Business hotels (656M revenue) with 38% Contribution.</a:t>
            </a:r>
          </a:p>
          <a:p>
            <a:pPr>
              <a:lnSpc>
                <a:spcPct val="90000"/>
              </a:lnSpc>
              <a:spcBef>
                <a:spcPts val="1000"/>
              </a:spcBef>
              <a:buClr>
                <a:schemeClr val="accent1">
                  <a:lumMod val="60000"/>
                  <a:lumOff val="40000"/>
                </a:schemeClr>
              </a:buClr>
              <a:buSzPct val="80000"/>
              <a:buFont typeface="Wingdings 3" charset="2"/>
              <a:buChar char=""/>
            </a:pPr>
            <a:r>
              <a:rPr lang="en-US" sz="1500">
                <a:latin typeface="+mj-lt"/>
                <a:ea typeface="+mj-ea"/>
                <a:cs typeface="+mj-cs"/>
              </a:rPr>
              <a:t>Promote midweek conference packages.</a:t>
            </a:r>
          </a:p>
          <a:p>
            <a:pPr>
              <a:lnSpc>
                <a:spcPct val="90000"/>
              </a:lnSpc>
              <a:spcBef>
                <a:spcPts val="1000"/>
              </a:spcBef>
              <a:buClr>
                <a:schemeClr val="accent1">
                  <a:lumMod val="60000"/>
                  <a:lumOff val="40000"/>
                </a:schemeClr>
              </a:buClr>
              <a:buSzPct val="80000"/>
              <a:buFont typeface="Wingdings 3" charset="2"/>
              <a:buChar char=""/>
            </a:pPr>
            <a:r>
              <a:rPr lang="en-US" sz="1500">
                <a:latin typeface="+mj-lt"/>
                <a:ea typeface="+mj-ea"/>
                <a:cs typeface="+mj-cs"/>
              </a:rPr>
              <a:t> Goal: Lift weekday occupancy to 60%, adding ~50M annually.</a:t>
            </a:r>
          </a:p>
          <a:p>
            <a:pPr>
              <a:lnSpc>
                <a:spcPct val="90000"/>
              </a:lnSpc>
              <a:spcBef>
                <a:spcPts val="1000"/>
              </a:spcBef>
              <a:buClr>
                <a:schemeClr val="accent1">
                  <a:lumMod val="60000"/>
                  <a:lumOff val="40000"/>
                </a:schemeClr>
              </a:buClr>
              <a:buSzPct val="80000"/>
              <a:buFont typeface="Wingdings 3" charset="2"/>
              <a:buChar char=""/>
            </a:pPr>
            <a:endParaRPr lang="en-US" sz="1500">
              <a:latin typeface="+mj-lt"/>
              <a:ea typeface="+mj-ea"/>
              <a:cs typeface="+mj-cs"/>
            </a:endParaRPr>
          </a:p>
        </p:txBody>
      </p:sp>
      <p:sp>
        <p:nvSpPr>
          <p:cNvPr id="79" name="Rectangle 78">
            <a:extLst>
              <a:ext uri="{FF2B5EF4-FFF2-40B4-BE49-F238E27FC236}">
                <a16:creationId xmlns:a16="http://schemas.microsoft.com/office/drawing/2014/main" id="{F9A68B8C-67C4-4784-9441-B95339A47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ounded Rectangle 9">
            <a:extLst>
              <a:ext uri="{FF2B5EF4-FFF2-40B4-BE49-F238E27FC236}">
                <a16:creationId xmlns:a16="http://schemas.microsoft.com/office/drawing/2014/main" id="{6DFB8680-9A26-4A4C-A832-04A775617A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4EB5431-7545-A04E-5C8A-DFD1D39E13CD}"/>
              </a:ext>
            </a:extLst>
          </p:cNvPr>
          <p:cNvPicPr>
            <a:picLocks noChangeAspect="1"/>
          </p:cNvPicPr>
          <p:nvPr/>
        </p:nvPicPr>
        <p:blipFill>
          <a:blip r:embed="rId8"/>
          <a:stretch>
            <a:fillRect/>
          </a:stretch>
        </p:blipFill>
        <p:spPr>
          <a:xfrm>
            <a:off x="6696185" y="2333175"/>
            <a:ext cx="4952014" cy="2513145"/>
          </a:xfrm>
          <a:prstGeom prst="rect">
            <a:avLst/>
          </a:prstGeom>
          <a:effectLst/>
        </p:spPr>
      </p:pic>
      <p:sp>
        <p:nvSpPr>
          <p:cNvPr id="83" name="Rectangle 82">
            <a:extLst>
              <a:ext uri="{FF2B5EF4-FFF2-40B4-BE49-F238E27FC236}">
                <a16:creationId xmlns:a16="http://schemas.microsoft.com/office/drawing/2014/main" id="{A8CDC55A-4A43-4322-8EAD-FDBBC0B61F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 name="Picture 1">
            <a:extLst>
              <a:ext uri="{FF2B5EF4-FFF2-40B4-BE49-F238E27FC236}">
                <a16:creationId xmlns:a16="http://schemas.microsoft.com/office/drawing/2014/main" id="{A0A41D23-BAB4-6850-1DD5-4DE61FC9D23E}"/>
              </a:ext>
            </a:extLst>
          </p:cNvPr>
          <p:cNvPicPr>
            <a:picLocks noChangeAspect="1"/>
          </p:cNvPicPr>
          <p:nvPr/>
        </p:nvPicPr>
        <p:blipFill>
          <a:blip r:embed="rId9"/>
          <a:stretch>
            <a:fillRect/>
          </a:stretch>
        </p:blipFill>
        <p:spPr>
          <a:xfrm>
            <a:off x="125520" y="146395"/>
            <a:ext cx="469719" cy="487786"/>
          </a:xfrm>
          <a:prstGeom prst="rect">
            <a:avLst/>
          </a:prstGeom>
        </p:spPr>
      </p:pic>
      <p:pic>
        <p:nvPicPr>
          <p:cNvPr id="10" name="Camera 9">
            <a:extLst>
              <a:ext uri="{FF2B5EF4-FFF2-40B4-BE49-F238E27FC236}">
                <a16:creationId xmlns:a16="http://schemas.microsoft.com/office/drawing/2014/main" id="{A19FC5ED-ED65-6708-21D2-E7A6864CF62D}"/>
              </a:ext>
            </a:extLst>
          </p:cNvPr>
          <p:cNvPicPr>
            <a:picLocks noChangeAspect="1"/>
            <a:extLst>
              <a:ext uri="{51228E76-BA90-4043-B771-695A4F85340A}">
                <alf:liveFeedProps xmlns:alf="http://schemas.microsoft.com/office/drawing/2021/livefeed"/>
              </a:ext>
            </a:extLst>
          </p:cNvPicPr>
          <p:nvPr/>
        </p:nvPicPr>
        <p:blipFill>
          <a:blip r:embed="rId10">
            <a:extLst>
              <a:ext uri="{96DAC541-7B7A-43D3-8B79-37D633B846F1}">
                <asvg:svgBlip xmlns:asvg="http://schemas.microsoft.com/office/drawing/2016/SVG/main" r:embed="rId11"/>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68928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48" name="Picture 47">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0" name="Oval 49">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2" name="Picture 51">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4" name="Picture 53">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56" name="Rectangle 55">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19F0F4FA-E477-D13E-8A94-5C0F08A989EE}"/>
              </a:ext>
            </a:extLst>
          </p:cNvPr>
          <p:cNvSpPr txBox="1"/>
          <p:nvPr/>
        </p:nvSpPr>
        <p:spPr>
          <a:xfrm>
            <a:off x="648929" y="629266"/>
            <a:ext cx="3505495" cy="16223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1700" dirty="0">
                <a:solidFill>
                  <a:schemeClr val="tx2"/>
                </a:solidFill>
                <a:effectLst/>
                <a:latin typeface="+mj-lt"/>
                <a:ea typeface="+mj-ea"/>
                <a:cs typeface="+mj-cs"/>
              </a:rPr>
              <a:t>Problem3 :</a:t>
            </a:r>
          </a:p>
          <a:p>
            <a:pPr>
              <a:lnSpc>
                <a:spcPct val="90000"/>
              </a:lnSpc>
              <a:spcBef>
                <a:spcPct val="0"/>
              </a:spcBef>
              <a:spcAft>
                <a:spcPts val="600"/>
              </a:spcAft>
            </a:pPr>
            <a:endParaRPr lang="en-US" sz="1700" dirty="0">
              <a:solidFill>
                <a:schemeClr val="tx2"/>
              </a:solidFill>
              <a:effectLst/>
              <a:latin typeface="+mj-lt"/>
              <a:ea typeface="+mj-ea"/>
              <a:cs typeface="+mj-cs"/>
            </a:endParaRPr>
          </a:p>
          <a:p>
            <a:pPr>
              <a:lnSpc>
                <a:spcPct val="90000"/>
              </a:lnSpc>
              <a:spcBef>
                <a:spcPct val="0"/>
              </a:spcBef>
              <a:spcAft>
                <a:spcPts val="600"/>
              </a:spcAft>
            </a:pPr>
            <a:r>
              <a:rPr lang="en-US" sz="1700" dirty="0">
                <a:solidFill>
                  <a:schemeClr val="tx2"/>
                </a:solidFill>
                <a:effectLst/>
                <a:latin typeface="+mj-lt"/>
                <a:ea typeface="+mj-ea"/>
                <a:cs typeface="+mj-cs"/>
              </a:rPr>
              <a:t> Why Presidential room class underperforms in bookings and how to address?</a:t>
            </a:r>
          </a:p>
        </p:txBody>
      </p:sp>
      <p:sp>
        <p:nvSpPr>
          <p:cNvPr id="5" name="TextBox 4">
            <a:extLst>
              <a:ext uri="{FF2B5EF4-FFF2-40B4-BE49-F238E27FC236}">
                <a16:creationId xmlns:a16="http://schemas.microsoft.com/office/drawing/2014/main" id="{4F937A83-25D9-6FD1-BB4E-0948C9FFFD44}"/>
              </a:ext>
            </a:extLst>
          </p:cNvPr>
          <p:cNvSpPr txBox="1"/>
          <p:nvPr/>
        </p:nvSpPr>
        <p:spPr>
          <a:xfrm>
            <a:off x="648931" y="2438400"/>
            <a:ext cx="3505494" cy="3785419"/>
          </a:xfrm>
          <a:prstGeom prst="rect">
            <a:avLst/>
          </a:prstGeom>
        </p:spPr>
        <p:txBody>
          <a:bodyPr vert="horz" lIns="91440" tIns="45720" rIns="91440" bIns="45720" rtlCol="0">
            <a:normAutofit/>
          </a:bodyPr>
          <a:lstStyle/>
          <a:p>
            <a:pPr>
              <a:lnSpc>
                <a:spcPct val="90000"/>
              </a:lnSpc>
              <a:spcBef>
                <a:spcPts val="1000"/>
              </a:spcBef>
              <a:buClr>
                <a:schemeClr val="accent1">
                  <a:lumMod val="60000"/>
                  <a:lumOff val="40000"/>
                </a:schemeClr>
              </a:buClr>
              <a:buSzPct val="80000"/>
              <a:buFont typeface="Wingdings 3" charset="2"/>
              <a:buChar char=""/>
            </a:pPr>
            <a:r>
              <a:rPr lang="en-US" sz="1700" dirty="0">
                <a:effectLst/>
                <a:latin typeface="+mj-lt"/>
                <a:ea typeface="+mj-ea"/>
                <a:cs typeface="+mj-cs"/>
              </a:rPr>
              <a:t>Ans:  Presidential has lowest utilization: 8850 capacity, 5218 bookings (59%), 1279 cancellations (24%) for the month of June </a:t>
            </a:r>
          </a:p>
          <a:p>
            <a:pPr>
              <a:lnSpc>
                <a:spcPct val="90000"/>
              </a:lnSpc>
              <a:spcBef>
                <a:spcPts val="1000"/>
              </a:spcBef>
              <a:buClr>
                <a:schemeClr val="accent1">
                  <a:lumMod val="60000"/>
                  <a:lumOff val="40000"/>
                </a:schemeClr>
              </a:buClr>
              <a:buSzPct val="80000"/>
            </a:pPr>
            <a:endParaRPr lang="en-US" sz="1700" dirty="0">
              <a:effectLst/>
              <a:latin typeface="+mj-lt"/>
              <a:ea typeface="+mj-ea"/>
              <a:cs typeface="+mj-cs"/>
            </a:endParaRPr>
          </a:p>
        </p:txBody>
      </p:sp>
      <p:sp>
        <p:nvSpPr>
          <p:cNvPr id="58" name="Rectangle 57">
            <a:extLst>
              <a:ext uri="{FF2B5EF4-FFF2-40B4-BE49-F238E27FC236}">
                <a16:creationId xmlns:a16="http://schemas.microsoft.com/office/drawing/2014/main" id="{EDF212DC-3C79-454E-A58A-843742ACCA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9">
            <a:extLst>
              <a:ext uri="{FF2B5EF4-FFF2-40B4-BE49-F238E27FC236}">
                <a16:creationId xmlns:a16="http://schemas.microsoft.com/office/drawing/2014/main" id="{F532797E-167C-4660-8A7B-5786A0918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79D8DBE-6613-D2A9-8F54-1E782B0664C5}"/>
              </a:ext>
            </a:extLst>
          </p:cNvPr>
          <p:cNvPicPr>
            <a:picLocks noChangeAspect="1"/>
          </p:cNvPicPr>
          <p:nvPr/>
        </p:nvPicPr>
        <p:blipFill>
          <a:blip r:embed="rId8"/>
          <a:stretch>
            <a:fillRect/>
          </a:stretch>
        </p:blipFill>
        <p:spPr>
          <a:xfrm>
            <a:off x="5608319" y="2404887"/>
            <a:ext cx="5614835" cy="1895006"/>
          </a:xfrm>
          <a:prstGeom prst="rect">
            <a:avLst/>
          </a:prstGeom>
          <a:effectLst/>
        </p:spPr>
      </p:pic>
      <p:sp>
        <p:nvSpPr>
          <p:cNvPr id="62" name="Rectangle 61">
            <a:extLst>
              <a:ext uri="{FF2B5EF4-FFF2-40B4-BE49-F238E27FC236}">
                <a16:creationId xmlns:a16="http://schemas.microsoft.com/office/drawing/2014/main" id="{729882F8-31AB-4D8B-BAB5-BA1EEFD91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 name="Picture 1">
            <a:extLst>
              <a:ext uri="{FF2B5EF4-FFF2-40B4-BE49-F238E27FC236}">
                <a16:creationId xmlns:a16="http://schemas.microsoft.com/office/drawing/2014/main" id="{7278BB20-DB71-2B40-CCE8-F4B69D037825}"/>
              </a:ext>
            </a:extLst>
          </p:cNvPr>
          <p:cNvPicPr>
            <a:picLocks noChangeAspect="1"/>
          </p:cNvPicPr>
          <p:nvPr/>
        </p:nvPicPr>
        <p:blipFill>
          <a:blip r:embed="rId9"/>
          <a:stretch>
            <a:fillRect/>
          </a:stretch>
        </p:blipFill>
        <p:spPr>
          <a:xfrm>
            <a:off x="238941" y="207947"/>
            <a:ext cx="405714" cy="421319"/>
          </a:xfrm>
          <a:prstGeom prst="rect">
            <a:avLst/>
          </a:prstGeom>
        </p:spPr>
      </p:pic>
      <p:pic>
        <p:nvPicPr>
          <p:cNvPr id="6" name="Picture 5">
            <a:extLst>
              <a:ext uri="{FF2B5EF4-FFF2-40B4-BE49-F238E27FC236}">
                <a16:creationId xmlns:a16="http://schemas.microsoft.com/office/drawing/2014/main" id="{C67A1DCF-9DB4-7E16-A4E6-D34AE4FEDF43}"/>
              </a:ext>
            </a:extLst>
          </p:cNvPr>
          <p:cNvPicPr>
            <a:picLocks noChangeAspect="1"/>
          </p:cNvPicPr>
          <p:nvPr/>
        </p:nvPicPr>
        <p:blipFill>
          <a:blip r:embed="rId10"/>
          <a:stretch>
            <a:fillRect/>
          </a:stretch>
        </p:blipFill>
        <p:spPr>
          <a:xfrm>
            <a:off x="5923172" y="4645874"/>
            <a:ext cx="1098113" cy="1075930"/>
          </a:xfrm>
          <a:prstGeom prst="rect">
            <a:avLst/>
          </a:prstGeom>
        </p:spPr>
      </p:pic>
      <p:pic>
        <p:nvPicPr>
          <p:cNvPr id="9" name="Picture 8">
            <a:extLst>
              <a:ext uri="{FF2B5EF4-FFF2-40B4-BE49-F238E27FC236}">
                <a16:creationId xmlns:a16="http://schemas.microsoft.com/office/drawing/2014/main" id="{36E4714C-322A-04A5-9490-A8E5FAD2B75A}"/>
              </a:ext>
            </a:extLst>
          </p:cNvPr>
          <p:cNvPicPr>
            <a:picLocks noChangeAspect="1"/>
          </p:cNvPicPr>
          <p:nvPr/>
        </p:nvPicPr>
        <p:blipFill>
          <a:blip r:embed="rId11"/>
          <a:stretch>
            <a:fillRect/>
          </a:stretch>
        </p:blipFill>
        <p:spPr>
          <a:xfrm>
            <a:off x="7437589" y="4631361"/>
            <a:ext cx="1199833" cy="932012"/>
          </a:xfrm>
          <a:prstGeom prst="rect">
            <a:avLst/>
          </a:prstGeom>
        </p:spPr>
      </p:pic>
      <p:sp>
        <p:nvSpPr>
          <p:cNvPr id="11" name="TextBox 10">
            <a:extLst>
              <a:ext uri="{FF2B5EF4-FFF2-40B4-BE49-F238E27FC236}">
                <a16:creationId xmlns:a16="http://schemas.microsoft.com/office/drawing/2014/main" id="{21AE03B6-B79E-B728-001D-E054C30D9447}"/>
              </a:ext>
            </a:extLst>
          </p:cNvPr>
          <p:cNvSpPr txBox="1"/>
          <p:nvPr/>
        </p:nvSpPr>
        <p:spPr>
          <a:xfrm>
            <a:off x="541654" y="4042045"/>
            <a:ext cx="3553393" cy="1870577"/>
          </a:xfrm>
          <a:prstGeom prst="rect">
            <a:avLst/>
          </a:prstGeom>
          <a:noFill/>
        </p:spPr>
        <p:txBody>
          <a:bodyPr wrap="square">
            <a:spAutoFit/>
          </a:bodyPr>
          <a:lstStyle/>
          <a:p>
            <a:pPr>
              <a:lnSpc>
                <a:spcPct val="115000"/>
              </a:lnSpc>
              <a:spcAft>
                <a:spcPts val="800"/>
              </a:spcAft>
              <a:buNone/>
            </a:pPr>
            <a:r>
              <a:rPr lang="en-IN" sz="1700" kern="100" dirty="0">
                <a:effectLst/>
                <a:latin typeface="Century Gothic(head"/>
                <a:ea typeface="Aptos" panose="020B0004020202020204" pitchFamily="34" charset="0"/>
                <a:cs typeface="Times New Roman" panose="02020603050405020304" pitchFamily="18" charset="0"/>
              </a:rPr>
              <a:t>Team up with </a:t>
            </a:r>
            <a:r>
              <a:rPr lang="en-IN" sz="1700" kern="100" dirty="0" err="1">
                <a:latin typeface="Century Gothic(head"/>
                <a:ea typeface="Aptos" panose="020B0004020202020204" pitchFamily="34" charset="0"/>
                <a:cs typeface="Times New Roman" panose="02020603050405020304" pitchFamily="18" charset="0"/>
              </a:rPr>
              <a:t>logtrip</a:t>
            </a:r>
            <a:r>
              <a:rPr lang="en-IN" sz="1700" kern="100" dirty="0">
                <a:latin typeface="Century Gothic(head"/>
                <a:ea typeface="Aptos" panose="020B0004020202020204" pitchFamily="34" charset="0"/>
                <a:cs typeface="Times New Roman" panose="02020603050405020304" pitchFamily="18" charset="0"/>
              </a:rPr>
              <a:t> or </a:t>
            </a:r>
            <a:r>
              <a:rPr lang="en-IN" sz="1700" kern="100" dirty="0" err="1">
                <a:latin typeface="Century Gothic(head"/>
                <a:ea typeface="Aptos" panose="020B0004020202020204" pitchFamily="34" charset="0"/>
                <a:cs typeface="Times New Roman" panose="02020603050405020304" pitchFamily="18" charset="0"/>
              </a:rPr>
              <a:t>MakeYourTrip</a:t>
            </a:r>
            <a:r>
              <a:rPr lang="en-IN" sz="1700" kern="100" dirty="0">
                <a:latin typeface="Century Gothic(head"/>
                <a:ea typeface="Aptos" panose="020B0004020202020204" pitchFamily="34" charset="0"/>
                <a:cs typeface="Times New Roman" panose="02020603050405020304" pitchFamily="18" charset="0"/>
              </a:rPr>
              <a:t> </a:t>
            </a:r>
            <a:r>
              <a:rPr lang="en-IN" sz="1700" kern="100" dirty="0">
                <a:effectLst/>
                <a:latin typeface="Century Gothic(head"/>
                <a:ea typeface="Aptos" panose="020B0004020202020204" pitchFamily="34" charset="0"/>
                <a:cs typeface="Times New Roman" panose="02020603050405020304" pitchFamily="18" charset="0"/>
              </a:rPr>
              <a:t>for  special offers, like 10% off mid-week stays. A 5% boost could add 3 million a year. That’s money for better guest experiences!"</a:t>
            </a:r>
          </a:p>
        </p:txBody>
      </p:sp>
      <p:pic>
        <p:nvPicPr>
          <p:cNvPr id="12" name="Camera 11">
            <a:extLst>
              <a:ext uri="{FF2B5EF4-FFF2-40B4-BE49-F238E27FC236}">
                <a16:creationId xmlns:a16="http://schemas.microsoft.com/office/drawing/2014/main" id="{3EAE0448-EA0A-E667-C03A-A61CBE99FA23}"/>
              </a:ext>
            </a:extLst>
          </p:cNvPr>
          <p:cNvPicPr>
            <a:picLocks noChangeAspect="1"/>
            <a:extLst>
              <a:ext uri="{51228E76-BA90-4043-B771-695A4F85340A}">
                <alf:liveFeedProps xmlns:alf="http://schemas.microsoft.com/office/drawing/2021/livefeed"/>
              </a:ext>
            </a:extLst>
          </p:cNvPicPr>
          <p:nvPr/>
        </p:nvPicPr>
        <p:blipFill>
          <a:blip r:embed="rId12">
            <a:extLst>
              <a:ext uri="{96DAC541-7B7A-43D3-8B79-37D633B846F1}">
                <asvg:svgBlip xmlns:asvg="http://schemas.microsoft.com/office/drawing/2016/SVG/main" r:embed="rId1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8123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54" name="Picture 53">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5" name="Oval 54">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6" name="Picture 55">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7" name="Picture 56">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58" name="Rectangle 57">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08C64A47-1CFA-239E-F723-347D9EB11BBE}"/>
              </a:ext>
            </a:extLst>
          </p:cNvPr>
          <p:cNvSpPr txBox="1"/>
          <p:nvPr/>
        </p:nvSpPr>
        <p:spPr>
          <a:xfrm>
            <a:off x="648929" y="629266"/>
            <a:ext cx="3505495" cy="16223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1700">
                <a:solidFill>
                  <a:schemeClr val="tx2"/>
                </a:solidFill>
                <a:effectLst/>
                <a:latin typeface="+mj-lt"/>
                <a:ea typeface="+mj-ea"/>
                <a:cs typeface="+mj-cs"/>
              </a:rPr>
              <a:t>Problem4: </a:t>
            </a:r>
          </a:p>
          <a:p>
            <a:pPr>
              <a:lnSpc>
                <a:spcPct val="90000"/>
              </a:lnSpc>
              <a:spcBef>
                <a:spcPct val="0"/>
              </a:spcBef>
              <a:spcAft>
                <a:spcPts val="600"/>
              </a:spcAft>
            </a:pPr>
            <a:endParaRPr lang="en-US" sz="1700">
              <a:solidFill>
                <a:schemeClr val="tx2"/>
              </a:solidFill>
              <a:effectLst/>
              <a:latin typeface="+mj-lt"/>
              <a:ea typeface="+mj-ea"/>
              <a:cs typeface="+mj-cs"/>
            </a:endParaRPr>
          </a:p>
          <a:p>
            <a:pPr>
              <a:lnSpc>
                <a:spcPct val="90000"/>
              </a:lnSpc>
              <a:spcBef>
                <a:spcPct val="0"/>
              </a:spcBef>
              <a:spcAft>
                <a:spcPts val="600"/>
              </a:spcAft>
            </a:pPr>
            <a:r>
              <a:rPr lang="en-US" sz="1700">
                <a:solidFill>
                  <a:schemeClr val="tx2"/>
                </a:solidFill>
                <a:effectLst/>
                <a:latin typeface="+mj-lt"/>
                <a:ea typeface="+mj-ea"/>
                <a:cs typeface="+mj-cs"/>
              </a:rPr>
              <a:t>Trends show RevPAR dips in June W23/W26—seasonal or operational issue?</a:t>
            </a:r>
          </a:p>
        </p:txBody>
      </p:sp>
      <p:sp>
        <p:nvSpPr>
          <p:cNvPr id="5" name="TextBox 4">
            <a:extLst>
              <a:ext uri="{FF2B5EF4-FFF2-40B4-BE49-F238E27FC236}">
                <a16:creationId xmlns:a16="http://schemas.microsoft.com/office/drawing/2014/main" id="{97FC4728-1C31-4630-FF68-C93906986801}"/>
              </a:ext>
            </a:extLst>
          </p:cNvPr>
          <p:cNvSpPr txBox="1"/>
          <p:nvPr/>
        </p:nvSpPr>
        <p:spPr>
          <a:xfrm>
            <a:off x="648931" y="2438400"/>
            <a:ext cx="3505494" cy="3785419"/>
          </a:xfrm>
          <a:prstGeom prst="rect">
            <a:avLst/>
          </a:prstGeom>
        </p:spPr>
        <p:txBody>
          <a:bodyPr vert="horz" lIns="91440" tIns="45720" rIns="91440" bIns="45720" rtlCol="0">
            <a:normAutofit/>
          </a:bodyPr>
          <a:lstStyle/>
          <a:p>
            <a:pPr>
              <a:spcBef>
                <a:spcPts val="1000"/>
              </a:spcBef>
              <a:buClr>
                <a:schemeClr val="accent1">
                  <a:lumMod val="60000"/>
                  <a:lumOff val="40000"/>
                </a:schemeClr>
              </a:buClr>
              <a:buSzPct val="80000"/>
              <a:buFont typeface="Wingdings 3" charset="2"/>
              <a:buChar char=""/>
            </a:pPr>
            <a:r>
              <a:rPr lang="en-US" dirty="0">
                <a:effectLst/>
                <a:latin typeface="+mj-lt"/>
                <a:ea typeface="+mj-ea"/>
                <a:cs typeface="+mj-cs"/>
              </a:rPr>
              <a:t>Ans:</a:t>
            </a:r>
            <a:r>
              <a:rPr lang="en-US" dirty="0">
                <a:latin typeface="+mj-lt"/>
                <a:ea typeface="+mj-ea"/>
                <a:cs typeface="+mj-cs"/>
              </a:rPr>
              <a:t>  </a:t>
            </a:r>
            <a:r>
              <a:rPr lang="en-US" dirty="0">
                <a:effectLst/>
                <a:latin typeface="+mj-lt"/>
                <a:ea typeface="+mj-ea"/>
                <a:cs typeface="+mj-cs"/>
              </a:rPr>
              <a:t> RevPAR: W23 6.4K (50% occ), W26 6.5K (51% occ) vs avg 7.3K  From dim_dates, mid-June weekdays likely low demand. Cancellation% stable (25%), </a:t>
            </a:r>
          </a:p>
          <a:p>
            <a:pPr>
              <a:spcBef>
                <a:spcPts val="1000"/>
              </a:spcBef>
              <a:buClr>
                <a:schemeClr val="accent1">
                  <a:lumMod val="60000"/>
                  <a:lumOff val="40000"/>
                </a:schemeClr>
              </a:buClr>
              <a:buSzPct val="80000"/>
              <a:buFont typeface="Wingdings 3" charset="2"/>
              <a:buChar char=""/>
            </a:pPr>
            <a:r>
              <a:rPr lang="en-US" dirty="0">
                <a:effectLst/>
                <a:latin typeface="+mj-lt"/>
                <a:ea typeface="+mj-ea"/>
                <a:cs typeface="+mj-cs"/>
              </a:rPr>
              <a:t>but platforms like 'others' (low realization 70%)</a:t>
            </a:r>
          </a:p>
          <a:p>
            <a:pPr>
              <a:spcBef>
                <a:spcPts val="1000"/>
              </a:spcBef>
              <a:buClr>
                <a:schemeClr val="accent1">
                  <a:lumMod val="60000"/>
                  <a:lumOff val="40000"/>
                </a:schemeClr>
              </a:buClr>
              <a:buSzPct val="80000"/>
              <a:buFont typeface="Wingdings 3" charset="2"/>
              <a:buChar char=""/>
            </a:pPr>
            <a:r>
              <a:rPr lang="en-US" dirty="0">
                <a:effectLst/>
                <a:latin typeface="+mj-lt"/>
                <a:ea typeface="+mj-ea"/>
                <a:cs typeface="+mj-cs"/>
              </a:rPr>
              <a:t>amplify. Fix: Dynamic pricing, targeting logtrip (high ADR 12.7K) for promotions—projected 5% RevPAR lift.</a:t>
            </a:r>
          </a:p>
        </p:txBody>
      </p:sp>
      <p:sp>
        <p:nvSpPr>
          <p:cNvPr id="59" name="Rectangle 58">
            <a:extLst>
              <a:ext uri="{FF2B5EF4-FFF2-40B4-BE49-F238E27FC236}">
                <a16:creationId xmlns:a16="http://schemas.microsoft.com/office/drawing/2014/main" id="{EDF212DC-3C79-454E-A58A-843742ACCA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9">
            <a:extLst>
              <a:ext uri="{FF2B5EF4-FFF2-40B4-BE49-F238E27FC236}">
                <a16:creationId xmlns:a16="http://schemas.microsoft.com/office/drawing/2014/main" id="{F532797E-167C-4660-8A7B-5786A0918D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017ABC0-BBFD-F01C-53A1-D842D0B5353A}"/>
              </a:ext>
            </a:extLst>
          </p:cNvPr>
          <p:cNvPicPr>
            <a:picLocks noChangeAspect="1"/>
          </p:cNvPicPr>
          <p:nvPr/>
        </p:nvPicPr>
        <p:blipFill>
          <a:blip r:embed="rId8"/>
          <a:stretch>
            <a:fillRect/>
          </a:stretch>
        </p:blipFill>
        <p:spPr>
          <a:xfrm>
            <a:off x="5123688" y="2383832"/>
            <a:ext cx="6584097" cy="3077987"/>
          </a:xfrm>
          <a:prstGeom prst="rect">
            <a:avLst/>
          </a:prstGeom>
          <a:effectLst/>
        </p:spPr>
      </p:pic>
      <p:sp>
        <p:nvSpPr>
          <p:cNvPr id="61" name="Rectangle 60">
            <a:extLst>
              <a:ext uri="{FF2B5EF4-FFF2-40B4-BE49-F238E27FC236}">
                <a16:creationId xmlns:a16="http://schemas.microsoft.com/office/drawing/2014/main" id="{729882F8-31AB-4D8B-BAB5-BA1EEFD91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 name="Picture 1">
            <a:extLst>
              <a:ext uri="{FF2B5EF4-FFF2-40B4-BE49-F238E27FC236}">
                <a16:creationId xmlns:a16="http://schemas.microsoft.com/office/drawing/2014/main" id="{F56DEC9A-CBE5-0947-A15D-D7A12ABDAC21}"/>
              </a:ext>
            </a:extLst>
          </p:cNvPr>
          <p:cNvPicPr>
            <a:picLocks noChangeAspect="1"/>
          </p:cNvPicPr>
          <p:nvPr/>
        </p:nvPicPr>
        <p:blipFill>
          <a:blip r:embed="rId9"/>
          <a:stretch>
            <a:fillRect/>
          </a:stretch>
        </p:blipFill>
        <p:spPr>
          <a:xfrm>
            <a:off x="238941" y="207947"/>
            <a:ext cx="405714" cy="421319"/>
          </a:xfrm>
          <a:prstGeom prst="rect">
            <a:avLst/>
          </a:prstGeom>
        </p:spPr>
      </p:pic>
      <p:pic>
        <p:nvPicPr>
          <p:cNvPr id="4" name="Camera 3">
            <a:extLst>
              <a:ext uri="{FF2B5EF4-FFF2-40B4-BE49-F238E27FC236}">
                <a16:creationId xmlns:a16="http://schemas.microsoft.com/office/drawing/2014/main" id="{76E729E3-66E0-3F04-0109-92DC0B28E2BF}"/>
              </a:ext>
            </a:extLst>
          </p:cNvPr>
          <p:cNvPicPr>
            <a:picLocks noChangeAspect="1"/>
            <a:extLst>
              <a:ext uri="{51228E76-BA90-4043-B771-695A4F85340A}">
                <alf:liveFeedProps xmlns:alf="http://schemas.microsoft.com/office/drawing/2021/livefeed"/>
              </a:ext>
            </a:extLst>
          </p:cNvPicPr>
          <p:nvPr/>
        </p:nvPicPr>
        <p:blipFill>
          <a:blip r:embed="rId10">
            <a:extLst>
              <a:ext uri="{96DAC541-7B7A-43D3-8B79-37D633B846F1}">
                <asvg:svgBlip xmlns:asvg="http://schemas.microsoft.com/office/drawing/2016/SVG/main" r:embed="rId11"/>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884431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46" name="Picture 45">
            <a:extLst>
              <a:ext uri="{FF2B5EF4-FFF2-40B4-BE49-F238E27FC236}">
                <a16:creationId xmlns:a16="http://schemas.microsoft.com/office/drawing/2014/main" id="{C9134821-5D8B-4373-BA74-CFE9AB35A5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48" name="Picture 47">
            <a:extLst>
              <a:ext uri="{FF2B5EF4-FFF2-40B4-BE49-F238E27FC236}">
                <a16:creationId xmlns:a16="http://schemas.microsoft.com/office/drawing/2014/main" id="{5965195F-79F5-4911-907D-13CB3F5343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0" name="Oval 49">
            <a:extLst>
              <a:ext uri="{FF2B5EF4-FFF2-40B4-BE49-F238E27FC236}">
                <a16:creationId xmlns:a16="http://schemas.microsoft.com/office/drawing/2014/main" id="{8A610DC7-FE1B-47B9-8452-CFC389786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2" name="Picture 51">
            <a:extLst>
              <a:ext uri="{FF2B5EF4-FFF2-40B4-BE49-F238E27FC236}">
                <a16:creationId xmlns:a16="http://schemas.microsoft.com/office/drawing/2014/main" id="{2742ADC1-2286-40B7-A3C6-D6C3362FA0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4" name="Picture 53">
            <a:extLst>
              <a:ext uri="{FF2B5EF4-FFF2-40B4-BE49-F238E27FC236}">
                <a16:creationId xmlns:a16="http://schemas.microsoft.com/office/drawing/2014/main" id="{C878FBDC-78F2-4D49-8DB3-1A48CA9F7F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56" name="Rectangle 55">
            <a:extLst>
              <a:ext uri="{FF2B5EF4-FFF2-40B4-BE49-F238E27FC236}">
                <a16:creationId xmlns:a16="http://schemas.microsoft.com/office/drawing/2014/main" id="{DC9A0934-0C2C-4565-9290-A345B19BD9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2EC62930-0A6B-CF6C-EFF6-061E00C5276B}"/>
              </a:ext>
            </a:extLst>
          </p:cNvPr>
          <p:cNvSpPr txBox="1"/>
          <p:nvPr/>
        </p:nvSpPr>
        <p:spPr>
          <a:xfrm>
            <a:off x="648931" y="629266"/>
            <a:ext cx="4166510" cy="1622321"/>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1700">
                <a:solidFill>
                  <a:schemeClr val="tx2"/>
                </a:solidFill>
                <a:effectLst/>
                <a:latin typeface="+mj-lt"/>
                <a:ea typeface="+mj-ea"/>
                <a:cs typeface="+mj-cs"/>
              </a:rPr>
              <a:t>Problem 5: </a:t>
            </a:r>
          </a:p>
          <a:p>
            <a:pPr>
              <a:lnSpc>
                <a:spcPct val="90000"/>
              </a:lnSpc>
              <a:spcBef>
                <a:spcPct val="0"/>
              </a:spcBef>
              <a:spcAft>
                <a:spcPts val="600"/>
              </a:spcAft>
            </a:pPr>
            <a:endParaRPr lang="en-US" sz="1700">
              <a:solidFill>
                <a:schemeClr val="tx2"/>
              </a:solidFill>
              <a:effectLst/>
              <a:latin typeface="+mj-lt"/>
              <a:ea typeface="+mj-ea"/>
              <a:cs typeface="+mj-cs"/>
            </a:endParaRPr>
          </a:p>
          <a:p>
            <a:pPr>
              <a:lnSpc>
                <a:spcPct val="90000"/>
              </a:lnSpc>
              <a:spcBef>
                <a:spcPct val="0"/>
              </a:spcBef>
              <a:spcAft>
                <a:spcPts val="600"/>
              </a:spcAft>
            </a:pPr>
            <a:r>
              <a:rPr lang="en-US" sz="1700">
                <a:solidFill>
                  <a:schemeClr val="tx2"/>
                </a:solidFill>
                <a:effectLst/>
                <a:latin typeface="+mj-lt"/>
                <a:ea typeface="+mj-ea"/>
                <a:cs typeface="+mj-cs"/>
              </a:rPr>
              <a:t>Luxury category dominates revenue (</a:t>
            </a:r>
            <a:r>
              <a:rPr lang="en-US" sz="1700">
                <a:solidFill>
                  <a:schemeClr val="tx2"/>
                </a:solidFill>
                <a:latin typeface="+mj-lt"/>
                <a:ea typeface="+mj-ea"/>
                <a:cs typeface="+mj-cs"/>
              </a:rPr>
              <a:t>1052</a:t>
            </a:r>
            <a:r>
              <a:rPr lang="en-US" sz="1700">
                <a:solidFill>
                  <a:schemeClr val="tx2"/>
                </a:solidFill>
                <a:effectLst/>
                <a:latin typeface="+mj-lt"/>
                <a:ea typeface="+mj-ea"/>
                <a:cs typeface="+mj-cs"/>
              </a:rPr>
              <a:t>M, 61%), but ratings vary—impact on repeat business?</a:t>
            </a:r>
          </a:p>
        </p:txBody>
      </p:sp>
      <p:sp>
        <p:nvSpPr>
          <p:cNvPr id="5" name="TextBox 4">
            <a:extLst>
              <a:ext uri="{FF2B5EF4-FFF2-40B4-BE49-F238E27FC236}">
                <a16:creationId xmlns:a16="http://schemas.microsoft.com/office/drawing/2014/main" id="{48390C29-F783-DC9F-84D1-0CF3152E28E8}"/>
              </a:ext>
            </a:extLst>
          </p:cNvPr>
          <p:cNvSpPr txBox="1"/>
          <p:nvPr/>
        </p:nvSpPr>
        <p:spPr>
          <a:xfrm>
            <a:off x="648931" y="2438400"/>
            <a:ext cx="4166509" cy="3785419"/>
          </a:xfrm>
          <a:prstGeom prst="rect">
            <a:avLst/>
          </a:prstGeom>
        </p:spPr>
        <p:txBody>
          <a:bodyPr vert="horz" lIns="91440" tIns="45720" rIns="91440" bIns="45720" rtlCol="0">
            <a:normAutofit/>
          </a:bodyPr>
          <a:lstStyle/>
          <a:p>
            <a:pPr>
              <a:spcBef>
                <a:spcPts val="1000"/>
              </a:spcBef>
              <a:buClr>
                <a:schemeClr val="accent1">
                  <a:lumMod val="60000"/>
                  <a:lumOff val="40000"/>
                </a:schemeClr>
              </a:buClr>
              <a:buSzPct val="80000"/>
              <a:buFont typeface="Wingdings 3" charset="2"/>
              <a:buChar char=""/>
            </a:pPr>
            <a:r>
              <a:rPr lang="en-US" dirty="0">
                <a:effectLst/>
                <a:latin typeface="+mj-lt"/>
                <a:ea typeface="+mj-ea"/>
                <a:cs typeface="+mj-cs"/>
              </a:rPr>
              <a:t>Ans:</a:t>
            </a:r>
            <a:r>
              <a:rPr lang="en-US" dirty="0">
                <a:latin typeface="+mj-lt"/>
                <a:ea typeface="+mj-ea"/>
                <a:cs typeface="+mj-cs"/>
              </a:rPr>
              <a:t>  L</a:t>
            </a:r>
            <a:r>
              <a:rPr lang="en-US" dirty="0">
                <a:effectLst/>
                <a:latin typeface="+mj-lt"/>
                <a:ea typeface="+mj-ea"/>
                <a:cs typeface="+mj-cs"/>
              </a:rPr>
              <a:t>uxury: </a:t>
            </a:r>
            <a:r>
              <a:rPr lang="en-US" dirty="0">
                <a:latin typeface="+mj-lt"/>
                <a:ea typeface="+mj-ea"/>
                <a:cs typeface="+mj-cs"/>
              </a:rPr>
              <a:t>1052</a:t>
            </a:r>
            <a:r>
              <a:rPr lang="en-US" dirty="0">
                <a:effectLst/>
                <a:latin typeface="+mj-lt"/>
                <a:ea typeface="+mj-ea"/>
                <a:cs typeface="+mj-cs"/>
              </a:rPr>
              <a:t>M vs Business 656M . Avg Rating 3.62, but property-level </a:t>
            </a:r>
            <a:endParaRPr lang="en-US" dirty="0">
              <a:latin typeface="+mj-lt"/>
              <a:ea typeface="+mj-ea"/>
              <a:cs typeface="+mj-cs"/>
            </a:endParaRPr>
          </a:p>
          <a:p>
            <a:pPr>
              <a:spcBef>
                <a:spcPts val="1000"/>
              </a:spcBef>
              <a:buClr>
                <a:schemeClr val="accent1">
                  <a:lumMod val="60000"/>
                  <a:lumOff val="40000"/>
                </a:schemeClr>
              </a:buClr>
              <a:buSzPct val="80000"/>
              <a:buFont typeface="Wingdings 3" charset="2"/>
              <a:buChar char=""/>
            </a:pPr>
            <a:r>
              <a:rPr lang="en-US">
                <a:effectLst/>
                <a:latin typeface="+mj-lt"/>
                <a:ea typeface="+mj-ea"/>
                <a:cs typeface="+mj-cs"/>
              </a:rPr>
              <a:t>Atliq</a:t>
            </a:r>
            <a:r>
              <a:rPr lang="en-US" dirty="0">
                <a:effectLst/>
                <a:latin typeface="+mj-lt"/>
                <a:ea typeface="+mj-ea"/>
                <a:cs typeface="+mj-cs"/>
              </a:rPr>
              <a:t> Exotica 4.33 (high), Seasons 2.26 (low). Low ratings correlate with higher cancellations           (e.g., Seasons 25%). Invest in upgrades for low-raters to boost ratings to 4+, reducing cancellations  and adding  revenue</a:t>
            </a:r>
            <a:endParaRPr lang="en-US">
              <a:effectLst/>
              <a:latin typeface="+mj-lt"/>
              <a:ea typeface="+mj-ea"/>
              <a:cs typeface="+mj-cs"/>
            </a:endParaRPr>
          </a:p>
        </p:txBody>
      </p:sp>
      <p:sp>
        <p:nvSpPr>
          <p:cNvPr id="58" name="Freeform 31">
            <a:extLst>
              <a:ext uri="{FF2B5EF4-FFF2-40B4-BE49-F238E27FC236}">
                <a16:creationId xmlns:a16="http://schemas.microsoft.com/office/drawing/2014/main" id="{1288C528-6850-4309-8D5E-276D46744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60" name="Rectangle 59">
            <a:extLst>
              <a:ext uri="{FF2B5EF4-FFF2-40B4-BE49-F238E27FC236}">
                <a16:creationId xmlns:a16="http://schemas.microsoft.com/office/drawing/2014/main" id="{E83C4BF2-CE85-4725-91F5-903A0C2535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3992" y="0"/>
            <a:ext cx="6098427"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5">
            <a:extLst>
              <a:ext uri="{FF2B5EF4-FFF2-40B4-BE49-F238E27FC236}">
                <a16:creationId xmlns:a16="http://schemas.microsoft.com/office/drawing/2014/main" id="{F7E85553-125B-468C-B123-443207482B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2450577" y="2756642"/>
            <a:ext cx="6858000" cy="1344715"/>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IN"/>
          </a:p>
        </p:txBody>
      </p:sp>
      <p:pic>
        <p:nvPicPr>
          <p:cNvPr id="9" name="Picture 8">
            <a:extLst>
              <a:ext uri="{FF2B5EF4-FFF2-40B4-BE49-F238E27FC236}">
                <a16:creationId xmlns:a16="http://schemas.microsoft.com/office/drawing/2014/main" id="{7FF81BCB-7C77-B14C-9A6B-A8ECC4F3655D}"/>
              </a:ext>
            </a:extLst>
          </p:cNvPr>
          <p:cNvPicPr>
            <a:picLocks noChangeAspect="1"/>
          </p:cNvPicPr>
          <p:nvPr/>
        </p:nvPicPr>
        <p:blipFill>
          <a:blip r:embed="rId8"/>
          <a:stretch>
            <a:fillRect/>
          </a:stretch>
        </p:blipFill>
        <p:spPr>
          <a:xfrm>
            <a:off x="5464372" y="2657448"/>
            <a:ext cx="6525632" cy="2197581"/>
          </a:xfrm>
          <a:prstGeom prst="rect">
            <a:avLst/>
          </a:prstGeom>
          <a:effectLst/>
        </p:spPr>
      </p:pic>
      <p:sp>
        <p:nvSpPr>
          <p:cNvPr id="64" name="Rectangle 63">
            <a:extLst>
              <a:ext uri="{FF2B5EF4-FFF2-40B4-BE49-F238E27FC236}">
                <a16:creationId xmlns:a16="http://schemas.microsoft.com/office/drawing/2014/main" id="{C1DE0CAB-0099-47AE-8A9D-F0C808666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 name="Picture 5">
            <a:extLst>
              <a:ext uri="{FF2B5EF4-FFF2-40B4-BE49-F238E27FC236}">
                <a16:creationId xmlns:a16="http://schemas.microsoft.com/office/drawing/2014/main" id="{645DEA3F-7F3E-9CB1-DBF1-8486BAEE39CF}"/>
              </a:ext>
            </a:extLst>
          </p:cNvPr>
          <p:cNvPicPr>
            <a:picLocks noChangeAspect="1"/>
          </p:cNvPicPr>
          <p:nvPr/>
        </p:nvPicPr>
        <p:blipFill>
          <a:blip r:embed="rId9"/>
          <a:stretch>
            <a:fillRect/>
          </a:stretch>
        </p:blipFill>
        <p:spPr>
          <a:xfrm>
            <a:off x="158931" y="149384"/>
            <a:ext cx="405714" cy="421319"/>
          </a:xfrm>
          <a:prstGeom prst="rect">
            <a:avLst/>
          </a:prstGeom>
        </p:spPr>
      </p:pic>
      <p:pic>
        <p:nvPicPr>
          <p:cNvPr id="2" name="Camera 1">
            <a:extLst>
              <a:ext uri="{FF2B5EF4-FFF2-40B4-BE49-F238E27FC236}">
                <a16:creationId xmlns:a16="http://schemas.microsoft.com/office/drawing/2014/main" id="{8591AE2B-B0BF-549E-B09B-87813393E23D}"/>
              </a:ext>
            </a:extLst>
          </p:cNvPr>
          <p:cNvPicPr>
            <a:picLocks noChangeAspect="1"/>
            <a:extLst>
              <a:ext uri="{51228E76-BA90-4043-B771-695A4F85340A}">
                <alf:liveFeedProps xmlns:alf="http://schemas.microsoft.com/office/drawing/2021/livefeed"/>
              </a:ext>
            </a:extLst>
          </p:cNvPicPr>
          <p:nvPr/>
        </p:nvPicPr>
        <p:blipFill>
          <a:blip r:embed="rId10">
            <a:extLst>
              <a:ext uri="{96DAC541-7B7A-43D3-8B79-37D633B846F1}">
                <asvg:svgBlip xmlns:asvg="http://schemas.microsoft.com/office/drawing/2016/SVG/main" r:embed="rId11"/>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734435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7A5A9C-2795-D11C-75F0-9E52A6C8F2F1}"/>
              </a:ext>
            </a:extLst>
          </p:cNvPr>
          <p:cNvSpPr txBox="1"/>
          <p:nvPr/>
        </p:nvSpPr>
        <p:spPr>
          <a:xfrm>
            <a:off x="2929210" y="674761"/>
            <a:ext cx="6097904" cy="369332"/>
          </a:xfrm>
          <a:prstGeom prst="rect">
            <a:avLst/>
          </a:prstGeom>
          <a:noFill/>
        </p:spPr>
        <p:txBody>
          <a:bodyPr wrap="square">
            <a:spAutoFit/>
          </a:bodyPr>
          <a:lstStyle/>
          <a:p>
            <a:pPr>
              <a:buNone/>
            </a:pPr>
            <a:r>
              <a:rPr lang="en-IN" dirty="0">
                <a:effectLst/>
              </a:rPr>
              <a:t>Recommendations</a:t>
            </a:r>
          </a:p>
        </p:txBody>
      </p:sp>
      <p:sp>
        <p:nvSpPr>
          <p:cNvPr id="5" name="TextBox 4">
            <a:extLst>
              <a:ext uri="{FF2B5EF4-FFF2-40B4-BE49-F238E27FC236}">
                <a16:creationId xmlns:a16="http://schemas.microsoft.com/office/drawing/2014/main" id="{EEA0CE33-35E9-B61A-9977-A7394A67E09C}"/>
              </a:ext>
            </a:extLst>
          </p:cNvPr>
          <p:cNvSpPr txBox="1"/>
          <p:nvPr/>
        </p:nvSpPr>
        <p:spPr>
          <a:xfrm>
            <a:off x="1284514" y="1458141"/>
            <a:ext cx="6096000" cy="369332"/>
          </a:xfrm>
          <a:prstGeom prst="rect">
            <a:avLst/>
          </a:prstGeom>
          <a:noFill/>
        </p:spPr>
        <p:txBody>
          <a:bodyPr wrap="square">
            <a:spAutoFit/>
          </a:bodyPr>
          <a:lstStyle/>
          <a:p>
            <a:r>
              <a:rPr lang="en-IN" dirty="0"/>
              <a:t>Bullet Points: </a:t>
            </a:r>
          </a:p>
        </p:txBody>
      </p:sp>
      <p:sp>
        <p:nvSpPr>
          <p:cNvPr id="6" name="Rectangle 1">
            <a:extLst>
              <a:ext uri="{FF2B5EF4-FFF2-40B4-BE49-F238E27FC236}">
                <a16:creationId xmlns:a16="http://schemas.microsoft.com/office/drawing/2014/main" id="{21932879-10E3-01A0-AF38-EECB6F24F408}"/>
              </a:ext>
            </a:extLst>
          </p:cNvPr>
          <p:cNvSpPr>
            <a:spLocks noChangeArrowheads="1"/>
          </p:cNvSpPr>
          <p:nvPr/>
        </p:nvSpPr>
        <p:spPr bwMode="auto">
          <a:xfrm>
            <a:off x="1284514" y="1998506"/>
            <a:ext cx="663835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Reduce cancellations: Loyalty programs for direct bookings.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FB102F6B-9FF0-3698-F002-D3A160F0FFC9}"/>
              </a:ext>
            </a:extLst>
          </p:cNvPr>
          <p:cNvSpPr>
            <a:spLocks noChangeArrowheads="1"/>
          </p:cNvSpPr>
          <p:nvPr/>
        </p:nvSpPr>
        <p:spPr bwMode="auto">
          <a:xfrm>
            <a:off x="1404256" y="483772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Boost occupancy: Weekday corporate deals; weekend promotions.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7E55C846-9F24-468C-5196-A259622618F6}"/>
              </a:ext>
            </a:extLst>
          </p:cNvPr>
          <p:cNvSpPr>
            <a:spLocks noChangeArrowheads="1"/>
          </p:cNvSpPr>
          <p:nvPr/>
        </p:nvSpPr>
        <p:spPr bwMode="auto">
          <a:xfrm>
            <a:off x="1284514" y="2776485"/>
            <a:ext cx="1201782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Optimize platforms: Partner with LogTrip/MakeYourTrip for exclusive rates.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74168278-D5C4-D85A-FF78-9DD0874464EC}"/>
              </a:ext>
            </a:extLst>
          </p:cNvPr>
          <p:cNvSpPr>
            <a:spLocks noChangeArrowheads="1"/>
          </p:cNvSpPr>
          <p:nvPr/>
        </p:nvSpPr>
        <p:spPr bwMode="auto">
          <a:xfrm>
            <a:off x="1284514" y="3870849"/>
            <a:ext cx="368036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Monitor trends: Weekly RevPAR.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Camera 3">
            <a:extLst>
              <a:ext uri="{FF2B5EF4-FFF2-40B4-BE49-F238E27FC236}">
                <a16:creationId xmlns:a16="http://schemas.microsoft.com/office/drawing/2014/main" id="{E21C1648-9B59-EB7D-63F8-F1AE6AF15252}"/>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522123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68E167-CF00-85C7-7C81-463A508298F2}"/>
              </a:ext>
            </a:extLst>
          </p:cNvPr>
          <p:cNvPicPr>
            <a:picLocks noChangeAspect="1"/>
          </p:cNvPicPr>
          <p:nvPr/>
        </p:nvPicPr>
        <p:blipFill>
          <a:blip r:embed="rId2"/>
          <a:stretch>
            <a:fillRect/>
          </a:stretch>
        </p:blipFill>
        <p:spPr>
          <a:xfrm>
            <a:off x="158931" y="149384"/>
            <a:ext cx="405714" cy="421319"/>
          </a:xfrm>
          <a:prstGeom prst="rect">
            <a:avLst/>
          </a:prstGeom>
        </p:spPr>
      </p:pic>
      <p:graphicFrame>
        <p:nvGraphicFramePr>
          <p:cNvPr id="6" name="TextBox 2">
            <a:extLst>
              <a:ext uri="{FF2B5EF4-FFF2-40B4-BE49-F238E27FC236}">
                <a16:creationId xmlns:a16="http://schemas.microsoft.com/office/drawing/2014/main" id="{B2DE733C-89F2-900F-DB4C-2065AE5EE360}"/>
              </a:ext>
            </a:extLst>
          </p:cNvPr>
          <p:cNvGraphicFramePr/>
          <p:nvPr>
            <p:extLst>
              <p:ext uri="{D42A27DB-BD31-4B8C-83A1-F6EECF244321}">
                <p14:modId xmlns:p14="http://schemas.microsoft.com/office/powerpoint/2010/main" val="1753408140"/>
              </p:ext>
            </p:extLst>
          </p:nvPr>
        </p:nvGraphicFramePr>
        <p:xfrm>
          <a:off x="968829" y="718457"/>
          <a:ext cx="10515599" cy="56061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amera 4">
            <a:extLst>
              <a:ext uri="{FF2B5EF4-FFF2-40B4-BE49-F238E27FC236}">
                <a16:creationId xmlns:a16="http://schemas.microsoft.com/office/drawing/2014/main" id="{F2207448-47B4-603F-7E2B-2FF06BBE74F9}"/>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629311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1115DF5-AFBD-4F66-AE21-09484AD45C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2" name="Picture 11">
            <a:extLst>
              <a:ext uri="{FF2B5EF4-FFF2-40B4-BE49-F238E27FC236}">
                <a16:creationId xmlns:a16="http://schemas.microsoft.com/office/drawing/2014/main" id="{33D1B7F8-74CC-4614-855A-84CC82628B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16BEC653-A047-40E7-A65C-5C7D3EDE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1CA27089-EF20-428F-BEFB-D680CC61A2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1BFA68AB-4F1A-4721-A4D2-0C578829A0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20" name="Rectangle 19">
            <a:extLst>
              <a:ext uri="{FF2B5EF4-FFF2-40B4-BE49-F238E27FC236}">
                <a16:creationId xmlns:a16="http://schemas.microsoft.com/office/drawing/2014/main" id="{D43CBC87-A39A-44E4-9EE2-21CCD5CED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1">
            <a:extLst>
              <a:ext uri="{FF2B5EF4-FFF2-40B4-BE49-F238E27FC236}">
                <a16:creationId xmlns:a16="http://schemas.microsoft.com/office/drawing/2014/main" id="{81E3F4E1-B084-4FFF-9627-13782BE0B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6526662C-7C49-BA56-8FC8-3B7E0ADE571E}"/>
              </a:ext>
            </a:extLst>
          </p:cNvPr>
          <p:cNvSpPr txBox="1"/>
          <p:nvPr/>
        </p:nvSpPr>
        <p:spPr>
          <a:xfrm>
            <a:off x="217170" y="1141407"/>
            <a:ext cx="4031699" cy="4878393"/>
          </a:xfrm>
          <a:prstGeom prst="rect">
            <a:avLst/>
          </a:prstGeom>
        </p:spPr>
        <p:txBody>
          <a:bodyPr vert="horz" lIns="91440" tIns="45720" rIns="91440" bIns="45720" rtlCol="0" anchor="ctr">
            <a:normAutofit/>
          </a:bodyPr>
          <a:lstStyle/>
          <a:p>
            <a:pPr>
              <a:lnSpc>
                <a:spcPct val="90000"/>
              </a:lnSpc>
              <a:spcBef>
                <a:spcPct val="0"/>
              </a:spcBef>
              <a:spcAft>
                <a:spcPts val="600"/>
              </a:spcAft>
              <a:buClr>
                <a:schemeClr val="accent1">
                  <a:lumMod val="60000"/>
                  <a:lumOff val="40000"/>
                </a:schemeClr>
              </a:buClr>
              <a:buSzPct val="80000"/>
            </a:pPr>
            <a:endParaRPr lang="en-US" sz="3200" dirty="0">
              <a:solidFill>
                <a:srgbClr val="EBEBEB"/>
              </a:solidFill>
              <a:effectLst/>
              <a:latin typeface="+mj-lt"/>
              <a:ea typeface="+mj-ea"/>
              <a:cs typeface="+mj-cs"/>
            </a:endParaRPr>
          </a:p>
          <a:p>
            <a:pPr>
              <a:lnSpc>
                <a:spcPct val="90000"/>
              </a:lnSpc>
              <a:spcBef>
                <a:spcPct val="0"/>
              </a:spcBef>
              <a:spcAft>
                <a:spcPts val="600"/>
              </a:spcAft>
              <a:buClr>
                <a:schemeClr val="accent1">
                  <a:lumMod val="60000"/>
                  <a:lumOff val="40000"/>
                </a:schemeClr>
              </a:buClr>
              <a:buSzPct val="80000"/>
            </a:pPr>
            <a:r>
              <a:rPr lang="en-US" sz="3200" dirty="0">
                <a:solidFill>
                  <a:srgbClr val="EBEBEB"/>
                </a:solidFill>
                <a:effectLst/>
                <a:latin typeface="+mj-lt"/>
                <a:ea typeface="+mj-ea"/>
                <a:cs typeface="+mj-cs"/>
              </a:rPr>
              <a:t>Target is to highlighting opportunities to boost revenue by 10-15% through targeted strategies.</a:t>
            </a:r>
          </a:p>
        </p:txBody>
      </p:sp>
      <p:sp>
        <p:nvSpPr>
          <p:cNvPr id="24" name="Freeform: Shape 23">
            <a:extLst>
              <a:ext uri="{FF2B5EF4-FFF2-40B4-BE49-F238E27FC236}">
                <a16:creationId xmlns:a16="http://schemas.microsoft.com/office/drawing/2014/main" id="{1F8051AB-C2F8-461F-812A-3E588621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11">
            <a:extLst>
              <a:ext uri="{FF2B5EF4-FFF2-40B4-BE49-F238E27FC236}">
                <a16:creationId xmlns:a16="http://schemas.microsoft.com/office/drawing/2014/main" id="{481E0C28-CB2F-425F-98C5-AF23B9B70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8" name="Rectangle 27">
            <a:extLst>
              <a:ext uri="{FF2B5EF4-FFF2-40B4-BE49-F238E27FC236}">
                <a16:creationId xmlns:a16="http://schemas.microsoft.com/office/drawing/2014/main" id="{2DB2879C-F0B1-4195-A323-E97B6065A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6" name="TextBox 2">
            <a:extLst>
              <a:ext uri="{FF2B5EF4-FFF2-40B4-BE49-F238E27FC236}">
                <a16:creationId xmlns:a16="http://schemas.microsoft.com/office/drawing/2014/main" id="{8934B1A9-AFA3-E29E-8995-48E6F063C5E3}"/>
              </a:ext>
            </a:extLst>
          </p:cNvPr>
          <p:cNvGraphicFramePr/>
          <p:nvPr>
            <p:extLst>
              <p:ext uri="{D42A27DB-BD31-4B8C-83A1-F6EECF244321}">
                <p14:modId xmlns:p14="http://schemas.microsoft.com/office/powerpoint/2010/main" val="93391970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a:extLst>
              <a:ext uri="{FF2B5EF4-FFF2-40B4-BE49-F238E27FC236}">
                <a16:creationId xmlns:a16="http://schemas.microsoft.com/office/drawing/2014/main" id="{65CC6017-B1EE-ED23-3B75-6AA724FCE46A}"/>
              </a:ext>
            </a:extLst>
          </p:cNvPr>
          <p:cNvPicPr>
            <a:picLocks noChangeAspect="1"/>
          </p:cNvPicPr>
          <p:nvPr/>
        </p:nvPicPr>
        <p:blipFill>
          <a:blip r:embed="rId12"/>
          <a:stretch>
            <a:fillRect/>
          </a:stretch>
        </p:blipFill>
        <p:spPr>
          <a:xfrm>
            <a:off x="238941" y="207947"/>
            <a:ext cx="559472" cy="580991"/>
          </a:xfrm>
          <a:prstGeom prst="rect">
            <a:avLst/>
          </a:prstGeom>
        </p:spPr>
      </p:pic>
      <p:pic>
        <p:nvPicPr>
          <p:cNvPr id="47" name="Camera 46">
            <a:extLst>
              <a:ext uri="{FF2B5EF4-FFF2-40B4-BE49-F238E27FC236}">
                <a16:creationId xmlns:a16="http://schemas.microsoft.com/office/drawing/2014/main" id="{C03D7F00-DE73-18D2-CC08-59839C6D87CC}"/>
              </a:ext>
            </a:extLst>
          </p:cNvPr>
          <p:cNvPicPr>
            <a:picLocks noChangeAspect="1"/>
            <a:extLst>
              <a:ext uri="{51228E76-BA90-4043-B771-695A4F85340A}">
                <alf:liveFeedProps xmlns:alf="http://schemas.microsoft.com/office/drawing/2021/livefeed"/>
              </a:ext>
            </a:extLst>
          </p:cNvPicPr>
          <p:nvPr/>
        </p:nvPicPr>
        <p:blipFill>
          <a:blip r:embed="rId13">
            <a:extLst>
              <a:ext uri="{96DAC541-7B7A-43D3-8B79-37D633B846F1}">
                <asvg:svgBlip xmlns:asvg="http://schemas.microsoft.com/office/drawing/2016/SVG/main" r:embed="rId1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26775384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2" name="Picture 41">
            <a:extLst>
              <a:ext uri="{FF2B5EF4-FFF2-40B4-BE49-F238E27FC236}">
                <a16:creationId xmlns:a16="http://schemas.microsoft.com/office/drawing/2014/main" id="{73B88195-8D9E-4359-A86C-9456C469F7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44" name="Picture 43">
            <a:extLst>
              <a:ext uri="{FF2B5EF4-FFF2-40B4-BE49-F238E27FC236}">
                <a16:creationId xmlns:a16="http://schemas.microsoft.com/office/drawing/2014/main" id="{03EC48BD-A960-4717-BC76-7E4C982250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6" name="Oval 45">
            <a:extLst>
              <a:ext uri="{FF2B5EF4-FFF2-40B4-BE49-F238E27FC236}">
                <a16:creationId xmlns:a16="http://schemas.microsoft.com/office/drawing/2014/main" id="{7A00717A-7D3C-456B-A779-9D0638878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48" name="Picture 47">
            <a:extLst>
              <a:ext uri="{FF2B5EF4-FFF2-40B4-BE49-F238E27FC236}">
                <a16:creationId xmlns:a16="http://schemas.microsoft.com/office/drawing/2014/main" id="{EEB0E133-CF2F-4AD3-ACA6-03E91BB60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0" name="Picture 49">
            <a:extLst>
              <a:ext uri="{FF2B5EF4-FFF2-40B4-BE49-F238E27FC236}">
                <a16:creationId xmlns:a16="http://schemas.microsoft.com/office/drawing/2014/main" id="{6CD94893-A2D1-401B-A469-D34E425DCE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52" name="Rectangle 51">
            <a:extLst>
              <a:ext uri="{FF2B5EF4-FFF2-40B4-BE49-F238E27FC236}">
                <a16:creationId xmlns:a16="http://schemas.microsoft.com/office/drawing/2014/main" id="{546E6246-28E6-4A2D-B924-24539B8C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54" name="Rectangle 53">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6"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58" name="Freeform: Shape 57">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TextBox 5">
            <a:extLst>
              <a:ext uri="{FF2B5EF4-FFF2-40B4-BE49-F238E27FC236}">
                <a16:creationId xmlns:a16="http://schemas.microsoft.com/office/drawing/2014/main" id="{50DD872F-70EA-CFD1-226A-15073E3342CD}"/>
              </a:ext>
            </a:extLst>
          </p:cNvPr>
          <p:cNvSpPr txBox="1"/>
          <p:nvPr/>
        </p:nvSpPr>
        <p:spPr>
          <a:xfrm>
            <a:off x="653143" y="1645920"/>
            <a:ext cx="3522879" cy="4470821"/>
          </a:xfrm>
          <a:prstGeom prst="rect">
            <a:avLst/>
          </a:prstGeom>
        </p:spPr>
        <p:txBody>
          <a:bodyPr vert="horz" lIns="91440" tIns="45720" rIns="91440" bIns="45720" rtlCol="0" anchor="t">
            <a:normAutofit/>
          </a:bodyPr>
          <a:lstStyle/>
          <a:p>
            <a:pPr algn="r">
              <a:spcBef>
                <a:spcPct val="0"/>
              </a:spcBef>
              <a:spcAft>
                <a:spcPts val="600"/>
              </a:spcAft>
              <a:buClr>
                <a:schemeClr val="accent1">
                  <a:lumMod val="60000"/>
                  <a:lumOff val="40000"/>
                </a:schemeClr>
              </a:buClr>
              <a:buSzPct val="80000"/>
            </a:pPr>
            <a:r>
              <a:rPr lang="en-US" sz="4200">
                <a:solidFill>
                  <a:srgbClr val="FFFFFF"/>
                </a:solidFill>
                <a:effectLst/>
                <a:latin typeface="+mj-lt"/>
                <a:ea typeface="+mj-ea"/>
                <a:cs typeface="+mj-cs"/>
              </a:rPr>
              <a:t>Project Overview</a:t>
            </a:r>
          </a:p>
        </p:txBody>
      </p:sp>
      <p:sp>
        <p:nvSpPr>
          <p:cNvPr id="5" name="TextBox 4">
            <a:extLst>
              <a:ext uri="{FF2B5EF4-FFF2-40B4-BE49-F238E27FC236}">
                <a16:creationId xmlns:a16="http://schemas.microsoft.com/office/drawing/2014/main" id="{7B3E8B65-7DD7-A329-C4BB-A83E31D8D256}"/>
              </a:ext>
            </a:extLst>
          </p:cNvPr>
          <p:cNvSpPr txBox="1"/>
          <p:nvPr/>
        </p:nvSpPr>
        <p:spPr>
          <a:xfrm>
            <a:off x="5204109" y="1645920"/>
            <a:ext cx="5919503" cy="4470821"/>
          </a:xfrm>
          <a:prstGeom prst="rect">
            <a:avLst/>
          </a:prstGeom>
        </p:spPr>
        <p:txBody>
          <a:bodyPr vert="horz" lIns="91440" tIns="45720" rIns="91440" bIns="45720" rtlCol="0">
            <a:normAutofit/>
          </a:bodyPr>
          <a:lstStyle/>
          <a:p>
            <a:pPr>
              <a:spcBef>
                <a:spcPts val="1000"/>
              </a:spcBef>
              <a:buClr>
                <a:schemeClr val="accent1">
                  <a:lumMod val="60000"/>
                  <a:lumOff val="40000"/>
                </a:schemeClr>
              </a:buClr>
              <a:buSzPct val="80000"/>
              <a:buFont typeface="Wingdings 3" charset="2"/>
              <a:buChar char=""/>
            </a:pPr>
            <a:r>
              <a:rPr lang="en-US" dirty="0">
                <a:latin typeface="+mj-lt"/>
                <a:ea typeface="+mj-ea"/>
                <a:cs typeface="+mj-cs"/>
              </a:rPr>
              <a:t> </a:t>
            </a:r>
          </a:p>
          <a:p>
            <a:pPr lvl="1">
              <a:spcBef>
                <a:spcPts val="1000"/>
              </a:spcBef>
              <a:buClr>
                <a:schemeClr val="accent1">
                  <a:lumMod val="60000"/>
                  <a:lumOff val="40000"/>
                </a:schemeClr>
              </a:buClr>
              <a:buSzPct val="80000"/>
            </a:pPr>
            <a:r>
              <a:rPr lang="en-US" dirty="0" err="1">
                <a:latin typeface="+mj-lt"/>
                <a:ea typeface="+mj-ea"/>
                <a:cs typeface="+mj-cs"/>
              </a:rPr>
              <a:t>Atliq</a:t>
            </a:r>
            <a:r>
              <a:rPr lang="en-US" dirty="0">
                <a:latin typeface="+mj-lt"/>
                <a:ea typeface="+mj-ea"/>
                <a:cs typeface="+mj-cs"/>
              </a:rPr>
              <a:t> operates Luxury and Business hotels in Bangalore, Delhi, Hyderabad, Mumbai.</a:t>
            </a:r>
          </a:p>
          <a:p>
            <a:pPr lvl="1">
              <a:spcBef>
                <a:spcPts val="1000"/>
              </a:spcBef>
              <a:buClr>
                <a:schemeClr val="accent1">
                  <a:lumMod val="60000"/>
                  <a:lumOff val="40000"/>
                </a:schemeClr>
              </a:buClr>
              <a:buSzPct val="80000"/>
              <a:buFont typeface="Wingdings 3" charset="2"/>
              <a:buChar char=""/>
            </a:pPr>
            <a:endParaRPr lang="en-US" dirty="0">
              <a:latin typeface="+mj-lt"/>
              <a:ea typeface="+mj-ea"/>
              <a:cs typeface="+mj-cs"/>
            </a:endParaRPr>
          </a:p>
          <a:p>
            <a:pPr lvl="1">
              <a:spcBef>
                <a:spcPts val="1000"/>
              </a:spcBef>
              <a:buClr>
                <a:schemeClr val="accent1">
                  <a:lumMod val="60000"/>
                  <a:lumOff val="40000"/>
                </a:schemeClr>
              </a:buClr>
              <a:buSzPct val="80000"/>
            </a:pPr>
            <a:r>
              <a:rPr lang="en-US" dirty="0">
                <a:latin typeface="+mj-lt"/>
                <a:ea typeface="+mj-ea"/>
                <a:cs typeface="+mj-cs"/>
              </a:rPr>
              <a:t>Data covers ~1.7B total revenue, 75840 rooms capacity , ~134K bookings, Cancellation 25%</a:t>
            </a:r>
          </a:p>
          <a:p>
            <a:pPr lvl="1">
              <a:spcBef>
                <a:spcPts val="1000"/>
              </a:spcBef>
              <a:buClr>
                <a:schemeClr val="accent1">
                  <a:lumMod val="60000"/>
                  <a:lumOff val="40000"/>
                </a:schemeClr>
              </a:buClr>
              <a:buSzPct val="80000"/>
            </a:pPr>
            <a:r>
              <a:rPr lang="en-US" dirty="0">
                <a:latin typeface="+mj-lt"/>
                <a:ea typeface="+mj-ea"/>
                <a:cs typeface="+mj-cs"/>
              </a:rPr>
              <a:t>Slicers: Months (May-June-July), Weeks (W19-W32), Categories (Luxury/Business), Cities.</a:t>
            </a:r>
          </a:p>
          <a:p>
            <a:pPr lvl="1">
              <a:spcBef>
                <a:spcPts val="1000"/>
              </a:spcBef>
              <a:buClr>
                <a:schemeClr val="accent1">
                  <a:lumMod val="60000"/>
                  <a:lumOff val="40000"/>
                </a:schemeClr>
              </a:buClr>
              <a:buSzPct val="80000"/>
            </a:pPr>
            <a:r>
              <a:rPr lang="en-US" dirty="0">
                <a:latin typeface="+mj-lt"/>
                <a:ea typeface="+mj-ea"/>
                <a:cs typeface="+mj-cs"/>
              </a:rPr>
              <a:t>KPIs: Avg Rating (3.62 ), Revenue, Occupancy% (57.87%), RevPAR (7.35K), ADR (12.7K avg), DSRN, Cancellation% (25% avg).</a:t>
            </a:r>
          </a:p>
        </p:txBody>
      </p:sp>
      <p:pic>
        <p:nvPicPr>
          <p:cNvPr id="3" name="Picture 2" descr="A logo with a triangle and a circle&#10;&#10;AI-generated content may be incorrect.">
            <a:extLst>
              <a:ext uri="{FF2B5EF4-FFF2-40B4-BE49-F238E27FC236}">
                <a16:creationId xmlns:a16="http://schemas.microsoft.com/office/drawing/2014/main" id="{CB1C6840-72BB-F295-DF58-B10AB14E0D28}"/>
              </a:ext>
            </a:extLst>
          </p:cNvPr>
          <p:cNvPicPr>
            <a:picLocks noChangeAspect="1"/>
          </p:cNvPicPr>
          <p:nvPr/>
        </p:nvPicPr>
        <p:blipFill>
          <a:blip r:embed="rId7"/>
          <a:stretch>
            <a:fillRect/>
          </a:stretch>
        </p:blipFill>
        <p:spPr>
          <a:xfrm>
            <a:off x="194120" y="168600"/>
            <a:ext cx="559472" cy="490095"/>
          </a:xfrm>
          <a:prstGeom prst="rect">
            <a:avLst/>
          </a:prstGeom>
        </p:spPr>
      </p:pic>
      <p:pic>
        <p:nvPicPr>
          <p:cNvPr id="11" name="Camera 10">
            <a:extLst>
              <a:ext uri="{FF2B5EF4-FFF2-40B4-BE49-F238E27FC236}">
                <a16:creationId xmlns:a16="http://schemas.microsoft.com/office/drawing/2014/main" id="{1333150B-7BEA-C735-D6E6-7DD515BAA7E7}"/>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232404610"/>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DFD3179-6D6A-08AD-926C-6F96DBDC817D}"/>
              </a:ext>
            </a:extLst>
          </p:cNvPr>
          <p:cNvGraphicFramePr>
            <a:graphicFrameLocks noGrp="1"/>
          </p:cNvGraphicFramePr>
          <p:nvPr>
            <p:extLst>
              <p:ext uri="{D42A27DB-BD31-4B8C-83A1-F6EECF244321}">
                <p14:modId xmlns:p14="http://schemas.microsoft.com/office/powerpoint/2010/main" val="2788022769"/>
              </p:ext>
            </p:extLst>
          </p:nvPr>
        </p:nvGraphicFramePr>
        <p:xfrm>
          <a:off x="1018630" y="1859384"/>
          <a:ext cx="10171341" cy="4382526"/>
        </p:xfrm>
        <a:graphic>
          <a:graphicData uri="http://schemas.openxmlformats.org/drawingml/2006/table">
            <a:tbl>
              <a:tblPr/>
              <a:tblGrid>
                <a:gridCol w="3390447">
                  <a:extLst>
                    <a:ext uri="{9D8B030D-6E8A-4147-A177-3AD203B41FA5}">
                      <a16:colId xmlns:a16="http://schemas.microsoft.com/office/drawing/2014/main" val="647689577"/>
                    </a:ext>
                  </a:extLst>
                </a:gridCol>
                <a:gridCol w="4014833">
                  <a:extLst>
                    <a:ext uri="{9D8B030D-6E8A-4147-A177-3AD203B41FA5}">
                      <a16:colId xmlns:a16="http://schemas.microsoft.com/office/drawing/2014/main" val="1964611200"/>
                    </a:ext>
                  </a:extLst>
                </a:gridCol>
                <a:gridCol w="2766061">
                  <a:extLst>
                    <a:ext uri="{9D8B030D-6E8A-4147-A177-3AD203B41FA5}">
                      <a16:colId xmlns:a16="http://schemas.microsoft.com/office/drawing/2014/main" val="2114137791"/>
                    </a:ext>
                  </a:extLst>
                </a:gridCol>
              </a:tblGrid>
              <a:tr h="341281">
                <a:tc>
                  <a:txBody>
                    <a:bodyPr/>
                    <a:lstStyle/>
                    <a:p>
                      <a:pPr>
                        <a:buNone/>
                      </a:pPr>
                      <a:r>
                        <a:rPr lang="en-IN" sz="1700"/>
                        <a:t>Table</a:t>
                      </a:r>
                    </a:p>
                  </a:txBody>
                  <a:tcPr marL="85320" marR="85320" marT="42660" marB="42660" anchor="ctr">
                    <a:lnL>
                      <a:noFill/>
                    </a:lnL>
                    <a:lnR>
                      <a:noFill/>
                    </a:lnR>
                    <a:lnT>
                      <a:noFill/>
                    </a:lnT>
                    <a:lnB>
                      <a:noFill/>
                    </a:lnB>
                    <a:noFill/>
                  </a:tcPr>
                </a:tc>
                <a:tc>
                  <a:txBody>
                    <a:bodyPr/>
                    <a:lstStyle/>
                    <a:p>
                      <a:pPr>
                        <a:buNone/>
                      </a:pPr>
                      <a:r>
                        <a:rPr lang="en-IN" sz="1700"/>
                        <a:t>Key Columns</a:t>
                      </a:r>
                    </a:p>
                  </a:txBody>
                  <a:tcPr marL="85320" marR="85320" marT="42660" marB="42660" anchor="ctr">
                    <a:lnL>
                      <a:noFill/>
                    </a:lnL>
                    <a:lnR>
                      <a:noFill/>
                    </a:lnR>
                    <a:lnT>
                      <a:noFill/>
                    </a:lnT>
                    <a:lnB>
                      <a:noFill/>
                    </a:lnB>
                    <a:noFill/>
                  </a:tcPr>
                </a:tc>
                <a:tc>
                  <a:txBody>
                    <a:bodyPr/>
                    <a:lstStyle/>
                    <a:p>
                      <a:pPr>
                        <a:buNone/>
                      </a:pPr>
                      <a:r>
                        <a:rPr lang="en-IN" sz="1700" dirty="0"/>
                        <a:t>Purpose</a:t>
                      </a:r>
                    </a:p>
                  </a:txBody>
                  <a:tcPr marL="85320" marR="85320" marT="42660" marB="42660" anchor="ctr">
                    <a:lnL>
                      <a:noFill/>
                    </a:lnL>
                    <a:lnR>
                      <a:noFill/>
                    </a:lnR>
                    <a:lnT>
                      <a:noFill/>
                    </a:lnT>
                    <a:lnB>
                      <a:noFill/>
                    </a:lnB>
                    <a:noFill/>
                  </a:tcPr>
                </a:tc>
                <a:extLst>
                  <a:ext uri="{0D108BD9-81ED-4DB2-BD59-A6C34878D82A}">
                    <a16:rowId xmlns:a16="http://schemas.microsoft.com/office/drawing/2014/main" val="2551876536"/>
                  </a:ext>
                </a:extLst>
              </a:tr>
              <a:tr h="597242">
                <a:tc>
                  <a:txBody>
                    <a:bodyPr/>
                    <a:lstStyle/>
                    <a:p>
                      <a:pPr>
                        <a:buNone/>
                      </a:pPr>
                      <a:r>
                        <a:rPr lang="en-IN" sz="1700" dirty="0" err="1">
                          <a:effectLst/>
                        </a:rPr>
                        <a:t>dim_hotels</a:t>
                      </a:r>
                      <a:endParaRPr lang="en-IN" sz="1700" dirty="0">
                        <a:effectLst/>
                      </a:endParaRPr>
                    </a:p>
                  </a:txBody>
                  <a:tcPr marL="85320" marR="85320" marT="42660" marB="42660" anchor="ctr">
                    <a:lnL>
                      <a:noFill/>
                    </a:lnL>
                    <a:lnR>
                      <a:noFill/>
                    </a:lnR>
                    <a:lnT>
                      <a:noFill/>
                    </a:lnT>
                    <a:lnB>
                      <a:noFill/>
                    </a:lnB>
                    <a:noFill/>
                  </a:tcPr>
                </a:tc>
                <a:tc>
                  <a:txBody>
                    <a:bodyPr/>
                    <a:lstStyle/>
                    <a:p>
                      <a:pPr>
                        <a:buNone/>
                      </a:pPr>
                      <a:r>
                        <a:rPr lang="en-US" sz="1700">
                          <a:effectLst/>
                        </a:rPr>
                        <a:t>property_id, property_name, category, city</a:t>
                      </a:r>
                    </a:p>
                  </a:txBody>
                  <a:tcPr marL="85320" marR="85320" marT="42660" marB="42660" anchor="ctr">
                    <a:lnL>
                      <a:noFill/>
                    </a:lnL>
                    <a:lnR>
                      <a:noFill/>
                    </a:lnR>
                    <a:lnT>
                      <a:noFill/>
                    </a:lnT>
                    <a:lnB>
                      <a:noFill/>
                    </a:lnB>
                    <a:noFill/>
                  </a:tcPr>
                </a:tc>
                <a:tc>
                  <a:txBody>
                    <a:bodyPr/>
                    <a:lstStyle/>
                    <a:p>
                      <a:pPr>
                        <a:buNone/>
                      </a:pPr>
                      <a:r>
                        <a:rPr lang="en-IN" sz="1700">
                          <a:effectLst/>
                        </a:rPr>
                        <a:t>Hotel details and segmentation.</a:t>
                      </a:r>
                    </a:p>
                  </a:txBody>
                  <a:tcPr marL="85320" marR="85320" marT="42660" marB="42660" anchor="ctr">
                    <a:lnL>
                      <a:noFill/>
                    </a:lnL>
                    <a:lnR>
                      <a:noFill/>
                    </a:lnR>
                    <a:lnT>
                      <a:noFill/>
                    </a:lnT>
                    <a:lnB>
                      <a:noFill/>
                    </a:lnB>
                    <a:noFill/>
                  </a:tcPr>
                </a:tc>
                <a:extLst>
                  <a:ext uri="{0D108BD9-81ED-4DB2-BD59-A6C34878D82A}">
                    <a16:rowId xmlns:a16="http://schemas.microsoft.com/office/drawing/2014/main" val="4110822440"/>
                  </a:ext>
                </a:extLst>
              </a:tr>
              <a:tr h="597242">
                <a:tc>
                  <a:txBody>
                    <a:bodyPr/>
                    <a:lstStyle/>
                    <a:p>
                      <a:pPr>
                        <a:buNone/>
                      </a:pPr>
                      <a:r>
                        <a:rPr lang="en-IN" sz="1700" dirty="0" err="1">
                          <a:effectLst/>
                        </a:rPr>
                        <a:t>dim_dates</a:t>
                      </a:r>
                      <a:endParaRPr lang="en-IN" sz="1700" dirty="0">
                        <a:effectLst/>
                      </a:endParaRPr>
                    </a:p>
                  </a:txBody>
                  <a:tcPr marL="85320" marR="85320" marT="42660" marB="42660" anchor="ctr">
                    <a:lnL>
                      <a:noFill/>
                    </a:lnL>
                    <a:lnR>
                      <a:noFill/>
                    </a:lnR>
                    <a:lnT>
                      <a:noFill/>
                    </a:lnT>
                    <a:lnB>
                      <a:noFill/>
                    </a:lnB>
                    <a:noFill/>
                  </a:tcPr>
                </a:tc>
                <a:tc>
                  <a:txBody>
                    <a:bodyPr/>
                    <a:lstStyle/>
                    <a:p>
                      <a:pPr>
                        <a:buNone/>
                      </a:pPr>
                      <a:r>
                        <a:rPr lang="en-US" sz="1700">
                          <a:effectLst/>
                        </a:rPr>
                        <a:t>date, mmm yy, week no, day_type</a:t>
                      </a:r>
                    </a:p>
                  </a:txBody>
                  <a:tcPr marL="85320" marR="85320" marT="42660" marB="42660" anchor="ctr">
                    <a:lnL>
                      <a:noFill/>
                    </a:lnL>
                    <a:lnR>
                      <a:noFill/>
                    </a:lnR>
                    <a:lnT>
                      <a:noFill/>
                    </a:lnT>
                    <a:lnB>
                      <a:noFill/>
                    </a:lnB>
                    <a:noFill/>
                  </a:tcPr>
                </a:tc>
                <a:tc>
                  <a:txBody>
                    <a:bodyPr/>
                    <a:lstStyle/>
                    <a:p>
                      <a:pPr>
                        <a:buNone/>
                      </a:pPr>
                      <a:r>
                        <a:rPr lang="en-IN" sz="1700">
                          <a:effectLst/>
                        </a:rPr>
                        <a:t>Time-based analysis (weekday/weekend).</a:t>
                      </a:r>
                    </a:p>
                  </a:txBody>
                  <a:tcPr marL="85320" marR="85320" marT="42660" marB="42660" anchor="ctr">
                    <a:lnL>
                      <a:noFill/>
                    </a:lnL>
                    <a:lnR>
                      <a:noFill/>
                    </a:lnR>
                    <a:lnT>
                      <a:noFill/>
                    </a:lnT>
                    <a:lnB>
                      <a:noFill/>
                    </a:lnB>
                    <a:noFill/>
                  </a:tcPr>
                </a:tc>
                <a:extLst>
                  <a:ext uri="{0D108BD9-81ED-4DB2-BD59-A6C34878D82A}">
                    <a16:rowId xmlns:a16="http://schemas.microsoft.com/office/drawing/2014/main" val="989110380"/>
                  </a:ext>
                </a:extLst>
              </a:tr>
              <a:tr h="597242">
                <a:tc>
                  <a:txBody>
                    <a:bodyPr/>
                    <a:lstStyle/>
                    <a:p>
                      <a:pPr>
                        <a:buNone/>
                      </a:pPr>
                      <a:r>
                        <a:rPr lang="en-IN" sz="1700">
                          <a:effectLst/>
                        </a:rPr>
                        <a:t>dim_rooms</a:t>
                      </a:r>
                    </a:p>
                  </a:txBody>
                  <a:tcPr marL="85320" marR="85320" marT="42660" marB="42660" anchor="ctr">
                    <a:lnL>
                      <a:noFill/>
                    </a:lnL>
                    <a:lnR>
                      <a:noFill/>
                    </a:lnR>
                    <a:lnT>
                      <a:noFill/>
                    </a:lnT>
                    <a:lnB>
                      <a:noFill/>
                    </a:lnB>
                    <a:noFill/>
                  </a:tcPr>
                </a:tc>
                <a:tc>
                  <a:txBody>
                    <a:bodyPr/>
                    <a:lstStyle/>
                    <a:p>
                      <a:pPr>
                        <a:buNone/>
                      </a:pPr>
                      <a:r>
                        <a:rPr lang="en-IN" sz="1700">
                          <a:effectLst/>
                        </a:rPr>
                        <a:t>room_id, room_class</a:t>
                      </a:r>
                    </a:p>
                  </a:txBody>
                  <a:tcPr marL="85320" marR="85320" marT="42660" marB="42660" anchor="ctr">
                    <a:lnL>
                      <a:noFill/>
                    </a:lnL>
                    <a:lnR>
                      <a:noFill/>
                    </a:lnR>
                    <a:lnT>
                      <a:noFill/>
                    </a:lnT>
                    <a:lnB>
                      <a:noFill/>
                    </a:lnB>
                    <a:noFill/>
                  </a:tcPr>
                </a:tc>
                <a:tc>
                  <a:txBody>
                    <a:bodyPr/>
                    <a:lstStyle/>
                    <a:p>
                      <a:pPr>
                        <a:buNone/>
                      </a:pPr>
                      <a:r>
                        <a:rPr lang="en-US" sz="1700">
                          <a:effectLst/>
                        </a:rPr>
                        <a:t>Room types (Standard to Presidential).</a:t>
                      </a:r>
                    </a:p>
                  </a:txBody>
                  <a:tcPr marL="85320" marR="85320" marT="42660" marB="42660" anchor="ctr">
                    <a:lnL>
                      <a:noFill/>
                    </a:lnL>
                    <a:lnR>
                      <a:noFill/>
                    </a:lnR>
                    <a:lnT>
                      <a:noFill/>
                    </a:lnT>
                    <a:lnB>
                      <a:noFill/>
                    </a:lnB>
                    <a:noFill/>
                  </a:tcPr>
                </a:tc>
                <a:extLst>
                  <a:ext uri="{0D108BD9-81ED-4DB2-BD59-A6C34878D82A}">
                    <a16:rowId xmlns:a16="http://schemas.microsoft.com/office/drawing/2014/main" val="2653397455"/>
                  </a:ext>
                </a:extLst>
              </a:tr>
              <a:tr h="853203">
                <a:tc>
                  <a:txBody>
                    <a:bodyPr/>
                    <a:lstStyle/>
                    <a:p>
                      <a:pPr>
                        <a:buNone/>
                      </a:pPr>
                      <a:r>
                        <a:rPr lang="en-IN" sz="1700">
                          <a:effectLst/>
                        </a:rPr>
                        <a:t>fact_aggregated_bookings</a:t>
                      </a:r>
                    </a:p>
                  </a:txBody>
                  <a:tcPr marL="85320" marR="85320" marT="42660" marB="42660" anchor="ctr">
                    <a:lnL>
                      <a:noFill/>
                    </a:lnL>
                    <a:lnR>
                      <a:noFill/>
                    </a:lnR>
                    <a:lnT>
                      <a:noFill/>
                    </a:lnT>
                    <a:lnB>
                      <a:noFill/>
                    </a:lnB>
                    <a:noFill/>
                  </a:tcPr>
                </a:tc>
                <a:tc>
                  <a:txBody>
                    <a:bodyPr/>
                    <a:lstStyle/>
                    <a:p>
                      <a:pPr>
                        <a:buNone/>
                      </a:pPr>
                      <a:r>
                        <a:rPr lang="en-US" sz="1700">
                          <a:effectLst/>
                        </a:rPr>
                        <a:t>property_id, check_in_date, room_category, successful_bookings, capacity</a:t>
                      </a:r>
                    </a:p>
                  </a:txBody>
                  <a:tcPr marL="85320" marR="85320" marT="42660" marB="42660" anchor="ctr">
                    <a:lnL>
                      <a:noFill/>
                    </a:lnL>
                    <a:lnR>
                      <a:noFill/>
                    </a:lnR>
                    <a:lnT>
                      <a:noFill/>
                    </a:lnT>
                    <a:lnB>
                      <a:noFill/>
                    </a:lnB>
                    <a:noFill/>
                  </a:tcPr>
                </a:tc>
                <a:tc>
                  <a:txBody>
                    <a:bodyPr/>
                    <a:lstStyle/>
                    <a:p>
                      <a:pPr>
                        <a:buNone/>
                      </a:pPr>
                      <a:r>
                        <a:rPr lang="en-US" sz="1700">
                          <a:effectLst/>
                        </a:rPr>
                        <a:t>Daily aggregates for occupancy/capacity.</a:t>
                      </a:r>
                    </a:p>
                  </a:txBody>
                  <a:tcPr marL="85320" marR="85320" marT="42660" marB="42660" anchor="ctr">
                    <a:lnL>
                      <a:noFill/>
                    </a:lnL>
                    <a:lnR>
                      <a:noFill/>
                    </a:lnR>
                    <a:lnT>
                      <a:noFill/>
                    </a:lnT>
                    <a:lnB>
                      <a:noFill/>
                    </a:lnB>
                    <a:noFill/>
                  </a:tcPr>
                </a:tc>
                <a:extLst>
                  <a:ext uri="{0D108BD9-81ED-4DB2-BD59-A6C34878D82A}">
                    <a16:rowId xmlns:a16="http://schemas.microsoft.com/office/drawing/2014/main" val="1553268827"/>
                  </a:ext>
                </a:extLst>
              </a:tr>
              <a:tr h="1365126">
                <a:tc>
                  <a:txBody>
                    <a:bodyPr/>
                    <a:lstStyle/>
                    <a:p>
                      <a:pPr>
                        <a:buNone/>
                      </a:pPr>
                      <a:r>
                        <a:rPr lang="en-IN" sz="1700" dirty="0" err="1">
                          <a:effectLst/>
                        </a:rPr>
                        <a:t>fact_bookings</a:t>
                      </a:r>
                      <a:endParaRPr lang="en-IN" sz="1700" dirty="0">
                        <a:effectLst/>
                      </a:endParaRPr>
                    </a:p>
                  </a:txBody>
                  <a:tcPr marL="85320" marR="85320" marT="42660" marB="42660" anchor="ctr">
                    <a:lnL>
                      <a:noFill/>
                    </a:lnL>
                    <a:lnR>
                      <a:noFill/>
                    </a:lnR>
                    <a:lnT>
                      <a:noFill/>
                    </a:lnT>
                    <a:lnB>
                      <a:noFill/>
                    </a:lnB>
                    <a:noFill/>
                  </a:tcPr>
                </a:tc>
                <a:tc>
                  <a:txBody>
                    <a:bodyPr/>
                    <a:lstStyle/>
                    <a:p>
                      <a:pPr>
                        <a:buNone/>
                      </a:pPr>
                      <a:r>
                        <a:rPr lang="en-US" sz="1700">
                          <a:effectLst/>
                        </a:rPr>
                        <a:t>booking_id, booking_date, check_in_date, no_guests, booking_platform, booking_status, revenue_generated/realized</a:t>
                      </a:r>
                    </a:p>
                  </a:txBody>
                  <a:tcPr marL="85320" marR="85320" marT="42660" marB="42660" anchor="ctr">
                    <a:lnL>
                      <a:noFill/>
                    </a:lnL>
                    <a:lnR>
                      <a:noFill/>
                    </a:lnR>
                    <a:lnT>
                      <a:noFill/>
                    </a:lnT>
                    <a:lnB>
                      <a:noFill/>
                    </a:lnB>
                    <a:noFill/>
                  </a:tcPr>
                </a:tc>
                <a:tc>
                  <a:txBody>
                    <a:bodyPr/>
                    <a:lstStyle/>
                    <a:p>
                      <a:pPr>
                        <a:buNone/>
                      </a:pPr>
                      <a:r>
                        <a:rPr lang="en-US" sz="1700" dirty="0">
                          <a:effectLst/>
                        </a:rPr>
                        <a:t>Individual bookings for revenue and cancellations.</a:t>
                      </a:r>
                    </a:p>
                  </a:txBody>
                  <a:tcPr marL="85320" marR="85320" marT="42660" marB="42660" anchor="ctr">
                    <a:lnL>
                      <a:noFill/>
                    </a:lnL>
                    <a:lnR>
                      <a:noFill/>
                    </a:lnR>
                    <a:lnT>
                      <a:noFill/>
                    </a:lnT>
                    <a:lnB>
                      <a:noFill/>
                    </a:lnB>
                    <a:noFill/>
                  </a:tcPr>
                </a:tc>
                <a:extLst>
                  <a:ext uri="{0D108BD9-81ED-4DB2-BD59-A6C34878D82A}">
                    <a16:rowId xmlns:a16="http://schemas.microsoft.com/office/drawing/2014/main" val="2208730833"/>
                  </a:ext>
                </a:extLst>
              </a:tr>
            </a:tbl>
          </a:graphicData>
        </a:graphic>
      </p:graphicFrame>
      <p:sp>
        <p:nvSpPr>
          <p:cNvPr id="3" name="Rectangle 1">
            <a:extLst>
              <a:ext uri="{FF2B5EF4-FFF2-40B4-BE49-F238E27FC236}">
                <a16:creationId xmlns:a16="http://schemas.microsoft.com/office/drawing/2014/main" id="{CDF6C478-BACC-B3C3-67A3-46C582F2695E}"/>
              </a:ext>
            </a:extLst>
          </p:cNvPr>
          <p:cNvSpPr>
            <a:spLocks noChangeArrowheads="1"/>
          </p:cNvSpPr>
          <p:nvPr/>
        </p:nvSpPr>
        <p:spPr bwMode="auto">
          <a:xfrm>
            <a:off x="925286" y="722270"/>
            <a:ext cx="124573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Table for Data Model Summary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CF14DDAB-2804-B7A2-E113-DB9B97E78858}"/>
              </a:ext>
            </a:extLst>
          </p:cNvPr>
          <p:cNvPicPr>
            <a:picLocks noChangeAspect="1"/>
          </p:cNvPicPr>
          <p:nvPr/>
        </p:nvPicPr>
        <p:blipFill>
          <a:blip r:embed="rId3"/>
          <a:stretch>
            <a:fillRect/>
          </a:stretch>
        </p:blipFill>
        <p:spPr>
          <a:xfrm>
            <a:off x="238941" y="207947"/>
            <a:ext cx="559472" cy="580991"/>
          </a:xfrm>
          <a:prstGeom prst="rect">
            <a:avLst/>
          </a:prstGeom>
        </p:spPr>
      </p:pic>
      <p:pic>
        <p:nvPicPr>
          <p:cNvPr id="12" name="Camera 11">
            <a:extLst>
              <a:ext uri="{FF2B5EF4-FFF2-40B4-BE49-F238E27FC236}">
                <a16:creationId xmlns:a16="http://schemas.microsoft.com/office/drawing/2014/main" id="{BBEBCD41-1381-D403-6213-AE286318E2DD}"/>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51708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B88195-8D9E-4359-A86C-9456C469F7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0" name="Picture 9">
            <a:extLst>
              <a:ext uri="{FF2B5EF4-FFF2-40B4-BE49-F238E27FC236}">
                <a16:creationId xmlns:a16="http://schemas.microsoft.com/office/drawing/2014/main" id="{03EC48BD-A960-4717-BC76-7E4C982250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7A00717A-7D3C-456B-A779-9D0638878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4" name="Picture 13">
            <a:extLst>
              <a:ext uri="{FF2B5EF4-FFF2-40B4-BE49-F238E27FC236}">
                <a16:creationId xmlns:a16="http://schemas.microsoft.com/office/drawing/2014/main" id="{EEB0E133-CF2F-4AD3-ACA6-03E91BB603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CD94893-A2D1-401B-A469-D34E425DCE3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8" name="Rectangle 17">
            <a:extLst>
              <a:ext uri="{FF2B5EF4-FFF2-40B4-BE49-F238E27FC236}">
                <a16:creationId xmlns:a16="http://schemas.microsoft.com/office/drawing/2014/main" id="{546E6246-28E6-4A2D-B924-24539B8C6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8"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3" name="TextBox 2">
            <a:extLst>
              <a:ext uri="{FF2B5EF4-FFF2-40B4-BE49-F238E27FC236}">
                <a16:creationId xmlns:a16="http://schemas.microsoft.com/office/drawing/2014/main" id="{87A4A845-2266-A18F-EDC7-F684C3C78C18}"/>
              </a:ext>
            </a:extLst>
          </p:cNvPr>
          <p:cNvSpPr txBox="1"/>
          <p:nvPr/>
        </p:nvSpPr>
        <p:spPr>
          <a:xfrm>
            <a:off x="1330137" y="425341"/>
            <a:ext cx="4146992" cy="4224528"/>
          </a:xfrm>
          <a:prstGeom prst="rect">
            <a:avLst/>
          </a:prstGeom>
        </p:spPr>
        <p:txBody>
          <a:bodyPr vert="horz" lIns="91440" tIns="45720" rIns="91440" bIns="45720" rtlCol="0" anchor="ctr">
            <a:normAutofit/>
          </a:bodyPr>
          <a:lstStyle/>
          <a:p>
            <a:pPr>
              <a:spcBef>
                <a:spcPts val="1000"/>
              </a:spcBef>
              <a:buClr>
                <a:schemeClr val="accent1">
                  <a:lumMod val="60000"/>
                  <a:lumOff val="40000"/>
                </a:schemeClr>
              </a:buClr>
              <a:buSzPct val="80000"/>
            </a:pPr>
            <a:r>
              <a:rPr lang="en-US" dirty="0">
                <a:effectLst/>
                <a:latin typeface="+mj-lt"/>
                <a:ea typeface="+mj-ea"/>
                <a:cs typeface="+mj-cs"/>
              </a:rPr>
              <a:t> Key KPIs at Glance</a:t>
            </a:r>
          </a:p>
          <a:p>
            <a:pPr marL="742950" lvl="1" indent="-285750">
              <a:spcBef>
                <a:spcPts val="1000"/>
              </a:spcBef>
              <a:buClr>
                <a:schemeClr val="accent1">
                  <a:lumMod val="60000"/>
                  <a:lumOff val="40000"/>
                </a:schemeClr>
              </a:buClr>
              <a:buSzPct val="80000"/>
              <a:buFont typeface="Wingdings 3" charset="2"/>
              <a:buChar char=""/>
            </a:pPr>
            <a:endParaRPr lang="en-US" dirty="0">
              <a:latin typeface="+mj-lt"/>
              <a:ea typeface="+mj-ea"/>
              <a:cs typeface="+mj-cs"/>
            </a:endParaRPr>
          </a:p>
          <a:p>
            <a:pPr marL="742950" lvl="1" indent="-285750">
              <a:spcBef>
                <a:spcPts val="1000"/>
              </a:spcBef>
              <a:buClr>
                <a:schemeClr val="accent1">
                  <a:lumMod val="60000"/>
                  <a:lumOff val="40000"/>
                </a:schemeClr>
              </a:buClr>
              <a:buSzPct val="80000"/>
              <a:buFont typeface="Wingdings 3" charset="2"/>
              <a:buChar char=""/>
            </a:pPr>
            <a:r>
              <a:rPr lang="en-US" dirty="0">
                <a:latin typeface="+mj-lt"/>
                <a:ea typeface="+mj-ea"/>
                <a:cs typeface="+mj-cs"/>
              </a:rPr>
              <a:t>Revenue: 1.71B .</a:t>
            </a:r>
          </a:p>
          <a:p>
            <a:pPr marL="742950" lvl="1" indent="-285750">
              <a:spcBef>
                <a:spcPts val="1000"/>
              </a:spcBef>
              <a:buClr>
                <a:schemeClr val="accent1">
                  <a:lumMod val="60000"/>
                  <a:lumOff val="40000"/>
                </a:schemeClr>
              </a:buClr>
              <a:buSzPct val="80000"/>
              <a:buFont typeface="Wingdings 3" charset="2"/>
              <a:buChar char=""/>
            </a:pPr>
            <a:r>
              <a:rPr lang="en-US" dirty="0">
                <a:latin typeface="+mj-lt"/>
                <a:ea typeface="+mj-ea"/>
                <a:cs typeface="+mj-cs"/>
              </a:rPr>
              <a:t>Avg Rating: 3.62</a:t>
            </a:r>
          </a:p>
          <a:p>
            <a:pPr marL="742950" lvl="1" indent="-285750">
              <a:spcBef>
                <a:spcPts val="1000"/>
              </a:spcBef>
              <a:buClr>
                <a:schemeClr val="accent1">
                  <a:lumMod val="60000"/>
                  <a:lumOff val="40000"/>
                </a:schemeClr>
              </a:buClr>
              <a:buSzPct val="80000"/>
              <a:buFont typeface="Wingdings 3" charset="2"/>
              <a:buChar char=""/>
            </a:pPr>
            <a:r>
              <a:rPr lang="en-US" dirty="0">
                <a:latin typeface="+mj-lt"/>
                <a:ea typeface="+mj-ea"/>
                <a:cs typeface="+mj-cs"/>
              </a:rPr>
              <a:t>Occupancy%: 57.87%</a:t>
            </a:r>
          </a:p>
          <a:p>
            <a:pPr marL="742950" lvl="1" indent="-285750">
              <a:spcBef>
                <a:spcPts val="1000"/>
              </a:spcBef>
              <a:buClr>
                <a:schemeClr val="accent1">
                  <a:lumMod val="60000"/>
                  <a:lumOff val="40000"/>
                </a:schemeClr>
              </a:buClr>
              <a:buSzPct val="80000"/>
              <a:buFont typeface="Wingdings 3" charset="2"/>
              <a:buChar char=""/>
            </a:pPr>
            <a:r>
              <a:rPr lang="en-US" dirty="0">
                <a:latin typeface="+mj-lt"/>
                <a:ea typeface="+mj-ea"/>
                <a:cs typeface="+mj-cs"/>
              </a:rPr>
              <a:t>RevPAR: 7.35K </a:t>
            </a:r>
          </a:p>
          <a:p>
            <a:pPr marL="742950" lvl="1" indent="-285750">
              <a:spcBef>
                <a:spcPts val="1000"/>
              </a:spcBef>
              <a:buClr>
                <a:schemeClr val="accent1">
                  <a:lumMod val="60000"/>
                  <a:lumOff val="40000"/>
                </a:schemeClr>
              </a:buClr>
              <a:buSzPct val="80000"/>
              <a:buFont typeface="Wingdings 3" charset="2"/>
              <a:buChar char=""/>
            </a:pPr>
            <a:r>
              <a:rPr lang="en-US" dirty="0">
                <a:latin typeface="+mj-lt"/>
                <a:ea typeface="+mj-ea"/>
                <a:cs typeface="+mj-cs"/>
              </a:rPr>
              <a:t>ADR: 12.7K avg </a:t>
            </a:r>
          </a:p>
          <a:p>
            <a:pPr marL="742950" lvl="1" indent="-285750">
              <a:spcBef>
                <a:spcPts val="1000"/>
              </a:spcBef>
              <a:buClr>
                <a:schemeClr val="accent1">
                  <a:lumMod val="60000"/>
                  <a:lumOff val="40000"/>
                </a:schemeClr>
              </a:buClr>
              <a:buSzPct val="80000"/>
              <a:buFont typeface="Wingdings 3" charset="2"/>
              <a:buChar char=""/>
            </a:pPr>
            <a:r>
              <a:rPr lang="en-US" dirty="0">
                <a:latin typeface="+mj-lt"/>
                <a:ea typeface="+mj-ea"/>
                <a:cs typeface="+mj-cs"/>
              </a:rPr>
              <a:t>Cancellation%: 24.83%</a:t>
            </a:r>
          </a:p>
        </p:txBody>
      </p:sp>
      <p:pic>
        <p:nvPicPr>
          <p:cNvPr id="4" name="Picture 3">
            <a:extLst>
              <a:ext uri="{FF2B5EF4-FFF2-40B4-BE49-F238E27FC236}">
                <a16:creationId xmlns:a16="http://schemas.microsoft.com/office/drawing/2014/main" id="{EC0DDF35-0D0B-94E3-76C5-C01120B6B784}"/>
              </a:ext>
            </a:extLst>
          </p:cNvPr>
          <p:cNvPicPr>
            <a:picLocks noChangeAspect="1"/>
          </p:cNvPicPr>
          <p:nvPr/>
        </p:nvPicPr>
        <p:blipFill>
          <a:blip r:embed="rId9"/>
          <a:stretch>
            <a:fillRect/>
          </a:stretch>
        </p:blipFill>
        <p:spPr>
          <a:xfrm>
            <a:off x="632895" y="562847"/>
            <a:ext cx="559472" cy="580991"/>
          </a:xfrm>
          <a:prstGeom prst="rect">
            <a:avLst/>
          </a:prstGeom>
        </p:spPr>
      </p:pic>
      <p:pic>
        <p:nvPicPr>
          <p:cNvPr id="7" name="Picture 6">
            <a:extLst>
              <a:ext uri="{FF2B5EF4-FFF2-40B4-BE49-F238E27FC236}">
                <a16:creationId xmlns:a16="http://schemas.microsoft.com/office/drawing/2014/main" id="{512EAB26-6C7C-DB31-F8F7-F8F2FC7AC87F}"/>
              </a:ext>
            </a:extLst>
          </p:cNvPr>
          <p:cNvPicPr>
            <a:picLocks noChangeAspect="1"/>
          </p:cNvPicPr>
          <p:nvPr/>
        </p:nvPicPr>
        <p:blipFill>
          <a:blip r:embed="rId10"/>
          <a:stretch>
            <a:fillRect/>
          </a:stretch>
        </p:blipFill>
        <p:spPr>
          <a:xfrm>
            <a:off x="4662696" y="1781040"/>
            <a:ext cx="6504267" cy="2366417"/>
          </a:xfrm>
          <a:prstGeom prst="rect">
            <a:avLst/>
          </a:prstGeom>
        </p:spPr>
      </p:pic>
      <p:pic>
        <p:nvPicPr>
          <p:cNvPr id="11" name="Camera 10">
            <a:extLst>
              <a:ext uri="{FF2B5EF4-FFF2-40B4-BE49-F238E27FC236}">
                <a16:creationId xmlns:a16="http://schemas.microsoft.com/office/drawing/2014/main" id="{EA4C63AB-1F19-B545-1A31-E256427C21E4}"/>
              </a:ext>
            </a:extLst>
          </p:cNvPr>
          <p:cNvPicPr>
            <a:picLocks noChangeAspect="1"/>
            <a:extLst>
              <a:ext uri="{51228E76-BA90-4043-B771-695A4F85340A}">
                <alf:liveFeedProps xmlns:alf="http://schemas.microsoft.com/office/drawing/2021/livefeed"/>
              </a:ext>
            </a:extLst>
          </p:cNvPicPr>
          <p:nvPr/>
        </p:nvPicPr>
        <p:blipFill>
          <a:blip r:embed="rId11">
            <a:extLst>
              <a:ext uri="{96DAC541-7B7A-43D3-8B79-37D633B846F1}">
                <asvg:svgBlip xmlns:asvg="http://schemas.microsoft.com/office/drawing/2016/SVG/main" r:embed="rId12"/>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0422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B1115DF5-AFBD-4F66-AE21-09484AD45C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4" name="Picture 73">
            <a:extLst>
              <a:ext uri="{FF2B5EF4-FFF2-40B4-BE49-F238E27FC236}">
                <a16:creationId xmlns:a16="http://schemas.microsoft.com/office/drawing/2014/main" id="{33D1B7F8-74CC-4614-855A-84CC82628B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6" name="Oval 75">
            <a:extLst>
              <a:ext uri="{FF2B5EF4-FFF2-40B4-BE49-F238E27FC236}">
                <a16:creationId xmlns:a16="http://schemas.microsoft.com/office/drawing/2014/main" id="{16BEC653-A047-40E7-A65C-5C7D3EDE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78" name="Picture 77">
            <a:extLst>
              <a:ext uri="{FF2B5EF4-FFF2-40B4-BE49-F238E27FC236}">
                <a16:creationId xmlns:a16="http://schemas.microsoft.com/office/drawing/2014/main" id="{1CA27089-EF20-428F-BEFB-D680CC61A2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0" name="Picture 79">
            <a:extLst>
              <a:ext uri="{FF2B5EF4-FFF2-40B4-BE49-F238E27FC236}">
                <a16:creationId xmlns:a16="http://schemas.microsoft.com/office/drawing/2014/main" id="{1BFA68AB-4F1A-4721-A4D2-0C578829A0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82" name="Rectangle 81">
            <a:extLst>
              <a:ext uri="{FF2B5EF4-FFF2-40B4-BE49-F238E27FC236}">
                <a16:creationId xmlns:a16="http://schemas.microsoft.com/office/drawing/2014/main" id="{D43CBC87-A39A-44E4-9EE2-21CCD5CED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7" name="TextBox 6">
            <a:extLst>
              <a:ext uri="{FF2B5EF4-FFF2-40B4-BE49-F238E27FC236}">
                <a16:creationId xmlns:a16="http://schemas.microsoft.com/office/drawing/2014/main" id="{64C55803-6AD2-9C83-A219-0C4E8D52C63D}"/>
              </a:ext>
            </a:extLst>
          </p:cNvPr>
          <p:cNvSpPr txBox="1"/>
          <p:nvPr/>
        </p:nvSpPr>
        <p:spPr>
          <a:xfrm>
            <a:off x="3936905" y="4245598"/>
            <a:ext cx="7372445" cy="661720"/>
          </a:xfrm>
          <a:prstGeom prst="rect">
            <a:avLst/>
          </a:prstGeom>
          <a:noFill/>
        </p:spPr>
        <p:txBody>
          <a:bodyPr wrap="square">
            <a:spAutoFit/>
          </a:bodyPr>
          <a:lstStyle/>
          <a:p>
            <a:pPr>
              <a:spcAft>
                <a:spcPts val="600"/>
              </a:spcAft>
              <a:buNone/>
            </a:pPr>
            <a:r>
              <a:rPr lang="en-US" sz="1600" dirty="0">
                <a:effectLst/>
              </a:rPr>
              <a:t>"Mumbai dominates due to higher ADR (15K avg ) and  occupancy 58%</a:t>
            </a:r>
            <a:endParaRPr lang="en-US" sz="1600" dirty="0"/>
          </a:p>
          <a:p>
            <a:pPr>
              <a:spcAft>
                <a:spcPts val="600"/>
              </a:spcAft>
              <a:buNone/>
            </a:pPr>
            <a:r>
              <a:rPr lang="en-US" sz="1600" dirty="0">
                <a:effectLst/>
              </a:rPr>
              <a:t> Slice by Luxury: Mumbai's </a:t>
            </a:r>
            <a:r>
              <a:rPr lang="en-US" sz="1600" dirty="0" err="1">
                <a:effectLst/>
              </a:rPr>
              <a:t>Atliq</a:t>
            </a:r>
            <a:r>
              <a:rPr lang="en-US" sz="1600" dirty="0">
                <a:effectLst/>
              </a:rPr>
              <a:t> Exotica alone contributes </a:t>
            </a:r>
            <a:r>
              <a:rPr lang="en-US" sz="1600" dirty="0"/>
              <a:t>210</a:t>
            </a:r>
            <a:r>
              <a:rPr lang="en-US" sz="1600" dirty="0">
                <a:effectLst/>
              </a:rPr>
              <a:t>M."</a:t>
            </a:r>
          </a:p>
        </p:txBody>
      </p:sp>
      <p:graphicFrame>
        <p:nvGraphicFramePr>
          <p:cNvPr id="68" name="TextBox 2">
            <a:extLst>
              <a:ext uri="{FF2B5EF4-FFF2-40B4-BE49-F238E27FC236}">
                <a16:creationId xmlns:a16="http://schemas.microsoft.com/office/drawing/2014/main" id="{20EBFD3D-2B83-FF25-590A-6E10352EC85D}"/>
              </a:ext>
            </a:extLst>
          </p:cNvPr>
          <p:cNvGraphicFramePr/>
          <p:nvPr>
            <p:extLst>
              <p:ext uri="{D42A27DB-BD31-4B8C-83A1-F6EECF244321}">
                <p14:modId xmlns:p14="http://schemas.microsoft.com/office/powerpoint/2010/main" val="2710855191"/>
              </p:ext>
            </p:extLst>
          </p:nvPr>
        </p:nvGraphicFramePr>
        <p:xfrm>
          <a:off x="544287" y="1317171"/>
          <a:ext cx="2084194" cy="52460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3" name="TextBox 22">
            <a:extLst>
              <a:ext uri="{FF2B5EF4-FFF2-40B4-BE49-F238E27FC236}">
                <a16:creationId xmlns:a16="http://schemas.microsoft.com/office/drawing/2014/main" id="{22681022-6E01-2735-A8A6-9D854696329F}"/>
              </a:ext>
            </a:extLst>
          </p:cNvPr>
          <p:cNvSpPr txBox="1"/>
          <p:nvPr/>
        </p:nvSpPr>
        <p:spPr>
          <a:xfrm>
            <a:off x="4035669" y="191548"/>
            <a:ext cx="6183084" cy="369332"/>
          </a:xfrm>
          <a:prstGeom prst="rect">
            <a:avLst/>
          </a:prstGeom>
          <a:noFill/>
        </p:spPr>
        <p:txBody>
          <a:bodyPr wrap="square">
            <a:spAutoFit/>
          </a:bodyPr>
          <a:lstStyle/>
          <a:p>
            <a:pPr lvl="0"/>
            <a:r>
              <a:rPr lang="en-US" dirty="0"/>
              <a:t>Revenue Breakdown</a:t>
            </a:r>
          </a:p>
        </p:txBody>
      </p:sp>
      <p:grpSp>
        <p:nvGrpSpPr>
          <p:cNvPr id="33" name="Group 32">
            <a:extLst>
              <a:ext uri="{FF2B5EF4-FFF2-40B4-BE49-F238E27FC236}">
                <a16:creationId xmlns:a16="http://schemas.microsoft.com/office/drawing/2014/main" id="{1B1C8B42-4DBB-AAAD-8ADB-E2C833CEA295}"/>
              </a:ext>
            </a:extLst>
          </p:cNvPr>
          <p:cNvGrpSpPr/>
          <p:nvPr/>
        </p:nvGrpSpPr>
        <p:grpSpPr>
          <a:xfrm>
            <a:off x="3936905" y="752427"/>
            <a:ext cx="6183083" cy="3036573"/>
            <a:chOff x="-413403" y="2007993"/>
            <a:chExt cx="6183083" cy="3036573"/>
          </a:xfrm>
        </p:grpSpPr>
        <p:sp>
          <p:nvSpPr>
            <p:cNvPr id="34" name="Rectangle 33">
              <a:extLst>
                <a:ext uri="{FF2B5EF4-FFF2-40B4-BE49-F238E27FC236}">
                  <a16:creationId xmlns:a16="http://schemas.microsoft.com/office/drawing/2014/main" id="{125384A0-87A7-A461-0D82-644508CF6C18}"/>
                </a:ext>
              </a:extLst>
            </p:cNvPr>
            <p:cNvSpPr/>
            <p:nvPr/>
          </p:nvSpPr>
          <p:spPr>
            <a:xfrm>
              <a:off x="530692" y="4324566"/>
              <a:ext cx="24300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N"/>
            </a:p>
          </p:txBody>
        </p:sp>
        <p:sp>
          <p:nvSpPr>
            <p:cNvPr id="35" name="TextBox 34">
              <a:extLst>
                <a:ext uri="{FF2B5EF4-FFF2-40B4-BE49-F238E27FC236}">
                  <a16:creationId xmlns:a16="http://schemas.microsoft.com/office/drawing/2014/main" id="{08374D6F-45A2-7EE4-1DB0-52732F49E436}"/>
                </a:ext>
              </a:extLst>
            </p:cNvPr>
            <p:cNvSpPr txBox="1"/>
            <p:nvPr/>
          </p:nvSpPr>
          <p:spPr>
            <a:xfrm>
              <a:off x="-413403" y="2007993"/>
              <a:ext cx="6183083" cy="915771"/>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endParaRPr lang="en-US" sz="1600" kern="1200" dirty="0"/>
            </a:p>
            <a:p>
              <a:pPr marL="0" lvl="0" indent="0" algn="ctr" defTabSz="533400">
                <a:lnSpc>
                  <a:spcPct val="90000"/>
                </a:lnSpc>
                <a:spcBef>
                  <a:spcPct val="0"/>
                </a:spcBef>
                <a:spcAft>
                  <a:spcPct val="35000"/>
                </a:spcAft>
                <a:buNone/>
              </a:pPr>
              <a:r>
                <a:rPr lang="en-US" sz="1600" kern="1200" dirty="0"/>
                <a:t>Mumbai leads (668M, 39% of total), followed by Bangalore (420M). Luxury category: 341M</a:t>
              </a:r>
            </a:p>
          </p:txBody>
        </p:sp>
      </p:grpSp>
      <p:pic>
        <p:nvPicPr>
          <p:cNvPr id="36" name="Picture 35">
            <a:extLst>
              <a:ext uri="{FF2B5EF4-FFF2-40B4-BE49-F238E27FC236}">
                <a16:creationId xmlns:a16="http://schemas.microsoft.com/office/drawing/2014/main" id="{5476117F-E2E8-6DAB-869D-37DD40560A01}"/>
              </a:ext>
            </a:extLst>
          </p:cNvPr>
          <p:cNvPicPr>
            <a:picLocks noChangeAspect="1"/>
          </p:cNvPicPr>
          <p:nvPr/>
        </p:nvPicPr>
        <p:blipFill>
          <a:blip r:embed="rId13"/>
          <a:stretch>
            <a:fillRect/>
          </a:stretch>
        </p:blipFill>
        <p:spPr>
          <a:xfrm>
            <a:off x="2835260" y="1719374"/>
            <a:ext cx="4366564" cy="2326249"/>
          </a:xfrm>
          <a:prstGeom prst="rect">
            <a:avLst/>
          </a:prstGeom>
        </p:spPr>
      </p:pic>
      <p:pic>
        <p:nvPicPr>
          <p:cNvPr id="40" name="Picture 39">
            <a:extLst>
              <a:ext uri="{FF2B5EF4-FFF2-40B4-BE49-F238E27FC236}">
                <a16:creationId xmlns:a16="http://schemas.microsoft.com/office/drawing/2014/main" id="{8638811C-2A4E-F0ED-E178-CC3CEC7535FB}"/>
              </a:ext>
            </a:extLst>
          </p:cNvPr>
          <p:cNvPicPr>
            <a:picLocks noChangeAspect="1"/>
          </p:cNvPicPr>
          <p:nvPr/>
        </p:nvPicPr>
        <p:blipFill>
          <a:blip r:embed="rId14"/>
          <a:stretch>
            <a:fillRect/>
          </a:stretch>
        </p:blipFill>
        <p:spPr>
          <a:xfrm>
            <a:off x="155021" y="61266"/>
            <a:ext cx="559472" cy="580991"/>
          </a:xfrm>
          <a:prstGeom prst="rect">
            <a:avLst/>
          </a:prstGeom>
        </p:spPr>
      </p:pic>
      <p:pic>
        <p:nvPicPr>
          <p:cNvPr id="44" name="Picture 43">
            <a:extLst>
              <a:ext uri="{FF2B5EF4-FFF2-40B4-BE49-F238E27FC236}">
                <a16:creationId xmlns:a16="http://schemas.microsoft.com/office/drawing/2014/main" id="{2550FB83-4CF7-D4F1-4FFB-00A817641F5E}"/>
              </a:ext>
            </a:extLst>
          </p:cNvPr>
          <p:cNvPicPr>
            <a:picLocks noChangeAspect="1"/>
          </p:cNvPicPr>
          <p:nvPr/>
        </p:nvPicPr>
        <p:blipFill>
          <a:blip r:embed="rId15"/>
          <a:stretch>
            <a:fillRect/>
          </a:stretch>
        </p:blipFill>
        <p:spPr>
          <a:xfrm>
            <a:off x="7649312" y="1732169"/>
            <a:ext cx="3660037" cy="2285130"/>
          </a:xfrm>
          <a:prstGeom prst="rect">
            <a:avLst/>
          </a:prstGeom>
        </p:spPr>
      </p:pic>
      <p:pic>
        <p:nvPicPr>
          <p:cNvPr id="48" name="Picture 47">
            <a:extLst>
              <a:ext uri="{FF2B5EF4-FFF2-40B4-BE49-F238E27FC236}">
                <a16:creationId xmlns:a16="http://schemas.microsoft.com/office/drawing/2014/main" id="{C56307A7-C0AC-0381-D0F4-E4B2132A1874}"/>
              </a:ext>
            </a:extLst>
          </p:cNvPr>
          <p:cNvPicPr>
            <a:picLocks noChangeAspect="1"/>
          </p:cNvPicPr>
          <p:nvPr/>
        </p:nvPicPr>
        <p:blipFill>
          <a:blip r:embed="rId16"/>
          <a:stretch>
            <a:fillRect/>
          </a:stretch>
        </p:blipFill>
        <p:spPr>
          <a:xfrm>
            <a:off x="2835260" y="4905555"/>
            <a:ext cx="8812454" cy="1753328"/>
          </a:xfrm>
          <a:prstGeom prst="rect">
            <a:avLst/>
          </a:prstGeom>
        </p:spPr>
      </p:pic>
      <p:pic>
        <p:nvPicPr>
          <p:cNvPr id="5" name="Camera 4">
            <a:extLst>
              <a:ext uri="{FF2B5EF4-FFF2-40B4-BE49-F238E27FC236}">
                <a16:creationId xmlns:a16="http://schemas.microsoft.com/office/drawing/2014/main" id="{05149489-BAC9-000B-0AA3-7F6CBE6FAFC0}"/>
              </a:ext>
            </a:extLst>
          </p:cNvPr>
          <p:cNvPicPr>
            <a:picLocks noChangeAspect="1"/>
            <a:extLst>
              <a:ext uri="{51228E76-BA90-4043-B771-695A4F85340A}">
                <alf:liveFeedProps xmlns:alf="http://schemas.microsoft.com/office/drawing/2021/livefeed"/>
              </a:ext>
            </a:extLst>
          </p:cNvPicPr>
          <p:nvPr/>
        </p:nvPicPr>
        <p:blipFill>
          <a:blip r:embed="rId17">
            <a:extLst>
              <a:ext uri="{96DAC541-7B7A-43D3-8B79-37D633B846F1}">
                <asvg:svgBlip xmlns:asvg="http://schemas.microsoft.com/office/drawing/2016/SVG/main" r:embed="rId18"/>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65470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1115DF5-AFBD-4F66-AE21-09484AD45C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1" name="Picture 10">
            <a:extLst>
              <a:ext uri="{FF2B5EF4-FFF2-40B4-BE49-F238E27FC236}">
                <a16:creationId xmlns:a16="http://schemas.microsoft.com/office/drawing/2014/main" id="{33D1B7F8-74CC-4614-855A-84CC82628B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16BEC653-A047-40E7-A65C-5C7D3EDE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5" name="Picture 14">
            <a:extLst>
              <a:ext uri="{FF2B5EF4-FFF2-40B4-BE49-F238E27FC236}">
                <a16:creationId xmlns:a16="http://schemas.microsoft.com/office/drawing/2014/main" id="{1CA27089-EF20-428F-BEFB-D680CC61A2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1BFA68AB-4F1A-4721-A4D2-0C578829A0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9" name="Rectangle 18">
            <a:extLst>
              <a:ext uri="{FF2B5EF4-FFF2-40B4-BE49-F238E27FC236}">
                <a16:creationId xmlns:a16="http://schemas.microsoft.com/office/drawing/2014/main" id="{D43CBC87-A39A-44E4-9EE2-21CCD5CED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81E3F4E1-B084-4FFF-9627-13782BE0B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F8051AB-C2F8-461F-812A-3E58862141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1">
            <a:extLst>
              <a:ext uri="{FF2B5EF4-FFF2-40B4-BE49-F238E27FC236}">
                <a16:creationId xmlns:a16="http://schemas.microsoft.com/office/drawing/2014/main" id="{481E0C28-CB2F-425F-98C5-AF23B9B70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7" name="Rectangle 26">
            <a:extLst>
              <a:ext uri="{FF2B5EF4-FFF2-40B4-BE49-F238E27FC236}">
                <a16:creationId xmlns:a16="http://schemas.microsoft.com/office/drawing/2014/main" id="{2DB2879C-F0B1-4195-A323-E97B6065A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5" name="TextBox 2">
            <a:extLst>
              <a:ext uri="{FF2B5EF4-FFF2-40B4-BE49-F238E27FC236}">
                <a16:creationId xmlns:a16="http://schemas.microsoft.com/office/drawing/2014/main" id="{B0A3F60B-FAAE-033F-7A1B-EEF23B5572A2}"/>
              </a:ext>
            </a:extLst>
          </p:cNvPr>
          <p:cNvGraphicFramePr/>
          <p:nvPr>
            <p:extLst>
              <p:ext uri="{D42A27DB-BD31-4B8C-83A1-F6EECF244321}">
                <p14:modId xmlns:p14="http://schemas.microsoft.com/office/powerpoint/2010/main" val="1398531493"/>
              </p:ext>
            </p:extLst>
          </p:nvPr>
        </p:nvGraphicFramePr>
        <p:xfrm>
          <a:off x="0" y="576943"/>
          <a:ext cx="11544300" cy="54428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8" name="Picture 7">
            <a:extLst>
              <a:ext uri="{FF2B5EF4-FFF2-40B4-BE49-F238E27FC236}">
                <a16:creationId xmlns:a16="http://schemas.microsoft.com/office/drawing/2014/main" id="{3A501532-16B2-FF9E-A495-68508555039E}"/>
              </a:ext>
            </a:extLst>
          </p:cNvPr>
          <p:cNvPicPr>
            <a:picLocks noChangeAspect="1"/>
          </p:cNvPicPr>
          <p:nvPr/>
        </p:nvPicPr>
        <p:blipFill>
          <a:blip r:embed="rId12"/>
          <a:stretch>
            <a:fillRect/>
          </a:stretch>
        </p:blipFill>
        <p:spPr>
          <a:xfrm>
            <a:off x="4419568" y="3709641"/>
            <a:ext cx="7239002" cy="2571416"/>
          </a:xfrm>
          <a:prstGeom prst="rect">
            <a:avLst/>
          </a:prstGeom>
        </p:spPr>
      </p:pic>
      <p:pic>
        <p:nvPicPr>
          <p:cNvPr id="10" name="Picture 9">
            <a:extLst>
              <a:ext uri="{FF2B5EF4-FFF2-40B4-BE49-F238E27FC236}">
                <a16:creationId xmlns:a16="http://schemas.microsoft.com/office/drawing/2014/main" id="{29B1C192-BF1C-6662-ECFA-E6ADCD5D773B}"/>
              </a:ext>
            </a:extLst>
          </p:cNvPr>
          <p:cNvPicPr>
            <a:picLocks noChangeAspect="1"/>
          </p:cNvPicPr>
          <p:nvPr/>
        </p:nvPicPr>
        <p:blipFill>
          <a:blip r:embed="rId13"/>
          <a:stretch>
            <a:fillRect/>
          </a:stretch>
        </p:blipFill>
        <p:spPr>
          <a:xfrm>
            <a:off x="136071" y="103445"/>
            <a:ext cx="408759" cy="424481"/>
          </a:xfrm>
          <a:prstGeom prst="rect">
            <a:avLst/>
          </a:prstGeom>
        </p:spPr>
      </p:pic>
      <p:pic>
        <p:nvPicPr>
          <p:cNvPr id="5" name="Camera 4">
            <a:extLst>
              <a:ext uri="{FF2B5EF4-FFF2-40B4-BE49-F238E27FC236}">
                <a16:creationId xmlns:a16="http://schemas.microsoft.com/office/drawing/2014/main" id="{990CEA43-0EE2-3130-5F01-FF9F3D6405FE}"/>
              </a:ext>
            </a:extLst>
          </p:cNvPr>
          <p:cNvPicPr>
            <a:picLocks noChangeAspect="1"/>
            <a:extLst>
              <a:ext uri="{51228E76-BA90-4043-B771-695A4F85340A}">
                <alf:liveFeedProps xmlns:alf="http://schemas.microsoft.com/office/drawing/2021/livefeed"/>
              </a:ext>
            </a:extLst>
          </p:cNvPicPr>
          <p:nvPr/>
        </p:nvPicPr>
        <p:blipFill>
          <a:blip r:embed="rId14">
            <a:extLst>
              <a:ext uri="{96DAC541-7B7A-43D3-8B79-37D633B846F1}">
                <asvg:svgBlip xmlns:asvg="http://schemas.microsoft.com/office/drawing/2016/SVG/main" r:embed="rId15"/>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95483816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45" name="Picture 44">
            <a:extLst>
              <a:ext uri="{FF2B5EF4-FFF2-40B4-BE49-F238E27FC236}">
                <a16:creationId xmlns:a16="http://schemas.microsoft.com/office/drawing/2014/main" id="{B1115DF5-AFBD-4F66-AE21-09484AD45C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47" name="Picture 46">
            <a:extLst>
              <a:ext uri="{FF2B5EF4-FFF2-40B4-BE49-F238E27FC236}">
                <a16:creationId xmlns:a16="http://schemas.microsoft.com/office/drawing/2014/main" id="{33D1B7F8-74CC-4614-855A-84CC82628BE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9" name="Oval 48">
            <a:extLst>
              <a:ext uri="{FF2B5EF4-FFF2-40B4-BE49-F238E27FC236}">
                <a16:creationId xmlns:a16="http://schemas.microsoft.com/office/drawing/2014/main" id="{16BEC653-A047-40E7-A65C-5C7D3EDEC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1" name="Picture 50">
            <a:extLst>
              <a:ext uri="{FF2B5EF4-FFF2-40B4-BE49-F238E27FC236}">
                <a16:creationId xmlns:a16="http://schemas.microsoft.com/office/drawing/2014/main" id="{1CA27089-EF20-428F-BEFB-D680CC61A24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3" name="Picture 52">
            <a:extLst>
              <a:ext uri="{FF2B5EF4-FFF2-40B4-BE49-F238E27FC236}">
                <a16:creationId xmlns:a16="http://schemas.microsoft.com/office/drawing/2014/main" id="{1BFA68AB-4F1A-4721-A4D2-0C578829A0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55" name="Rectangle 54">
            <a:extLst>
              <a:ext uri="{FF2B5EF4-FFF2-40B4-BE49-F238E27FC236}">
                <a16:creationId xmlns:a16="http://schemas.microsoft.com/office/drawing/2014/main" id="{D43CBC87-A39A-44E4-9EE2-21CCD5CED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41" name="TextBox 2">
            <a:extLst>
              <a:ext uri="{FF2B5EF4-FFF2-40B4-BE49-F238E27FC236}">
                <a16:creationId xmlns:a16="http://schemas.microsoft.com/office/drawing/2014/main" id="{FA7B7C5D-66E7-275A-06A2-93366C3F73D5}"/>
              </a:ext>
            </a:extLst>
          </p:cNvPr>
          <p:cNvGraphicFramePr/>
          <p:nvPr>
            <p:extLst>
              <p:ext uri="{D42A27DB-BD31-4B8C-83A1-F6EECF244321}">
                <p14:modId xmlns:p14="http://schemas.microsoft.com/office/powerpoint/2010/main" val="3995214237"/>
              </p:ext>
            </p:extLst>
          </p:nvPr>
        </p:nvGraphicFramePr>
        <p:xfrm>
          <a:off x="931866" y="591599"/>
          <a:ext cx="8440734" cy="311172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 name="Picture 1">
            <a:extLst>
              <a:ext uri="{FF2B5EF4-FFF2-40B4-BE49-F238E27FC236}">
                <a16:creationId xmlns:a16="http://schemas.microsoft.com/office/drawing/2014/main" id="{43EA379A-B330-B58F-C1A9-8591036FF5C5}"/>
              </a:ext>
            </a:extLst>
          </p:cNvPr>
          <p:cNvPicPr>
            <a:picLocks noChangeAspect="1"/>
          </p:cNvPicPr>
          <p:nvPr/>
        </p:nvPicPr>
        <p:blipFill>
          <a:blip r:embed="rId13"/>
          <a:stretch>
            <a:fillRect/>
          </a:stretch>
        </p:blipFill>
        <p:spPr>
          <a:xfrm>
            <a:off x="1370512" y="4075073"/>
            <a:ext cx="6045746" cy="2185852"/>
          </a:xfrm>
          <a:prstGeom prst="rect">
            <a:avLst/>
          </a:prstGeom>
        </p:spPr>
      </p:pic>
      <p:pic>
        <p:nvPicPr>
          <p:cNvPr id="4" name="Picture 3">
            <a:extLst>
              <a:ext uri="{FF2B5EF4-FFF2-40B4-BE49-F238E27FC236}">
                <a16:creationId xmlns:a16="http://schemas.microsoft.com/office/drawing/2014/main" id="{CF38864D-3CE5-DD4F-5143-A513BFBC0FA2}"/>
              </a:ext>
            </a:extLst>
          </p:cNvPr>
          <p:cNvPicPr>
            <a:picLocks noChangeAspect="1"/>
          </p:cNvPicPr>
          <p:nvPr/>
        </p:nvPicPr>
        <p:blipFill>
          <a:blip r:embed="rId14"/>
          <a:stretch>
            <a:fillRect/>
          </a:stretch>
        </p:blipFill>
        <p:spPr>
          <a:xfrm>
            <a:off x="142195" y="135013"/>
            <a:ext cx="559472" cy="580991"/>
          </a:xfrm>
          <a:prstGeom prst="rect">
            <a:avLst/>
          </a:prstGeom>
        </p:spPr>
      </p:pic>
      <p:pic>
        <p:nvPicPr>
          <p:cNvPr id="5" name="Picture 4">
            <a:extLst>
              <a:ext uri="{FF2B5EF4-FFF2-40B4-BE49-F238E27FC236}">
                <a16:creationId xmlns:a16="http://schemas.microsoft.com/office/drawing/2014/main" id="{7097FDDC-2A72-A952-69C4-2243AC0BFDF4}"/>
              </a:ext>
            </a:extLst>
          </p:cNvPr>
          <p:cNvPicPr>
            <a:picLocks noChangeAspect="1"/>
          </p:cNvPicPr>
          <p:nvPr/>
        </p:nvPicPr>
        <p:blipFill>
          <a:blip r:embed="rId15"/>
          <a:stretch>
            <a:fillRect/>
          </a:stretch>
        </p:blipFill>
        <p:spPr>
          <a:xfrm>
            <a:off x="9522240" y="2892347"/>
            <a:ext cx="1043114" cy="878412"/>
          </a:xfrm>
          <a:prstGeom prst="rect">
            <a:avLst/>
          </a:prstGeom>
        </p:spPr>
      </p:pic>
      <p:pic>
        <p:nvPicPr>
          <p:cNvPr id="7" name="Picture 6">
            <a:extLst>
              <a:ext uri="{FF2B5EF4-FFF2-40B4-BE49-F238E27FC236}">
                <a16:creationId xmlns:a16="http://schemas.microsoft.com/office/drawing/2014/main" id="{047DD992-D0B6-11EF-3246-9E3266820D17}"/>
              </a:ext>
            </a:extLst>
          </p:cNvPr>
          <p:cNvPicPr>
            <a:picLocks noChangeAspect="1"/>
          </p:cNvPicPr>
          <p:nvPr/>
        </p:nvPicPr>
        <p:blipFill>
          <a:blip r:embed="rId16"/>
          <a:stretch>
            <a:fillRect/>
          </a:stretch>
        </p:blipFill>
        <p:spPr>
          <a:xfrm>
            <a:off x="10714994" y="2892347"/>
            <a:ext cx="1052266" cy="878412"/>
          </a:xfrm>
          <a:prstGeom prst="rect">
            <a:avLst/>
          </a:prstGeom>
        </p:spPr>
      </p:pic>
      <p:pic>
        <p:nvPicPr>
          <p:cNvPr id="9" name="Picture 8">
            <a:extLst>
              <a:ext uri="{FF2B5EF4-FFF2-40B4-BE49-F238E27FC236}">
                <a16:creationId xmlns:a16="http://schemas.microsoft.com/office/drawing/2014/main" id="{DE681084-184C-B176-0B50-EA25EDB3063E}"/>
              </a:ext>
            </a:extLst>
          </p:cNvPr>
          <p:cNvPicPr>
            <a:picLocks noChangeAspect="1"/>
          </p:cNvPicPr>
          <p:nvPr/>
        </p:nvPicPr>
        <p:blipFill>
          <a:blip r:embed="rId17"/>
          <a:stretch>
            <a:fillRect/>
          </a:stretch>
        </p:blipFill>
        <p:spPr>
          <a:xfrm>
            <a:off x="7669070" y="4075072"/>
            <a:ext cx="4207244" cy="2108014"/>
          </a:xfrm>
          <a:prstGeom prst="rect">
            <a:avLst/>
          </a:prstGeom>
        </p:spPr>
      </p:pic>
      <p:pic>
        <p:nvPicPr>
          <p:cNvPr id="10" name="Camera 9">
            <a:extLst>
              <a:ext uri="{FF2B5EF4-FFF2-40B4-BE49-F238E27FC236}">
                <a16:creationId xmlns:a16="http://schemas.microsoft.com/office/drawing/2014/main" id="{685D15CA-5C6C-AD4A-C875-B9F5A1BA8A36}"/>
              </a:ext>
            </a:extLst>
          </p:cNvPr>
          <p:cNvPicPr>
            <a:picLocks noChangeAspect="1"/>
            <a:extLst>
              <a:ext uri="{51228E76-BA90-4043-B771-695A4F85340A}">
                <alf:liveFeedProps xmlns:alf="http://schemas.microsoft.com/office/drawing/2021/livefeed"/>
              </a:ext>
            </a:extLst>
          </p:cNvPicPr>
          <p:nvPr/>
        </p:nvPicPr>
        <p:blipFill>
          <a:blip r:embed="rId18">
            <a:extLst>
              <a:ext uri="{96DAC541-7B7A-43D3-8B79-37D633B846F1}">
                <asvg:svgBlip xmlns:asvg="http://schemas.microsoft.com/office/drawing/2016/SVG/main" r:embed="rId19"/>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201518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603C1FDD-3EB9-4E32-AAFF-F0872E904A7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46" name="Picture 45">
            <a:extLst>
              <a:ext uri="{FF2B5EF4-FFF2-40B4-BE49-F238E27FC236}">
                <a16:creationId xmlns:a16="http://schemas.microsoft.com/office/drawing/2014/main" id="{B0C4B3D9-75AB-4AAB-B53A-4232B752D2F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8" name="Oval 47">
            <a:extLst>
              <a:ext uri="{FF2B5EF4-FFF2-40B4-BE49-F238E27FC236}">
                <a16:creationId xmlns:a16="http://schemas.microsoft.com/office/drawing/2014/main" id="{1D73A963-D417-4FD9-851E-5E323F67D1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0" name="Picture 49">
            <a:extLst>
              <a:ext uri="{FF2B5EF4-FFF2-40B4-BE49-F238E27FC236}">
                <a16:creationId xmlns:a16="http://schemas.microsoft.com/office/drawing/2014/main" id="{72E40AAF-9C56-4002-B55E-6A25581486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2" name="Picture 51">
            <a:extLst>
              <a:ext uri="{FF2B5EF4-FFF2-40B4-BE49-F238E27FC236}">
                <a16:creationId xmlns:a16="http://schemas.microsoft.com/office/drawing/2014/main" id="{CF4F217F-0736-44C0-9047-DD52FCA2F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54" name="Rectangle 53">
            <a:extLst>
              <a:ext uri="{FF2B5EF4-FFF2-40B4-BE49-F238E27FC236}">
                <a16:creationId xmlns:a16="http://schemas.microsoft.com/office/drawing/2014/main" id="{2DCB6E42-3037-40F7-A351-6B952A8703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ED7AC407-E037-F2D2-3B19-55927286A63C}"/>
              </a:ext>
            </a:extLst>
          </p:cNvPr>
          <p:cNvSpPr txBox="1"/>
          <p:nvPr/>
        </p:nvSpPr>
        <p:spPr>
          <a:xfrm>
            <a:off x="646112" y="452718"/>
            <a:ext cx="4798176" cy="140053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3300">
                <a:solidFill>
                  <a:schemeClr val="tx2"/>
                </a:solidFill>
                <a:effectLst/>
                <a:latin typeface="+mj-lt"/>
                <a:ea typeface="+mj-ea"/>
                <a:cs typeface="+mj-cs"/>
              </a:rPr>
              <a:t>Business-Related Problems and Answers</a:t>
            </a:r>
          </a:p>
        </p:txBody>
      </p:sp>
      <p:sp>
        <p:nvSpPr>
          <p:cNvPr id="56" name="Rectangle 55">
            <a:extLst>
              <a:ext uri="{FF2B5EF4-FFF2-40B4-BE49-F238E27FC236}">
                <a16:creationId xmlns:a16="http://schemas.microsoft.com/office/drawing/2014/main" id="{D15B238E-C60B-4E8A-9025-0FD6ACD53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ounded Rectangle 24">
            <a:extLst>
              <a:ext uri="{FF2B5EF4-FFF2-40B4-BE49-F238E27FC236}">
                <a16:creationId xmlns:a16="http://schemas.microsoft.com/office/drawing/2014/main" id="{E86DB392-B033-4B0E-9F5B-33C798FFB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484632"/>
            <a:ext cx="5130204" cy="5739187"/>
          </a:xfrm>
          <a:prstGeom prst="roundRect">
            <a:avLst>
              <a:gd name="adj" fmla="val 0"/>
            </a:avLst>
          </a:prstGeom>
          <a:solidFill>
            <a:schemeClr val="tx1"/>
          </a:solidFill>
          <a:ln w="12700">
            <a:solidFill>
              <a:schemeClr val="tx2">
                <a:lumMod val="75000"/>
              </a:schemeClr>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B12492A-4A2C-DE05-A3A2-F97418A77AFA}"/>
              </a:ext>
            </a:extLst>
          </p:cNvPr>
          <p:cNvPicPr>
            <a:picLocks noChangeAspect="1"/>
          </p:cNvPicPr>
          <p:nvPr/>
        </p:nvPicPr>
        <p:blipFill>
          <a:blip r:embed="rId8"/>
          <a:stretch>
            <a:fillRect/>
          </a:stretch>
        </p:blipFill>
        <p:spPr>
          <a:xfrm>
            <a:off x="6626949" y="548458"/>
            <a:ext cx="3626413" cy="1704885"/>
          </a:xfrm>
          <a:prstGeom prst="rect">
            <a:avLst/>
          </a:prstGeom>
          <a:effectLst/>
        </p:spPr>
      </p:pic>
      <p:sp>
        <p:nvSpPr>
          <p:cNvPr id="60" name="Rectangle 59">
            <a:extLst>
              <a:ext uri="{FF2B5EF4-FFF2-40B4-BE49-F238E27FC236}">
                <a16:creationId xmlns:a16="http://schemas.microsoft.com/office/drawing/2014/main" id="{5567E84A-411E-461D-971D-9C69DA5C2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TextBox 4">
            <a:extLst>
              <a:ext uri="{FF2B5EF4-FFF2-40B4-BE49-F238E27FC236}">
                <a16:creationId xmlns:a16="http://schemas.microsoft.com/office/drawing/2014/main" id="{AFA4F103-1EB4-D4B9-05F7-8873CAF5E17A}"/>
              </a:ext>
            </a:extLst>
          </p:cNvPr>
          <p:cNvSpPr txBox="1"/>
          <p:nvPr/>
        </p:nvSpPr>
        <p:spPr>
          <a:xfrm>
            <a:off x="646113" y="2052918"/>
            <a:ext cx="4797676" cy="4195481"/>
          </a:xfrm>
          <a:prstGeom prst="rect">
            <a:avLst/>
          </a:prstGeom>
        </p:spPr>
        <p:txBody>
          <a:bodyPr vert="horz" lIns="91440" tIns="45720" rIns="91440" bIns="45720" rtlCol="0">
            <a:normAutofit/>
          </a:bodyPr>
          <a:lstStyle/>
          <a:p>
            <a:pPr>
              <a:lnSpc>
                <a:spcPct val="90000"/>
              </a:lnSpc>
              <a:spcBef>
                <a:spcPts val="1000"/>
              </a:spcBef>
              <a:buClr>
                <a:schemeClr val="accent1">
                  <a:lumMod val="60000"/>
                  <a:lumOff val="40000"/>
                </a:schemeClr>
              </a:buClr>
              <a:buSzPct val="80000"/>
              <a:buFont typeface="Wingdings 3" charset="2"/>
              <a:buChar char=""/>
            </a:pPr>
            <a:r>
              <a:rPr lang="en-US" sz="1300" dirty="0">
                <a:latin typeface="+mj-lt"/>
                <a:ea typeface="+mj-ea"/>
                <a:cs typeface="+mj-cs"/>
              </a:rPr>
              <a:t>Problem1: </a:t>
            </a:r>
          </a:p>
          <a:p>
            <a:pPr>
              <a:lnSpc>
                <a:spcPct val="90000"/>
              </a:lnSpc>
              <a:spcBef>
                <a:spcPts val="1000"/>
              </a:spcBef>
              <a:buClr>
                <a:schemeClr val="accent1">
                  <a:lumMod val="60000"/>
                  <a:lumOff val="40000"/>
                </a:schemeClr>
              </a:buClr>
              <a:buSzPct val="80000"/>
              <a:buFont typeface="Wingdings 3" charset="2"/>
              <a:buChar char=""/>
            </a:pPr>
            <a:endParaRPr lang="en-US" sz="1300" dirty="0">
              <a:latin typeface="+mj-lt"/>
              <a:ea typeface="+mj-ea"/>
              <a:cs typeface="+mj-cs"/>
            </a:endParaRPr>
          </a:p>
          <a:p>
            <a:pPr>
              <a:lnSpc>
                <a:spcPct val="90000"/>
              </a:lnSpc>
              <a:spcBef>
                <a:spcPts val="1000"/>
              </a:spcBef>
              <a:buClr>
                <a:schemeClr val="accent1">
                  <a:lumMod val="60000"/>
                  <a:lumOff val="40000"/>
                </a:schemeClr>
              </a:buClr>
              <a:buSzPct val="80000"/>
              <a:buFont typeface="Wingdings 3" charset="2"/>
              <a:buChar char=""/>
            </a:pPr>
            <a:r>
              <a:rPr lang="en-US" sz="1300" dirty="0">
                <a:latin typeface="+mj-lt"/>
                <a:ea typeface="+mj-ea"/>
                <a:cs typeface="+mj-cs"/>
              </a:rPr>
              <a:t>Why is Mumbai's revenue highest, but cancellation loss also tops at 116M?</a:t>
            </a:r>
          </a:p>
          <a:p>
            <a:pPr>
              <a:lnSpc>
                <a:spcPct val="90000"/>
              </a:lnSpc>
              <a:spcBef>
                <a:spcPts val="1000"/>
              </a:spcBef>
              <a:buClr>
                <a:schemeClr val="accent1">
                  <a:lumMod val="60000"/>
                  <a:lumOff val="40000"/>
                </a:schemeClr>
              </a:buClr>
              <a:buSzPct val="80000"/>
              <a:buFont typeface="Wingdings 3" charset="2"/>
              <a:buChar char=""/>
            </a:pPr>
            <a:endParaRPr lang="en-US" sz="1300" dirty="0">
              <a:latin typeface="+mj-lt"/>
              <a:ea typeface="+mj-ea"/>
              <a:cs typeface="+mj-cs"/>
            </a:endParaRPr>
          </a:p>
          <a:p>
            <a:pPr>
              <a:lnSpc>
                <a:spcPct val="90000"/>
              </a:lnSpc>
              <a:spcBef>
                <a:spcPts val="1000"/>
              </a:spcBef>
              <a:buClr>
                <a:schemeClr val="accent1">
                  <a:lumMod val="60000"/>
                  <a:lumOff val="40000"/>
                </a:schemeClr>
              </a:buClr>
              <a:buSzPct val="80000"/>
              <a:buFont typeface="Wingdings 3" charset="2"/>
              <a:buChar char=""/>
            </a:pPr>
            <a:r>
              <a:rPr lang="en-US" sz="1300" dirty="0">
                <a:latin typeface="+mj-lt"/>
                <a:ea typeface="+mj-ea"/>
                <a:cs typeface="+mj-cs"/>
              </a:rPr>
              <a:t>Ans:  Mumbai generates 668M (39% total, via high ADR 15K avg and occupancy 58% but 25% cancellations  cause 116M loss Highest due to volume. Realization% 70% </a:t>
            </a:r>
          </a:p>
          <a:p>
            <a:pPr>
              <a:lnSpc>
                <a:spcPct val="90000"/>
              </a:lnSpc>
              <a:spcBef>
                <a:spcPts val="1000"/>
              </a:spcBef>
              <a:buClr>
                <a:schemeClr val="accent1">
                  <a:lumMod val="60000"/>
                  <a:lumOff val="40000"/>
                </a:schemeClr>
              </a:buClr>
              <a:buSzPct val="80000"/>
              <a:buFont typeface="Wingdings 3" charset="2"/>
              <a:buChar char=""/>
            </a:pPr>
            <a:endParaRPr lang="en-US" sz="1300" dirty="0">
              <a:latin typeface="+mj-lt"/>
              <a:ea typeface="+mj-ea"/>
              <a:cs typeface="+mj-cs"/>
            </a:endParaRPr>
          </a:p>
          <a:p>
            <a:pPr>
              <a:lnSpc>
                <a:spcPct val="90000"/>
              </a:lnSpc>
              <a:spcBef>
                <a:spcPts val="1000"/>
              </a:spcBef>
              <a:buClr>
                <a:schemeClr val="accent1">
                  <a:lumMod val="60000"/>
                  <a:lumOff val="40000"/>
                </a:schemeClr>
              </a:buClr>
              <a:buSzPct val="80000"/>
              <a:buFont typeface="Wingdings 3" charset="2"/>
              <a:buChar char=""/>
            </a:pPr>
            <a:r>
              <a:rPr lang="en-US" sz="1300" dirty="0">
                <a:latin typeface="+mj-lt"/>
                <a:ea typeface="+mj-ea"/>
                <a:cs typeface="+mj-cs"/>
              </a:rPr>
              <a:t> Solution:</a:t>
            </a:r>
          </a:p>
          <a:p>
            <a:pPr>
              <a:lnSpc>
                <a:spcPct val="90000"/>
              </a:lnSpc>
              <a:spcBef>
                <a:spcPts val="1000"/>
              </a:spcBef>
              <a:buClr>
                <a:schemeClr val="accent1">
                  <a:lumMod val="60000"/>
                  <a:lumOff val="40000"/>
                </a:schemeClr>
              </a:buClr>
              <a:buSzPct val="80000"/>
              <a:buFont typeface="Wingdings 3" charset="2"/>
              <a:buChar char=""/>
            </a:pPr>
            <a:r>
              <a:rPr lang="en-US" sz="1300" dirty="0">
                <a:latin typeface="+mj-lt"/>
                <a:ea typeface="+mj-ea"/>
                <a:cs typeface="+mj-cs"/>
              </a:rPr>
              <a:t> Introduce non-refundable rates for 20% of Mumbai bookings </a:t>
            </a:r>
          </a:p>
          <a:p>
            <a:pPr>
              <a:lnSpc>
                <a:spcPct val="90000"/>
              </a:lnSpc>
              <a:spcBef>
                <a:spcPts val="1000"/>
              </a:spcBef>
              <a:buClr>
                <a:schemeClr val="accent1">
                  <a:lumMod val="60000"/>
                  <a:lumOff val="40000"/>
                </a:schemeClr>
              </a:buClr>
              <a:buSzPct val="80000"/>
              <a:buFont typeface="Wingdings 3" charset="2"/>
              <a:buChar char=""/>
            </a:pPr>
            <a:r>
              <a:rPr lang="en-US" sz="1300" dirty="0">
                <a:latin typeface="+mj-lt"/>
                <a:ea typeface="+mj-ea"/>
                <a:cs typeface="+mj-cs"/>
              </a:rPr>
              <a:t>reducing reliance on high-cancellation platforms.</a:t>
            </a:r>
          </a:p>
          <a:p>
            <a:pPr>
              <a:lnSpc>
                <a:spcPct val="90000"/>
              </a:lnSpc>
              <a:spcBef>
                <a:spcPts val="1000"/>
              </a:spcBef>
              <a:buClr>
                <a:schemeClr val="accent1">
                  <a:lumMod val="60000"/>
                  <a:lumOff val="40000"/>
                </a:schemeClr>
              </a:buClr>
              <a:buSzPct val="80000"/>
              <a:buFont typeface="Wingdings 3" charset="2"/>
              <a:buChar char=""/>
            </a:pPr>
            <a:endParaRPr lang="en-US" sz="1300" dirty="0">
              <a:latin typeface="+mj-lt"/>
              <a:ea typeface="+mj-ea"/>
              <a:cs typeface="+mj-cs"/>
            </a:endParaRPr>
          </a:p>
        </p:txBody>
      </p:sp>
      <p:pic>
        <p:nvPicPr>
          <p:cNvPr id="4" name="Picture 3">
            <a:extLst>
              <a:ext uri="{FF2B5EF4-FFF2-40B4-BE49-F238E27FC236}">
                <a16:creationId xmlns:a16="http://schemas.microsoft.com/office/drawing/2014/main" id="{72061D0A-D524-84E1-3DDE-83AE7EE61AF2}"/>
              </a:ext>
            </a:extLst>
          </p:cNvPr>
          <p:cNvPicPr>
            <a:picLocks noChangeAspect="1"/>
          </p:cNvPicPr>
          <p:nvPr/>
        </p:nvPicPr>
        <p:blipFill>
          <a:blip r:embed="rId9"/>
          <a:stretch>
            <a:fillRect/>
          </a:stretch>
        </p:blipFill>
        <p:spPr>
          <a:xfrm>
            <a:off x="6626949" y="2282211"/>
            <a:ext cx="3626413" cy="2198148"/>
          </a:xfrm>
          <a:prstGeom prst="rect">
            <a:avLst/>
          </a:prstGeom>
          <a:effectLst/>
        </p:spPr>
      </p:pic>
      <p:pic>
        <p:nvPicPr>
          <p:cNvPr id="2" name="Picture 1">
            <a:extLst>
              <a:ext uri="{FF2B5EF4-FFF2-40B4-BE49-F238E27FC236}">
                <a16:creationId xmlns:a16="http://schemas.microsoft.com/office/drawing/2014/main" id="{6DFCCADE-8A27-A452-FFF9-6FEC3085493B}"/>
              </a:ext>
            </a:extLst>
          </p:cNvPr>
          <p:cNvPicPr>
            <a:picLocks noChangeAspect="1"/>
          </p:cNvPicPr>
          <p:nvPr/>
        </p:nvPicPr>
        <p:blipFill>
          <a:blip r:embed="rId10"/>
          <a:stretch>
            <a:fillRect/>
          </a:stretch>
        </p:blipFill>
        <p:spPr>
          <a:xfrm>
            <a:off x="215273" y="87865"/>
            <a:ext cx="409990" cy="425759"/>
          </a:xfrm>
          <a:prstGeom prst="rect">
            <a:avLst/>
          </a:prstGeom>
        </p:spPr>
      </p:pic>
      <p:pic>
        <p:nvPicPr>
          <p:cNvPr id="7" name="Picture 6">
            <a:extLst>
              <a:ext uri="{FF2B5EF4-FFF2-40B4-BE49-F238E27FC236}">
                <a16:creationId xmlns:a16="http://schemas.microsoft.com/office/drawing/2014/main" id="{36409151-A02A-71CC-91B5-3EA1300C960E}"/>
              </a:ext>
            </a:extLst>
          </p:cNvPr>
          <p:cNvPicPr>
            <a:picLocks noChangeAspect="1"/>
          </p:cNvPicPr>
          <p:nvPr/>
        </p:nvPicPr>
        <p:blipFill>
          <a:blip r:embed="rId11"/>
          <a:stretch>
            <a:fillRect/>
          </a:stretch>
        </p:blipFill>
        <p:spPr>
          <a:xfrm>
            <a:off x="6832863" y="4586371"/>
            <a:ext cx="4713023" cy="1637448"/>
          </a:xfrm>
          <a:prstGeom prst="rect">
            <a:avLst/>
          </a:prstGeom>
        </p:spPr>
      </p:pic>
      <p:pic>
        <p:nvPicPr>
          <p:cNvPr id="11" name="Camera 10">
            <a:extLst>
              <a:ext uri="{FF2B5EF4-FFF2-40B4-BE49-F238E27FC236}">
                <a16:creationId xmlns:a16="http://schemas.microsoft.com/office/drawing/2014/main" id="{35D8210E-2E8D-7F37-158E-2E91A816526E}"/>
              </a:ext>
            </a:extLst>
          </p:cNvPr>
          <p:cNvPicPr>
            <a:picLocks noChangeAspect="1"/>
            <a:extLst>
              <a:ext uri="{51228E76-BA90-4043-B771-695A4F85340A}">
                <alf:liveFeedProps xmlns:alf="http://schemas.microsoft.com/office/drawing/2021/livefeed"/>
              </a:ext>
            </a:extLst>
          </p:cNvPicPr>
          <p:nvPr/>
        </p:nvPicPr>
        <p:blipFill>
          <a:blip r:embed="rId12">
            <a:extLst>
              <a:ext uri="{96DAC541-7B7A-43D3-8B79-37D633B846F1}">
                <asvg:svgBlip xmlns:asvg="http://schemas.microsoft.com/office/drawing/2016/SVG/main" r:embed="rId13"/>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61023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7633</TotalTime>
  <Words>1867</Words>
  <Application>Microsoft Office PowerPoint</Application>
  <PresentationFormat>Widescreen</PresentationFormat>
  <Paragraphs>147</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Century Gothic</vt:lpstr>
      <vt:lpstr>Century Gothic(head</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Msoffice371</dc:creator>
  <cp:lastModifiedBy>Msoffice371</cp:lastModifiedBy>
  <cp:revision>14</cp:revision>
  <dcterms:created xsi:type="dcterms:W3CDTF">2025-08-13T11:32:52Z</dcterms:created>
  <dcterms:modified xsi:type="dcterms:W3CDTF">2025-08-20T14:54:40Z</dcterms:modified>
</cp:coreProperties>
</file>