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16"/>
  </p:notesMasterIdLst>
  <p:sldIdLst>
    <p:sldId id="256" r:id="rId2"/>
    <p:sldId id="263" r:id="rId3"/>
    <p:sldId id="257" r:id="rId4"/>
    <p:sldId id="259" r:id="rId5"/>
    <p:sldId id="260" r:id="rId6"/>
    <p:sldId id="268" r:id="rId7"/>
    <p:sldId id="269" r:id="rId8"/>
    <p:sldId id="270" r:id="rId9"/>
    <p:sldId id="267" r:id="rId10"/>
    <p:sldId id="261" r:id="rId11"/>
    <p:sldId id="262" r:id="rId12"/>
    <p:sldId id="266"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D23E8F-4519-43C7-BAA2-146493491030}" v="11" dt="2024-06-18T16:59:17.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74" autoAdjust="0"/>
  </p:normalViewPr>
  <p:slideViewPr>
    <p:cSldViewPr snapToGrid="0">
      <p:cViewPr varScale="1">
        <p:scale>
          <a:sx n="72" d="100"/>
          <a:sy n="72" d="100"/>
        </p:scale>
        <p:origin x="102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AE57C-8ED2-429D-A110-CF31DF1B9448}" type="datetimeFigureOut">
              <a:rPr lang="en-IN" smtClean="0"/>
              <a:t>01-09-2024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779B7-5C53-49C6-B550-A8777B8ABF7F}" type="slidenum">
              <a:rPr lang="en-IN" smtClean="0"/>
              <a:t>‹#›</a:t>
            </a:fld>
            <a:endParaRPr lang="en-IN"/>
          </a:p>
        </p:txBody>
      </p:sp>
    </p:spTree>
    <p:extLst>
      <p:ext uri="{BB962C8B-B14F-4D97-AF65-F5344CB8AC3E}">
        <p14:creationId xmlns:p14="http://schemas.microsoft.com/office/powerpoint/2010/main" val="237672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3779B7-5C53-49C6-B550-A8777B8ABF7F}" type="slidenum">
              <a:rPr lang="en-IN" smtClean="0"/>
              <a:t>5</a:t>
            </a:fld>
            <a:endParaRPr lang="en-IN"/>
          </a:p>
        </p:txBody>
      </p:sp>
    </p:spTree>
    <p:extLst>
      <p:ext uri="{BB962C8B-B14F-4D97-AF65-F5344CB8AC3E}">
        <p14:creationId xmlns:p14="http://schemas.microsoft.com/office/powerpoint/2010/main" val="317465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3779B7-5C53-49C6-B550-A8777B8ABF7F}" type="slidenum">
              <a:rPr lang="en-IN" smtClean="0"/>
              <a:t>6</a:t>
            </a:fld>
            <a:endParaRPr lang="en-IN"/>
          </a:p>
        </p:txBody>
      </p:sp>
    </p:spTree>
    <p:extLst>
      <p:ext uri="{BB962C8B-B14F-4D97-AF65-F5344CB8AC3E}">
        <p14:creationId xmlns:p14="http://schemas.microsoft.com/office/powerpoint/2010/main" val="191336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C8DC-D327-32C7-189C-8CD04575D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E32BE8-FBF2-AD87-1ACE-493A7A16C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F69792-2B25-2B11-890D-53B7F57FAB7A}"/>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5" name="Footer Placeholder 4">
            <a:extLst>
              <a:ext uri="{FF2B5EF4-FFF2-40B4-BE49-F238E27FC236}">
                <a16:creationId xmlns:a16="http://schemas.microsoft.com/office/drawing/2014/main" id="{445C2E68-4B77-180B-C5BA-99113AA73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AB929-CD7A-9A6C-CF55-CF1A98BA96C8}"/>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125415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B7D4-8FCD-A91B-82F2-A0FA516BFC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6FD114-ACDD-0FE4-8B82-82DD748E60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FD2A9-22E3-2B9E-6C76-AF1C9818024C}"/>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5" name="Footer Placeholder 4">
            <a:extLst>
              <a:ext uri="{FF2B5EF4-FFF2-40B4-BE49-F238E27FC236}">
                <a16:creationId xmlns:a16="http://schemas.microsoft.com/office/drawing/2014/main" id="{906DFDF9-90F6-0F38-5C12-F43152437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F9FDB-DC6B-5F54-4AD8-0EA87630E4D7}"/>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179795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52ED5-EE85-717C-A945-30CB721ED5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79DB5-5E89-41DA-EE0B-A0655AB3C7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C53E4-98CF-5029-3942-F14A122EFE3D}"/>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5" name="Footer Placeholder 4">
            <a:extLst>
              <a:ext uri="{FF2B5EF4-FFF2-40B4-BE49-F238E27FC236}">
                <a16:creationId xmlns:a16="http://schemas.microsoft.com/office/drawing/2014/main" id="{9AAC29F4-2FF9-EA66-5A9C-F28699CE0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FE451-C170-7CB9-EF44-E1EA81886333}"/>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40907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FC92-4C9A-ECF3-A907-D1F2F41C56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0962C8-FFE7-019C-4F62-0A3F1053F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2C200-B03C-FDAC-DC7E-248C6C81C0F3}"/>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5" name="Footer Placeholder 4">
            <a:extLst>
              <a:ext uri="{FF2B5EF4-FFF2-40B4-BE49-F238E27FC236}">
                <a16:creationId xmlns:a16="http://schemas.microsoft.com/office/drawing/2014/main" id="{A0949970-7A02-D53A-C5BD-A0145DDDC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C7C00-E07D-AA1E-8DAC-67E501C791CA}"/>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270074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152A-100B-5645-D08A-FCB3797323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670EE0-7137-9C17-9CF2-794083222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B8EEB3-F598-8B30-DC5F-9A9B9C40B31A}"/>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5" name="Footer Placeholder 4">
            <a:extLst>
              <a:ext uri="{FF2B5EF4-FFF2-40B4-BE49-F238E27FC236}">
                <a16:creationId xmlns:a16="http://schemas.microsoft.com/office/drawing/2014/main" id="{CF82B91B-CF87-BD6A-279A-638279CB8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219DB-AF9E-2C30-37E0-A7434A560B1F}"/>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308935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10F7-D25E-C6E9-D27E-BA144E4B5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D74E75-178F-EE1F-8739-A34FA97A1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1BFC6D-DE83-EA8C-33E3-6F2E055AB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670776-A927-35D2-1AE6-0F946C7D0917}"/>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6" name="Footer Placeholder 5">
            <a:extLst>
              <a:ext uri="{FF2B5EF4-FFF2-40B4-BE49-F238E27FC236}">
                <a16:creationId xmlns:a16="http://schemas.microsoft.com/office/drawing/2014/main" id="{F3C6D5DC-E452-E2F9-883A-02F74A3D0E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1BC58-DED0-7601-4C1B-31EB2B6B9166}"/>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332394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CC9B-378C-C6D3-3F18-11ECB7EC82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305898-B881-F2C4-8663-1E1C3E414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98B4E-DBC6-7A47-F2A8-A4D9838D1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B71887-6E4D-6E20-8FA4-4EB36864A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61BE96-6FBE-720E-05AD-FE33D1B33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FD777F-9B61-6785-AC3B-F2B35B89D11A}"/>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8" name="Footer Placeholder 7">
            <a:extLst>
              <a:ext uri="{FF2B5EF4-FFF2-40B4-BE49-F238E27FC236}">
                <a16:creationId xmlns:a16="http://schemas.microsoft.com/office/drawing/2014/main" id="{708804CC-E2B7-1159-70A2-E7422E2CFD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1DF243-A356-D096-7A06-3325222FDEC3}"/>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193247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0A6E-F38F-9059-BEED-ED90137369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52FED9-26B8-61BC-1DA4-835D0AF969CB}"/>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4" name="Footer Placeholder 3">
            <a:extLst>
              <a:ext uri="{FF2B5EF4-FFF2-40B4-BE49-F238E27FC236}">
                <a16:creationId xmlns:a16="http://schemas.microsoft.com/office/drawing/2014/main" id="{D58C3EFD-D0F5-D843-8B3E-DD168A7336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7D20F1-E908-20CA-EE3D-544D3F3B30EE}"/>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87965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BF6E3-9638-4F38-2886-155E587B0277}"/>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3" name="Footer Placeholder 2">
            <a:extLst>
              <a:ext uri="{FF2B5EF4-FFF2-40B4-BE49-F238E27FC236}">
                <a16:creationId xmlns:a16="http://schemas.microsoft.com/office/drawing/2014/main" id="{475A3D97-89FB-9DCD-E7A7-E220B51D25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7A50BD-EEDB-27A5-5AC4-850620E8194E}"/>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252114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B63F-2E75-86B8-3177-858C91E89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BF2907-0E59-4CEF-948B-D4FC37661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CDDDF1-C52C-2A56-577E-F13AC9F92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0CA7D-FF30-E674-CB03-47F1FB32AB6F}"/>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6" name="Footer Placeholder 5">
            <a:extLst>
              <a:ext uri="{FF2B5EF4-FFF2-40B4-BE49-F238E27FC236}">
                <a16:creationId xmlns:a16="http://schemas.microsoft.com/office/drawing/2014/main" id="{D4089DFB-9547-02FC-51DE-0BBE6A241C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1B050-F8A5-17DA-1AB9-15CB1B7EAF7D}"/>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187082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FC43-FDF9-B893-7FA8-DEF2700ED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458399-9030-3103-BC70-2C728D39A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1670D7-8070-F67E-37C0-2BE5D59E5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55A64-E7AD-2477-C88E-C0201AE1F600}"/>
              </a:ext>
            </a:extLst>
          </p:cNvPr>
          <p:cNvSpPr>
            <a:spLocks noGrp="1"/>
          </p:cNvSpPr>
          <p:nvPr>
            <p:ph type="dt" sz="half" idx="10"/>
          </p:nvPr>
        </p:nvSpPr>
        <p:spPr/>
        <p:txBody>
          <a:bodyPr/>
          <a:lstStyle/>
          <a:p>
            <a:fld id="{3894CC85-9A2E-4155-8AF5-F21E1CE4E858}" type="datetimeFigureOut">
              <a:rPr lang="en-IN" smtClean="0"/>
              <a:t>01-09-2024</a:t>
            </a:fld>
            <a:endParaRPr lang="en-IN"/>
          </a:p>
        </p:txBody>
      </p:sp>
      <p:sp>
        <p:nvSpPr>
          <p:cNvPr id="6" name="Footer Placeholder 5">
            <a:extLst>
              <a:ext uri="{FF2B5EF4-FFF2-40B4-BE49-F238E27FC236}">
                <a16:creationId xmlns:a16="http://schemas.microsoft.com/office/drawing/2014/main" id="{814186A0-7C46-257E-C9C3-6A5B29646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476BE-5732-4477-C027-E14E8A1CA35C}"/>
              </a:ext>
            </a:extLst>
          </p:cNvPr>
          <p:cNvSpPr>
            <a:spLocks noGrp="1"/>
          </p:cNvSpPr>
          <p:nvPr>
            <p:ph type="sldNum" sz="quarter" idx="12"/>
          </p:nvPr>
        </p:nvSpPr>
        <p:spPr/>
        <p:txBody>
          <a:bodyPr/>
          <a:lstStyle/>
          <a:p>
            <a:fld id="{182B1ED6-38B5-498C-8571-B0F7A69BA7E2}" type="slidenum">
              <a:rPr lang="en-IN" smtClean="0"/>
              <a:t>‹#›</a:t>
            </a:fld>
            <a:endParaRPr lang="en-IN"/>
          </a:p>
        </p:txBody>
      </p:sp>
    </p:spTree>
    <p:extLst>
      <p:ext uri="{BB962C8B-B14F-4D97-AF65-F5344CB8AC3E}">
        <p14:creationId xmlns:p14="http://schemas.microsoft.com/office/powerpoint/2010/main" val="367704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AF47B-5849-3478-3012-42934F271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87161B-277D-8FB9-369B-61FDFAAAD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3A907-DCF0-1247-0182-04B437A8B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4CC85-9A2E-4155-8AF5-F21E1CE4E858}" type="datetimeFigureOut">
              <a:rPr lang="en-IN" smtClean="0"/>
              <a:t>01-09-2024</a:t>
            </a:fld>
            <a:endParaRPr lang="en-IN"/>
          </a:p>
        </p:txBody>
      </p:sp>
      <p:sp>
        <p:nvSpPr>
          <p:cNvPr id="5" name="Footer Placeholder 4">
            <a:extLst>
              <a:ext uri="{FF2B5EF4-FFF2-40B4-BE49-F238E27FC236}">
                <a16:creationId xmlns:a16="http://schemas.microsoft.com/office/drawing/2014/main" id="{0E469485-23A4-A5F2-7716-155C99F34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F37F02-EE32-D0C7-BE37-C4DD71370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B1ED6-38B5-498C-8571-B0F7A69BA7E2}" type="slidenum">
              <a:rPr lang="en-IN" smtClean="0"/>
              <a:t>‹#›</a:t>
            </a:fld>
            <a:endParaRPr lang="en-IN"/>
          </a:p>
        </p:txBody>
      </p:sp>
    </p:spTree>
    <p:extLst>
      <p:ext uri="{BB962C8B-B14F-4D97-AF65-F5344CB8AC3E}">
        <p14:creationId xmlns:p14="http://schemas.microsoft.com/office/powerpoint/2010/main" val="1279152356"/>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1.jpeg">
            <a:extLst>
              <a:ext uri="{FF2B5EF4-FFF2-40B4-BE49-F238E27FC236}">
                <a16:creationId xmlns:a16="http://schemas.microsoft.com/office/drawing/2014/main" id="{0423A923-995F-6EB5-17C0-CAE29E6A5828}"/>
              </a:ext>
            </a:extLst>
          </p:cNvPr>
          <p:cNvPicPr>
            <a:picLocks/>
          </p:cNvPicPr>
          <p:nvPr/>
        </p:nvPicPr>
        <p:blipFill>
          <a:blip r:embed="rId2" cstate="print"/>
          <a:srcRect/>
          <a:stretch>
            <a:fillRect/>
          </a:stretch>
        </p:blipFill>
        <p:spPr>
          <a:xfrm>
            <a:off x="5487705" y="71090"/>
            <a:ext cx="1379104" cy="1050943"/>
          </a:xfrm>
          <a:prstGeom prst="rect">
            <a:avLst/>
          </a:prstGeom>
        </p:spPr>
      </p:pic>
      <p:sp>
        <p:nvSpPr>
          <p:cNvPr id="13" name="Rectangle 12">
            <a:extLst>
              <a:ext uri="{FF2B5EF4-FFF2-40B4-BE49-F238E27FC236}">
                <a16:creationId xmlns:a16="http://schemas.microsoft.com/office/drawing/2014/main" id="{1BC61DD8-3FA0-3FFC-2C18-F94238F04267}"/>
              </a:ext>
            </a:extLst>
          </p:cNvPr>
          <p:cNvSpPr>
            <a:spLocks noChangeArrowheads="1"/>
          </p:cNvSpPr>
          <p:nvPr/>
        </p:nvSpPr>
        <p:spPr bwMode="auto">
          <a:xfrm>
            <a:off x="49765" y="1114168"/>
            <a:ext cx="12066034"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VISVESVARAYA TECHNOLOGICAL UNIVERSITY BELAGAVI, KARNATAKA – 590018</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4" name="image2.jpeg">
            <a:extLst>
              <a:ext uri="{FF2B5EF4-FFF2-40B4-BE49-F238E27FC236}">
                <a16:creationId xmlns:a16="http://schemas.microsoft.com/office/drawing/2014/main" id="{E2225D3F-4A51-EDF0-98C0-8A55B0E31F5B}"/>
              </a:ext>
            </a:extLst>
          </p:cNvPr>
          <p:cNvPicPr>
            <a:picLocks/>
          </p:cNvPicPr>
          <p:nvPr/>
        </p:nvPicPr>
        <p:blipFill>
          <a:blip r:embed="rId3" cstate="print"/>
          <a:srcRect/>
          <a:stretch>
            <a:fillRect/>
          </a:stretch>
        </p:blipFill>
        <p:spPr>
          <a:xfrm>
            <a:off x="5487705" y="1840927"/>
            <a:ext cx="1532328" cy="1106540"/>
          </a:xfrm>
          <a:prstGeom prst="rect">
            <a:avLst/>
          </a:prstGeom>
        </p:spPr>
      </p:pic>
      <p:sp>
        <p:nvSpPr>
          <p:cNvPr id="16" name="TextBox 15">
            <a:extLst>
              <a:ext uri="{FF2B5EF4-FFF2-40B4-BE49-F238E27FC236}">
                <a16:creationId xmlns:a16="http://schemas.microsoft.com/office/drawing/2014/main" id="{3EE4EAE9-F4C6-7D03-2A82-F91B2C765326}"/>
              </a:ext>
            </a:extLst>
          </p:cNvPr>
          <p:cNvSpPr txBox="1"/>
          <p:nvPr/>
        </p:nvSpPr>
        <p:spPr>
          <a:xfrm>
            <a:off x="2408705" y="1421271"/>
            <a:ext cx="7690328" cy="769441"/>
          </a:xfrm>
          <a:prstGeom prst="rect">
            <a:avLst/>
          </a:prstGeom>
          <a:noFill/>
        </p:spPr>
        <p:txBody>
          <a:bodyPr wrap="square" rtlCol="0">
            <a:spAutoFit/>
          </a:bodyPr>
          <a:lstStyle/>
          <a:p>
            <a:pPr algn="ctr"/>
            <a:r>
              <a:rPr lang="en-US" sz="2000" b="1" dirty="0">
                <a:latin typeface="Times New Roman" panose="02020603050405020304" pitchFamily="18" charset="0"/>
                <a:ea typeface="Times New Roman" panose="02020603050405020304" pitchFamily="18" charset="0"/>
                <a:cs typeface="SimSun" panose="02010600030101010101" pitchFamily="2" charset="-122"/>
              </a:rPr>
              <a:t>S.J.P.N</a:t>
            </a:r>
            <a:r>
              <a:rPr lang="en-US" sz="2000" b="1" spc="-10" dirty="0">
                <a:latin typeface="Times New Roman" panose="02020603050405020304" pitchFamily="18" charset="0"/>
                <a:ea typeface="Times New Roman" panose="02020603050405020304" pitchFamily="18" charset="0"/>
                <a:cs typeface="SimSun" panose="02010600030101010101" pitchFamily="2" charset="-122"/>
              </a:rPr>
              <a:t> </a:t>
            </a:r>
            <a:r>
              <a:rPr lang="en-US" sz="2000" b="1" dirty="0">
                <a:latin typeface="Times New Roman" panose="02020603050405020304" pitchFamily="18" charset="0"/>
                <a:ea typeface="Times New Roman" panose="02020603050405020304" pitchFamily="18" charset="0"/>
                <a:cs typeface="SimSun" panose="02010600030101010101" pitchFamily="2" charset="-122"/>
              </a:rPr>
              <a:t>TRUST’S</a:t>
            </a:r>
            <a:endParaRPr lang="en-IN" sz="2000" dirty="0">
              <a:latin typeface="Calibri" panose="020F0502020204030204" pitchFamily="34" charset="0"/>
              <a:ea typeface="SimSun" panose="02010600030101010101" pitchFamily="2" charset="-122"/>
              <a:cs typeface="SimSun" panose="02010600030101010101" pitchFamily="2" charset="-122"/>
            </a:endParaRPr>
          </a:p>
          <a:p>
            <a:pPr algn="ctr"/>
            <a:endParaRPr lang="en-IN" sz="2400" dirty="0"/>
          </a:p>
        </p:txBody>
      </p:sp>
      <p:sp>
        <p:nvSpPr>
          <p:cNvPr id="17" name="TextBox 16">
            <a:extLst>
              <a:ext uri="{FF2B5EF4-FFF2-40B4-BE49-F238E27FC236}">
                <a16:creationId xmlns:a16="http://schemas.microsoft.com/office/drawing/2014/main" id="{895C92CB-4773-4D13-42A7-25E11A97787B}"/>
              </a:ext>
            </a:extLst>
          </p:cNvPr>
          <p:cNvSpPr txBox="1"/>
          <p:nvPr/>
        </p:nvSpPr>
        <p:spPr>
          <a:xfrm>
            <a:off x="195969" y="3007375"/>
            <a:ext cx="12115800" cy="369332"/>
          </a:xfrm>
          <a:prstGeom prst="rect">
            <a:avLst/>
          </a:prstGeom>
          <a:noFill/>
        </p:spPr>
        <p:txBody>
          <a:bodyPr wrap="square" rtlCol="0">
            <a:spAutoFit/>
          </a:bodyPr>
          <a:lstStyle/>
          <a:p>
            <a:pPr algn="ctr">
              <a:spcAft>
                <a:spcPts val="1000"/>
              </a:spcAft>
            </a:pPr>
            <a:r>
              <a:rPr lang="en-US" b="1" dirty="0">
                <a:solidFill>
                  <a:srgbClr val="C00000"/>
                </a:solidFill>
                <a:latin typeface="Times New Roman" panose="02020603050405020304" pitchFamily="18" charset="0"/>
                <a:ea typeface="Times New Roman" panose="02020603050405020304" pitchFamily="18" charset="0"/>
                <a:cs typeface="SimSun" panose="02010600030101010101" pitchFamily="2" charset="-122"/>
              </a:rPr>
              <a:t>HIRASUGAR INSTITUTE OF TECHNOLOGY, NIDASOSHI – 591236</a:t>
            </a:r>
            <a:endParaRPr lang="en-IN" dirty="0">
              <a:solidFill>
                <a:srgbClr val="C00000"/>
              </a:solidFill>
              <a:latin typeface="Calibri" panose="020F0502020204030204" pitchFamily="34" charset="0"/>
              <a:ea typeface="SimSun" panose="02010600030101010101" pitchFamily="2" charset="-122"/>
              <a:cs typeface="SimSun" panose="02010600030101010101" pitchFamily="2" charset="-122"/>
            </a:endParaRPr>
          </a:p>
        </p:txBody>
      </p:sp>
      <p:sp>
        <p:nvSpPr>
          <p:cNvPr id="18" name="TextBox 17">
            <a:extLst>
              <a:ext uri="{FF2B5EF4-FFF2-40B4-BE49-F238E27FC236}">
                <a16:creationId xmlns:a16="http://schemas.microsoft.com/office/drawing/2014/main" id="{9568F31C-4252-E0CF-0627-310F9E74D8DC}"/>
              </a:ext>
            </a:extLst>
          </p:cNvPr>
          <p:cNvSpPr txBox="1"/>
          <p:nvPr/>
        </p:nvSpPr>
        <p:spPr>
          <a:xfrm>
            <a:off x="3449223" y="3305730"/>
            <a:ext cx="5795241" cy="369332"/>
          </a:xfrm>
          <a:prstGeom prst="rect">
            <a:avLst/>
          </a:prstGeom>
          <a:noFill/>
        </p:spPr>
        <p:txBody>
          <a:bodyPr wrap="none" rtlCol="0">
            <a:spAutoFit/>
          </a:bodyPr>
          <a:lstStyle/>
          <a:p>
            <a:r>
              <a:rPr lang="en-US" sz="1800" dirty="0">
                <a:latin typeface="Times New Roman" panose="02020603050405020304" pitchFamily="18" charset="0"/>
                <a:ea typeface="Times New Roman" panose="02020603050405020304" pitchFamily="18" charset="0"/>
                <a:cs typeface="SimSun" panose="02010600030101010101" pitchFamily="2" charset="-122"/>
              </a:rPr>
              <a:t>Department of Electronics And Communication Engineering</a:t>
            </a:r>
            <a:endParaRPr lang="en-IN" dirty="0"/>
          </a:p>
        </p:txBody>
      </p:sp>
      <p:sp>
        <p:nvSpPr>
          <p:cNvPr id="19" name="TextBox 18">
            <a:extLst>
              <a:ext uri="{FF2B5EF4-FFF2-40B4-BE49-F238E27FC236}">
                <a16:creationId xmlns:a16="http://schemas.microsoft.com/office/drawing/2014/main" id="{8E7A9A5E-E848-65B6-8F89-C4139AE5A47F}"/>
              </a:ext>
            </a:extLst>
          </p:cNvPr>
          <p:cNvSpPr txBox="1"/>
          <p:nvPr/>
        </p:nvSpPr>
        <p:spPr>
          <a:xfrm>
            <a:off x="4522011" y="3621341"/>
            <a:ext cx="3147978" cy="369332"/>
          </a:xfrm>
          <a:prstGeom prst="rect">
            <a:avLst/>
          </a:prstGeom>
          <a:noFill/>
        </p:spPr>
        <p:txBody>
          <a:bodyPr wrap="none" rtlCol="0">
            <a:spAutoFit/>
          </a:bodyPr>
          <a:lstStyle/>
          <a:p>
            <a:r>
              <a:rPr lang="en-US" sz="1800" b="1" dirty="0"/>
              <a:t>A Mini Project Presentation On</a:t>
            </a:r>
            <a:endParaRPr lang="en-IN" dirty="0"/>
          </a:p>
        </p:txBody>
      </p:sp>
      <p:sp>
        <p:nvSpPr>
          <p:cNvPr id="20" name="TextBox 19">
            <a:extLst>
              <a:ext uri="{FF2B5EF4-FFF2-40B4-BE49-F238E27FC236}">
                <a16:creationId xmlns:a16="http://schemas.microsoft.com/office/drawing/2014/main" id="{EFB1B20A-37D7-D253-81DD-CEEB1249B724}"/>
              </a:ext>
            </a:extLst>
          </p:cNvPr>
          <p:cNvSpPr txBox="1"/>
          <p:nvPr/>
        </p:nvSpPr>
        <p:spPr>
          <a:xfrm>
            <a:off x="0" y="3929021"/>
            <a:ext cx="12192000" cy="646331"/>
          </a:xfrm>
          <a:prstGeom prst="rect">
            <a:avLst/>
          </a:prstGeom>
          <a:noFill/>
        </p:spPr>
        <p:txBody>
          <a:bodyPr wrap="square" rtlCol="0">
            <a:spAutoFit/>
          </a:bodyPr>
          <a:lstStyle/>
          <a:p>
            <a:pPr algn="ctr"/>
            <a:r>
              <a:rPr lang="en-US" sz="1800" b="1" dirty="0">
                <a:solidFill>
                  <a:srgbClr val="C00000"/>
                </a:solidFill>
              </a:rPr>
              <a:t>“AUTOMATIC CAR PARKING SYSTEM USING ARDUINO UNO”</a:t>
            </a:r>
          </a:p>
          <a:p>
            <a:pPr algn="ctr"/>
            <a:endParaRPr lang="en-IN" dirty="0"/>
          </a:p>
        </p:txBody>
      </p:sp>
      <p:sp>
        <p:nvSpPr>
          <p:cNvPr id="21" name="TextBox 20">
            <a:extLst>
              <a:ext uri="{FF2B5EF4-FFF2-40B4-BE49-F238E27FC236}">
                <a16:creationId xmlns:a16="http://schemas.microsoft.com/office/drawing/2014/main" id="{C4447D26-7D91-2146-EE05-DBDF510F0E0A}"/>
              </a:ext>
            </a:extLst>
          </p:cNvPr>
          <p:cNvSpPr txBox="1"/>
          <p:nvPr/>
        </p:nvSpPr>
        <p:spPr>
          <a:xfrm>
            <a:off x="4812636" y="6160023"/>
            <a:ext cx="2566728" cy="369332"/>
          </a:xfrm>
          <a:prstGeom prst="rect">
            <a:avLst/>
          </a:prstGeom>
          <a:noFill/>
        </p:spPr>
        <p:txBody>
          <a:bodyPr wrap="none" rtlCol="0">
            <a:spAutoFit/>
          </a:bodyPr>
          <a:lstStyle/>
          <a:p>
            <a:r>
              <a:rPr lang="en-US" sz="1800" b="1" dirty="0">
                <a:solidFill>
                  <a:srgbClr val="C00000"/>
                </a:solidFill>
                <a:latin typeface="Times New Roman" panose="02020603050405020304" pitchFamily="18" charset="0"/>
                <a:ea typeface="Times New Roman" panose="02020603050405020304" pitchFamily="18" charset="0"/>
                <a:cs typeface="SimSun" panose="02010600030101010101" pitchFamily="2" charset="-122"/>
              </a:rPr>
              <a:t>Under</a:t>
            </a:r>
            <a:r>
              <a:rPr lang="en-US" sz="1800" b="1" spc="-5" dirty="0">
                <a:solidFill>
                  <a:srgbClr val="C00000"/>
                </a:solidFill>
                <a:latin typeface="Times New Roman" panose="02020603050405020304" pitchFamily="18" charset="0"/>
                <a:ea typeface="Times New Roman" panose="02020603050405020304" pitchFamily="18" charset="0"/>
                <a:cs typeface="SimSun" panose="02010600030101010101" pitchFamily="2" charset="-122"/>
              </a:rPr>
              <a:t> </a:t>
            </a:r>
            <a:r>
              <a:rPr lang="en-US" sz="1800" b="1" dirty="0">
                <a:solidFill>
                  <a:srgbClr val="C00000"/>
                </a:solidFill>
                <a:latin typeface="Times New Roman" panose="02020603050405020304" pitchFamily="18" charset="0"/>
                <a:ea typeface="Times New Roman" panose="02020603050405020304" pitchFamily="18" charset="0"/>
                <a:cs typeface="SimSun" panose="02010600030101010101" pitchFamily="2" charset="-122"/>
              </a:rPr>
              <a:t>The</a:t>
            </a:r>
            <a:r>
              <a:rPr lang="en-US" sz="1800" b="1" spc="-5" dirty="0">
                <a:solidFill>
                  <a:srgbClr val="C00000"/>
                </a:solidFill>
                <a:latin typeface="Times New Roman" panose="02020603050405020304" pitchFamily="18" charset="0"/>
                <a:ea typeface="Times New Roman" panose="02020603050405020304" pitchFamily="18" charset="0"/>
                <a:cs typeface="SimSun" panose="02010600030101010101" pitchFamily="2" charset="-122"/>
              </a:rPr>
              <a:t> </a:t>
            </a:r>
            <a:r>
              <a:rPr lang="en-US" sz="1800" b="1" dirty="0">
                <a:solidFill>
                  <a:srgbClr val="C00000"/>
                </a:solidFill>
                <a:latin typeface="Times New Roman" panose="02020603050405020304" pitchFamily="18" charset="0"/>
                <a:ea typeface="Times New Roman" panose="02020603050405020304" pitchFamily="18" charset="0"/>
                <a:cs typeface="SimSun" panose="02010600030101010101" pitchFamily="2" charset="-122"/>
              </a:rPr>
              <a:t>Guidance Of</a:t>
            </a:r>
            <a:endParaRPr lang="en-IN" dirty="0">
              <a:solidFill>
                <a:srgbClr val="C00000"/>
              </a:solidFill>
            </a:endParaRPr>
          </a:p>
        </p:txBody>
      </p:sp>
      <p:sp>
        <p:nvSpPr>
          <p:cNvPr id="22" name="TextBox 21">
            <a:extLst>
              <a:ext uri="{FF2B5EF4-FFF2-40B4-BE49-F238E27FC236}">
                <a16:creationId xmlns:a16="http://schemas.microsoft.com/office/drawing/2014/main" id="{F07C7F92-AB08-D613-9194-6C08BCE37E8E}"/>
              </a:ext>
            </a:extLst>
          </p:cNvPr>
          <p:cNvSpPr txBox="1"/>
          <p:nvPr/>
        </p:nvSpPr>
        <p:spPr>
          <a:xfrm>
            <a:off x="5046033" y="6462861"/>
            <a:ext cx="2099934" cy="646331"/>
          </a:xfrm>
          <a:prstGeom prst="rect">
            <a:avLst/>
          </a:prstGeom>
          <a:noFill/>
        </p:spPr>
        <p:txBody>
          <a:bodyPr wrap="none" rtlCol="0">
            <a:spAutoFit/>
          </a:bodyPr>
          <a:lstStyle/>
          <a:p>
            <a:r>
              <a:rPr lang="en-US" b="1" dirty="0">
                <a:solidFill>
                  <a:srgbClr val="C00000"/>
                </a:solidFill>
                <a:latin typeface="Times New Roman" panose="02020603050405020304" pitchFamily="18" charset="0"/>
                <a:ea typeface="Times New Roman" panose="02020603050405020304" pitchFamily="18" charset="0"/>
                <a:cs typeface="SimSun" panose="02010600030101010101" pitchFamily="2" charset="-122"/>
              </a:rPr>
              <a:t>Dr. S. S. </a:t>
            </a:r>
            <a:r>
              <a:rPr lang="en-US" b="1" dirty="0" err="1">
                <a:solidFill>
                  <a:srgbClr val="C00000"/>
                </a:solidFill>
                <a:latin typeface="Times New Roman" panose="02020603050405020304" pitchFamily="18" charset="0"/>
                <a:ea typeface="Times New Roman" panose="02020603050405020304" pitchFamily="18" charset="0"/>
                <a:cs typeface="SimSun" panose="02010600030101010101" pitchFamily="2" charset="-122"/>
              </a:rPr>
              <a:t>Ittannavar</a:t>
            </a:r>
            <a:endParaRPr lang="en-IN" sz="1800" b="1" dirty="0">
              <a:solidFill>
                <a:srgbClr val="C00000"/>
              </a:solidFill>
            </a:endParaRPr>
          </a:p>
          <a:p>
            <a:endParaRPr lang="en-IN" dirty="0"/>
          </a:p>
        </p:txBody>
      </p:sp>
      <p:sp>
        <p:nvSpPr>
          <p:cNvPr id="23" name="TextBox 22">
            <a:extLst>
              <a:ext uri="{FF2B5EF4-FFF2-40B4-BE49-F238E27FC236}">
                <a16:creationId xmlns:a16="http://schemas.microsoft.com/office/drawing/2014/main" id="{9B2B15A4-9BDB-4D19-3CDC-E20B97326192}"/>
              </a:ext>
            </a:extLst>
          </p:cNvPr>
          <p:cNvSpPr txBox="1"/>
          <p:nvPr/>
        </p:nvSpPr>
        <p:spPr>
          <a:xfrm>
            <a:off x="2686930" y="4214135"/>
            <a:ext cx="6818140" cy="1990288"/>
          </a:xfrm>
          <a:prstGeom prst="rect">
            <a:avLst/>
          </a:prstGeom>
          <a:noFill/>
        </p:spPr>
        <p:txBody>
          <a:bodyPr wrap="square" rtlCol="0">
            <a:spAutoFit/>
          </a:bodyPr>
          <a:lstStyle/>
          <a:p>
            <a:pPr marL="739140" marR="580390" indent="175260" algn="ctr">
              <a:spcAft>
                <a:spcPts val="1000"/>
              </a:spcAft>
            </a:pPr>
            <a:r>
              <a:rPr lang="en-US" b="1" i="1" spc="-10" dirty="0">
                <a:latin typeface="Times New Roman" panose="02020603050405020304" pitchFamily="18" charset="0"/>
                <a:ea typeface="Times New Roman" panose="02020603050405020304" pitchFamily="18" charset="0"/>
                <a:cs typeface="SimSun" panose="02010600030101010101" pitchFamily="2" charset="-122"/>
              </a:rPr>
              <a:t>Presented</a:t>
            </a:r>
            <a:r>
              <a:rPr lang="en-US" sz="1800" b="1" i="1" spc="-10" dirty="0">
                <a:effectLst/>
                <a:latin typeface="Times New Roman" panose="02020603050405020304" pitchFamily="18" charset="0"/>
                <a:ea typeface="Times New Roman" panose="02020603050405020304" pitchFamily="18" charset="0"/>
                <a:cs typeface="SimSun" panose="02010600030101010101" pitchFamily="2" charset="-122"/>
              </a:rPr>
              <a:t> </a:t>
            </a:r>
            <a:r>
              <a:rPr lang="en-US" sz="1800" b="1" i="1" dirty="0">
                <a:effectLst/>
                <a:latin typeface="Times New Roman" panose="02020603050405020304" pitchFamily="18" charset="0"/>
                <a:ea typeface="Times New Roman" panose="02020603050405020304" pitchFamily="18" charset="0"/>
                <a:cs typeface="SimSun" panose="02010600030101010101" pitchFamily="2" charset="-122"/>
              </a:rPr>
              <a:t>by:</a:t>
            </a:r>
            <a:endParaRPr lang="en-IN" i="1" dirty="0">
              <a:latin typeface="Calibri" panose="020F0502020204030204" pitchFamily="34" charset="0"/>
              <a:ea typeface="SimSun" panose="02010600030101010101" pitchFamily="2" charset="-122"/>
              <a:cs typeface="SimSun" panose="02010600030101010101" pitchFamily="2" charset="-122"/>
            </a:endParaRPr>
          </a:p>
          <a:p>
            <a:pPr marL="739140" marR="580390" indent="175260">
              <a:spcAft>
                <a:spcPts val="1000"/>
              </a:spcAft>
            </a:pPr>
            <a:r>
              <a:rPr lang="en-US" sz="1800" b="1" dirty="0">
                <a:effectLst/>
                <a:latin typeface="Times New Roman" panose="02020603050405020304" pitchFamily="18" charset="0"/>
                <a:ea typeface="Times New Roman" panose="02020603050405020304" pitchFamily="18" charset="0"/>
                <a:cs typeface="SimSun" panose="02010600030101010101" pitchFamily="2" charset="-122"/>
              </a:rPr>
              <a:t>Mr. </a:t>
            </a:r>
            <a:r>
              <a:rPr lang="en-GB" b="1" spc="-5" dirty="0">
                <a:effectLst/>
                <a:latin typeface="Times New Roman" panose="02020603050405020304" pitchFamily="18" charset="0"/>
                <a:ea typeface="Times New Roman" panose="02020603050405020304" pitchFamily="18" charset="0"/>
                <a:cs typeface="SimSun" panose="02010600030101010101" pitchFamily="2" charset="-122"/>
              </a:rPr>
              <a:t>Chetan </a:t>
            </a:r>
            <a:r>
              <a:rPr lang="en-GB" b="1" spc="-5" dirty="0" err="1">
                <a:effectLst/>
                <a:latin typeface="Times New Roman" panose="02020603050405020304" pitchFamily="18" charset="0"/>
                <a:ea typeface="Times New Roman" panose="02020603050405020304" pitchFamily="18" charset="0"/>
                <a:cs typeface="SimSun" panose="02010600030101010101" pitchFamily="2" charset="-122"/>
              </a:rPr>
              <a:t>Yarab</a:t>
            </a:r>
            <a:r>
              <a:rPr lang="en-GB" b="1" spc="-5" dirty="0" err="1">
                <a:latin typeface="Times New Roman" panose="02020603050405020304" pitchFamily="18" charset="0"/>
                <a:ea typeface="Times New Roman" panose="02020603050405020304" pitchFamily="18" charset="0"/>
                <a:cs typeface="SimSun" panose="02010600030101010101" pitchFamily="2" charset="-122"/>
              </a:rPr>
              <a:t>andi</a:t>
            </a:r>
            <a:r>
              <a:rPr lang="en-IN" sz="1800" spc="-5" dirty="0">
                <a:latin typeface="Calibri" panose="020F0502020204030204" pitchFamily="34" charset="0"/>
                <a:ea typeface="SimSun" panose="02010600030101010101" pitchFamily="2" charset="-122"/>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SimSun" panose="02010600030101010101" pitchFamily="2" charset="-122"/>
              </a:rPr>
              <a:t>USN: 2HN21EC0</a:t>
            </a:r>
            <a:r>
              <a:rPr lang="en-GB" b="1" dirty="0">
                <a:effectLst/>
                <a:latin typeface="Times New Roman" panose="02020603050405020304" pitchFamily="18" charset="0"/>
                <a:ea typeface="Times New Roman" panose="02020603050405020304" pitchFamily="18" charset="0"/>
                <a:cs typeface="SimSun" panose="02010600030101010101" pitchFamily="2" charset="-122"/>
              </a:rPr>
              <a:t>16</a:t>
            </a:r>
            <a:endParaRPr lang="en-GB" b="1" dirty="0">
              <a:latin typeface="Times New Roman" panose="02020603050405020304" pitchFamily="18" charset="0"/>
              <a:ea typeface="Times New Roman" panose="02020603050405020304" pitchFamily="18" charset="0"/>
              <a:cs typeface="SimSun" panose="02010600030101010101" pitchFamily="2" charset="-122"/>
            </a:endParaRPr>
          </a:p>
          <a:p>
            <a:pPr marL="739140" marR="580390" indent="175260">
              <a:spcAft>
                <a:spcPts val="1000"/>
              </a:spcAft>
            </a:pPr>
            <a:r>
              <a:rPr lang="en-US" sz="1800" b="1" dirty="0">
                <a:latin typeface="Times New Roman" panose="02020603050405020304" pitchFamily="18" charset="0"/>
                <a:ea typeface="Times New Roman" panose="02020603050405020304" pitchFamily="18" charset="0"/>
                <a:cs typeface="SimSun" panose="02010600030101010101" pitchFamily="2" charset="-122"/>
              </a:rPr>
              <a:t>Mr. </a:t>
            </a:r>
            <a:r>
              <a:rPr lang="en-GB" b="1" spc="-5" dirty="0">
                <a:latin typeface="Times New Roman" panose="02020603050405020304" pitchFamily="18" charset="0"/>
                <a:ea typeface="Times New Roman" panose="02020603050405020304" pitchFamily="18" charset="0"/>
                <a:cs typeface="SimSun" panose="02010600030101010101" pitchFamily="2" charset="-122"/>
              </a:rPr>
              <a:t>Shubham </a:t>
            </a:r>
            <a:r>
              <a:rPr lang="en-GB" b="1" spc="-5" dirty="0" err="1">
                <a:latin typeface="Times New Roman" panose="02020603050405020304" pitchFamily="18" charset="0"/>
                <a:ea typeface="Times New Roman" panose="02020603050405020304" pitchFamily="18" charset="0"/>
                <a:cs typeface="SimSun" panose="02010600030101010101" pitchFamily="2" charset="-122"/>
              </a:rPr>
              <a:t>Ghatawade</a:t>
            </a:r>
            <a:r>
              <a:rPr lang="en-IN" sz="1800" spc="-5" dirty="0">
                <a:latin typeface="Calibri" panose="020F0502020204030204" pitchFamily="34" charset="0"/>
                <a:ea typeface="SimSun" panose="02010600030101010101" pitchFamily="2" charset="-122"/>
                <a:cs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cs typeface="SimSun" panose="02010600030101010101" pitchFamily="2" charset="-122"/>
              </a:rPr>
              <a:t>USN: 2HN21EC0</a:t>
            </a:r>
            <a:r>
              <a:rPr lang="en-GB" b="1" dirty="0">
                <a:latin typeface="Times New Roman" panose="02020603050405020304" pitchFamily="18" charset="0"/>
                <a:ea typeface="Times New Roman" panose="02020603050405020304" pitchFamily="18" charset="0"/>
                <a:cs typeface="SimSun" panose="02010600030101010101" pitchFamily="2" charset="-122"/>
              </a:rPr>
              <a:t>40</a:t>
            </a:r>
            <a:endParaRPr lang="en-IN" dirty="0">
              <a:latin typeface="Calibri" panose="020F0502020204030204" pitchFamily="34" charset="0"/>
              <a:ea typeface="SimSun" panose="02010600030101010101" pitchFamily="2" charset="-122"/>
              <a:cs typeface="Times New Roman" panose="02020603050405020304" pitchFamily="18" charset="0"/>
            </a:endParaRPr>
          </a:p>
          <a:p>
            <a:pPr marL="739140" marR="580390" indent="175260">
              <a:spcAft>
                <a:spcPts val="1000"/>
              </a:spcAft>
            </a:pPr>
            <a:r>
              <a:rPr lang="en-US" sz="1800" b="1" dirty="0">
                <a:latin typeface="Times New Roman" panose="02020603050405020304" pitchFamily="18" charset="0"/>
                <a:ea typeface="Times New Roman" panose="02020603050405020304" pitchFamily="18" charset="0"/>
                <a:cs typeface="SimSun" panose="02010600030101010101" pitchFamily="2" charset="-122"/>
              </a:rPr>
              <a:t>Mr. </a:t>
            </a:r>
            <a:r>
              <a:rPr lang="en-US" b="1" dirty="0">
                <a:latin typeface="Times New Roman" panose="02020603050405020304" pitchFamily="18" charset="0"/>
                <a:ea typeface="Times New Roman" panose="02020603050405020304" pitchFamily="18" charset="0"/>
                <a:cs typeface="SimSun" panose="02010600030101010101" pitchFamily="2" charset="-122"/>
              </a:rPr>
              <a:t>Vikas </a:t>
            </a:r>
            <a:r>
              <a:rPr lang="en-US" b="1" dirty="0" err="1">
                <a:latin typeface="Times New Roman" panose="02020603050405020304" pitchFamily="18" charset="0"/>
                <a:ea typeface="Times New Roman" panose="02020603050405020304" pitchFamily="18" charset="0"/>
                <a:cs typeface="SimSun" panose="02010600030101010101" pitchFamily="2" charset="-122"/>
              </a:rPr>
              <a:t>Dhavane</a:t>
            </a:r>
            <a:r>
              <a:rPr lang="en-US" b="1" dirty="0">
                <a:latin typeface="Times New Roman" panose="02020603050405020304" pitchFamily="18" charset="0"/>
                <a:ea typeface="Times New Roman" panose="02020603050405020304" pitchFamily="18" charset="0"/>
                <a:cs typeface="SimSun" panose="02010600030101010101" pitchFamily="2" charset="-122"/>
              </a:rPr>
              <a:t> </a:t>
            </a:r>
            <a:r>
              <a:rPr lang="en-US" sz="1800" b="1" dirty="0">
                <a:latin typeface="Times New Roman" panose="02020603050405020304" pitchFamily="18" charset="0"/>
                <a:ea typeface="Times New Roman" panose="02020603050405020304" pitchFamily="18" charset="0"/>
                <a:cs typeface="SimSun" panose="02010600030101010101" pitchFamily="2" charset="-122"/>
              </a:rPr>
              <a:t> </a:t>
            </a:r>
            <a:r>
              <a:rPr lang="en-IN" sz="1800" spc="-5" dirty="0">
                <a:latin typeface="Calibri" panose="020F0502020204030204" pitchFamily="34" charset="0"/>
                <a:ea typeface="SimSun" panose="02010600030101010101" pitchFamily="2" charset="-122"/>
                <a:cs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cs typeface="SimSun" panose="02010600030101010101" pitchFamily="2" charset="-122"/>
              </a:rPr>
              <a:t>USN: 2HN21EC0</a:t>
            </a:r>
            <a:r>
              <a:rPr lang="en-GB" b="1" dirty="0">
                <a:latin typeface="Times New Roman" panose="02020603050405020304" pitchFamily="18" charset="0"/>
                <a:ea typeface="Times New Roman" panose="02020603050405020304" pitchFamily="18" charset="0"/>
                <a:cs typeface="SimSun" panose="02010600030101010101" pitchFamily="2" charset="-122"/>
              </a:rPr>
              <a:t>48</a:t>
            </a:r>
          </a:p>
          <a:p>
            <a:pPr marL="739140" marR="580390" indent="175260">
              <a:spcAft>
                <a:spcPts val="1000"/>
              </a:spcAft>
            </a:pPr>
            <a:r>
              <a:rPr lang="en-US" sz="1800" b="1" dirty="0">
                <a:latin typeface="Times New Roman" panose="02020603050405020304" pitchFamily="18" charset="0"/>
                <a:ea typeface="Times New Roman" panose="02020603050405020304" pitchFamily="18" charset="0"/>
                <a:cs typeface="SimSun" panose="02010600030101010101" pitchFamily="2" charset="-122"/>
              </a:rPr>
              <a:t>Mr. Vinod Adavi</a:t>
            </a:r>
            <a:r>
              <a:rPr lang="en-GB" sz="1800" b="1" spc="-5" dirty="0">
                <a:latin typeface="Times New Roman" panose="02020603050405020304" pitchFamily="18" charset="0"/>
                <a:ea typeface="Times New Roman" panose="02020603050405020304" pitchFamily="18" charset="0"/>
                <a:cs typeface="SimSun" panose="02010600030101010101" pitchFamily="2" charset="-122"/>
              </a:rPr>
              <a:t>                          </a:t>
            </a:r>
            <a:r>
              <a:rPr lang="en-US" sz="1800" b="1" dirty="0">
                <a:latin typeface="Times New Roman" panose="02020603050405020304" pitchFamily="18" charset="0"/>
                <a:ea typeface="Times New Roman" panose="02020603050405020304" pitchFamily="18" charset="0"/>
                <a:cs typeface="SimSun" panose="02010600030101010101" pitchFamily="2" charset="-122"/>
              </a:rPr>
              <a:t>USN: 2HN21EC0</a:t>
            </a:r>
            <a:r>
              <a:rPr lang="en-GB" b="1" dirty="0">
                <a:latin typeface="Times New Roman" panose="02020603050405020304" pitchFamily="18" charset="0"/>
                <a:ea typeface="Times New Roman" panose="02020603050405020304" pitchFamily="18" charset="0"/>
                <a:cs typeface="SimSun" panose="02010600030101010101" pitchFamily="2" charset="-122"/>
              </a:rPr>
              <a:t>4</a:t>
            </a:r>
            <a:r>
              <a:rPr lang="en-GB" sz="1800" b="1" dirty="0">
                <a:latin typeface="Times New Roman" panose="02020603050405020304" pitchFamily="18" charset="0"/>
                <a:ea typeface="Times New Roman" panose="02020603050405020304" pitchFamily="18" charset="0"/>
                <a:cs typeface="SimSun" panose="02010600030101010101" pitchFamily="2" charset="-122"/>
              </a:rPr>
              <a:t>9</a:t>
            </a:r>
            <a:endParaRPr lang="en-IN" dirty="0"/>
          </a:p>
        </p:txBody>
      </p:sp>
    </p:spTree>
    <p:extLst>
      <p:ext uri="{BB962C8B-B14F-4D97-AF65-F5344CB8AC3E}">
        <p14:creationId xmlns:p14="http://schemas.microsoft.com/office/powerpoint/2010/main" val="315316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257-6EE6-C84A-3583-CE2828B26A66}"/>
              </a:ext>
            </a:extLst>
          </p:cNvPr>
          <p:cNvSpPr>
            <a:spLocks noGrp="1"/>
          </p:cNvSpPr>
          <p:nvPr>
            <p:ph type="title"/>
          </p:nvPr>
        </p:nvSpPr>
        <p:spPr>
          <a:xfrm>
            <a:off x="0" y="599090"/>
            <a:ext cx="12192000" cy="1271751"/>
          </a:xfrm>
        </p:spPr>
        <p:txBody>
          <a:bodyPr>
            <a:normAutofit/>
          </a:bodyPr>
          <a:lstStyle/>
          <a:p>
            <a:pPr algn="ctr"/>
            <a:r>
              <a:rPr lang="en-US" sz="5400" b="1" dirty="0">
                <a:latin typeface="Times New Roman" panose="02020603050405020304" pitchFamily="18" charset="0"/>
                <a:cs typeface="Times New Roman" panose="02020603050405020304" pitchFamily="18" charset="0"/>
              </a:rPr>
              <a:t>ADVANTAGES </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D20EED-2AD2-0D61-E58C-7FCEC080AD4F}"/>
              </a:ext>
            </a:extLst>
          </p:cNvPr>
          <p:cNvSpPr>
            <a:spLocks noGrp="1"/>
          </p:cNvSpPr>
          <p:nvPr>
            <p:ph idx="1"/>
          </p:nvPr>
        </p:nvSpPr>
        <p:spPr>
          <a:xfrm>
            <a:off x="838200" y="2596055"/>
            <a:ext cx="10515600" cy="3763180"/>
          </a:xfrm>
        </p:spPr>
        <p:txBody>
          <a:bodyPr/>
          <a:lstStyle/>
          <a:p>
            <a:pPr algn="just">
              <a:lnSpc>
                <a:spcPct val="100000"/>
              </a:lnSpc>
            </a:pPr>
            <a:r>
              <a:rPr lang="en-IN" sz="2400" b="1" dirty="0">
                <a:latin typeface="Times New Roman" panose="02020603050405020304" pitchFamily="18" charset="0"/>
                <a:cs typeface="Times New Roman" panose="02020603050405020304" pitchFamily="18" charset="0"/>
              </a:rPr>
              <a:t>Space Efficiency</a:t>
            </a:r>
          </a:p>
          <a:p>
            <a:pPr algn="just">
              <a:lnSpc>
                <a:spcPct val="100000"/>
              </a:lnSpc>
            </a:pPr>
            <a:r>
              <a:rPr lang="en-IN" sz="2400" b="1" i="0" dirty="0">
                <a:effectLst/>
                <a:latin typeface="Times New Roman" panose="02020603050405020304" pitchFamily="18" charset="0"/>
                <a:cs typeface="Times New Roman" panose="02020603050405020304" pitchFamily="18" charset="0"/>
              </a:rPr>
              <a:t>Time </a:t>
            </a:r>
            <a:r>
              <a:rPr lang="en-IN" sz="2400" b="1" dirty="0">
                <a:latin typeface="Times New Roman" panose="02020603050405020304" pitchFamily="18" charset="0"/>
                <a:cs typeface="Times New Roman" panose="02020603050405020304" pitchFamily="18" charset="0"/>
              </a:rPr>
              <a:t>Saving</a:t>
            </a:r>
            <a:endParaRPr lang="en-IN" dirty="0">
              <a:latin typeface="Times New Roman" panose="02020603050405020304" pitchFamily="18" charset="0"/>
              <a:cs typeface="Times New Roman" panose="02020603050405020304" pitchFamily="18" charset="0"/>
            </a:endParaRPr>
          </a:p>
          <a:p>
            <a:pPr algn="just">
              <a:lnSpc>
                <a:spcPct val="100000"/>
              </a:lnSpc>
            </a:pPr>
            <a:r>
              <a:rPr lang="en-IN" sz="2400" b="1" i="0" dirty="0">
                <a:effectLst/>
                <a:latin typeface="Times New Roman" panose="02020603050405020304" pitchFamily="18" charset="0"/>
                <a:cs typeface="Times New Roman" panose="02020603050405020304" pitchFamily="18" charset="0"/>
              </a:rPr>
              <a:t>Scalability</a:t>
            </a:r>
            <a:endParaRPr lang="en-IN" dirty="0">
              <a:latin typeface="Times New Roman" panose="02020603050405020304" pitchFamily="18" charset="0"/>
              <a:cs typeface="Times New Roman" panose="02020603050405020304" pitchFamily="18" charset="0"/>
            </a:endParaRPr>
          </a:p>
          <a:p>
            <a:pPr algn="just">
              <a:lnSpc>
                <a:spcPct val="100000"/>
              </a:lnSpc>
            </a:pPr>
            <a:r>
              <a:rPr lang="en-IN" sz="2400" b="1" dirty="0">
                <a:latin typeface="Times New Roman" panose="02020603050405020304" pitchFamily="18" charset="0"/>
                <a:cs typeface="Times New Roman" panose="02020603050405020304" pitchFamily="18" charset="0"/>
              </a:rPr>
              <a:t>Safety</a:t>
            </a:r>
            <a:endParaRPr lang="en-IN" i="0" dirty="0">
              <a:effectLst/>
              <a:latin typeface="Times New Roman" panose="02020603050405020304" pitchFamily="18" charset="0"/>
              <a:cs typeface="Times New Roman" panose="02020603050405020304" pitchFamily="18" charset="0"/>
            </a:endParaRPr>
          </a:p>
          <a:p>
            <a:pPr algn="just">
              <a:lnSpc>
                <a:spcPct val="100000"/>
              </a:lnSpc>
            </a:pPr>
            <a:r>
              <a:rPr lang="en-US" sz="2400" b="1" dirty="0">
                <a:latin typeface="Times New Roman" panose="02020603050405020304" pitchFamily="18" charset="0"/>
                <a:cs typeface="Times New Roman" panose="02020603050405020304" pitchFamily="18" charset="0"/>
              </a:rPr>
              <a:t>Cost Effective</a:t>
            </a:r>
            <a:endParaRPr lang="en-US" i="0" dirty="0">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3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257-6EE6-C84A-3583-CE2828B26A66}"/>
              </a:ext>
            </a:extLst>
          </p:cNvPr>
          <p:cNvSpPr>
            <a:spLocks noGrp="1"/>
          </p:cNvSpPr>
          <p:nvPr>
            <p:ph type="title"/>
          </p:nvPr>
        </p:nvSpPr>
        <p:spPr>
          <a:xfrm>
            <a:off x="0" y="654627"/>
            <a:ext cx="12192000" cy="1457952"/>
          </a:xfrm>
        </p:spPr>
        <p:txBody>
          <a:bodyPr>
            <a:normAutofit/>
          </a:bodyPr>
          <a:lstStyle/>
          <a:p>
            <a:pPr algn="ctr"/>
            <a:r>
              <a:rPr lang="en-US" sz="5400" b="1" dirty="0">
                <a:latin typeface="Times New Roman" panose="02020603050405020304" pitchFamily="18" charset="0"/>
                <a:cs typeface="Times New Roman" panose="02020603050405020304" pitchFamily="18" charset="0"/>
              </a:rPr>
              <a:t>APPLICATIONS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D20EED-2AD2-0D61-E58C-7FCEC080AD4F}"/>
              </a:ext>
            </a:extLst>
          </p:cNvPr>
          <p:cNvSpPr>
            <a:spLocks noGrp="1"/>
          </p:cNvSpPr>
          <p:nvPr>
            <p:ph idx="1"/>
          </p:nvPr>
        </p:nvSpPr>
        <p:spPr>
          <a:xfrm>
            <a:off x="838200" y="2543503"/>
            <a:ext cx="10515600" cy="3659870"/>
          </a:xfrm>
        </p:spPr>
        <p:txBody>
          <a:bodyPr/>
          <a:lstStyle/>
          <a:p>
            <a:pPr algn="just">
              <a:lnSpc>
                <a:spcPct val="100000"/>
              </a:lnSpc>
            </a:pPr>
            <a:r>
              <a:rPr lang="en-IN" sz="2400" b="1" i="0" dirty="0">
                <a:effectLst/>
                <a:latin typeface="Times New Roman" panose="02020603050405020304" pitchFamily="18" charset="0"/>
                <a:cs typeface="Times New Roman" panose="02020603050405020304" pitchFamily="18" charset="0"/>
              </a:rPr>
              <a:t>Commercial Parking Lots</a:t>
            </a:r>
            <a:endParaRPr lang="en-IN" i="0" dirty="0">
              <a:effectLst/>
              <a:latin typeface="Times New Roman" panose="02020603050405020304" pitchFamily="18" charset="0"/>
              <a:cs typeface="Times New Roman" panose="02020603050405020304" pitchFamily="18" charset="0"/>
            </a:endParaRPr>
          </a:p>
          <a:p>
            <a:pPr algn="just">
              <a:lnSpc>
                <a:spcPct val="100000"/>
              </a:lnSpc>
            </a:pPr>
            <a:r>
              <a:rPr lang="en-IN" sz="2400" b="1" i="0" dirty="0">
                <a:effectLst/>
                <a:latin typeface="Times New Roman" panose="02020603050405020304" pitchFamily="18" charset="0"/>
                <a:cs typeface="Times New Roman" panose="02020603050405020304" pitchFamily="18" charset="0"/>
              </a:rPr>
              <a:t>Public Parking Facilities</a:t>
            </a:r>
            <a:endParaRPr lang="en-IN" dirty="0">
              <a:latin typeface="Times New Roman" panose="02020603050405020304" pitchFamily="18" charset="0"/>
              <a:cs typeface="Times New Roman" panose="02020603050405020304" pitchFamily="18" charset="0"/>
            </a:endParaRPr>
          </a:p>
          <a:p>
            <a:pPr algn="just">
              <a:lnSpc>
                <a:spcPct val="100000"/>
              </a:lnSpc>
            </a:pPr>
            <a:r>
              <a:rPr lang="en-IN" sz="2400" b="1" i="0" dirty="0">
                <a:effectLst/>
                <a:latin typeface="Times New Roman" panose="02020603050405020304" pitchFamily="18" charset="0"/>
                <a:cs typeface="Times New Roman" panose="02020603050405020304" pitchFamily="18" charset="0"/>
              </a:rPr>
              <a:t>Smart Cities</a:t>
            </a:r>
          </a:p>
          <a:p>
            <a:pPr algn="just">
              <a:lnSpc>
                <a:spcPct val="100000"/>
              </a:lnSpc>
            </a:pPr>
            <a:r>
              <a:rPr lang="en-IN" sz="2400" b="1" i="0" dirty="0">
                <a:effectLst/>
                <a:latin typeface="Times New Roman" panose="02020603050405020304" pitchFamily="18" charset="0"/>
                <a:cs typeface="Times New Roman" panose="02020603050405020304" pitchFamily="18" charset="0"/>
              </a:rPr>
              <a:t>Hotels and Resorts</a:t>
            </a:r>
            <a:endParaRPr lang="en-IN" i="0" dirty="0">
              <a:effectLst/>
              <a:latin typeface="Times New Roman" panose="02020603050405020304" pitchFamily="18" charset="0"/>
              <a:cs typeface="Times New Roman" panose="02020603050405020304" pitchFamily="18" charset="0"/>
            </a:endParaRPr>
          </a:p>
          <a:p>
            <a:pPr algn="just">
              <a:lnSpc>
                <a:spcPct val="100000"/>
              </a:lnSpc>
            </a:pPr>
            <a:r>
              <a:rPr lang="en-IN" sz="2400" b="1" i="0" dirty="0">
                <a:effectLst/>
                <a:latin typeface="Times New Roman" panose="02020603050405020304" pitchFamily="18" charset="0"/>
                <a:cs typeface="Times New Roman" panose="02020603050405020304" pitchFamily="18" charset="0"/>
              </a:rPr>
              <a:t>Hospital and Healthcare Facilities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40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7E1F-D273-988C-A478-0997ABC8599B}"/>
              </a:ext>
            </a:extLst>
          </p:cNvPr>
          <p:cNvSpPr>
            <a:spLocks noGrp="1"/>
          </p:cNvSpPr>
          <p:nvPr>
            <p:ph type="title"/>
          </p:nvPr>
        </p:nvSpPr>
        <p:spPr>
          <a:xfrm>
            <a:off x="1" y="829340"/>
            <a:ext cx="12192000" cy="1023908"/>
          </a:xfrm>
        </p:spPr>
        <p:txBody>
          <a:bodyPr>
            <a:normAutofit/>
          </a:bodyPr>
          <a:lstStyle/>
          <a:p>
            <a:pPr algn="ctr"/>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D7AC3243-21B9-6B2F-B8A1-771E242103AC}"/>
              </a:ext>
            </a:extLst>
          </p:cNvPr>
          <p:cNvSpPr>
            <a:spLocks noGrp="1" noChangeArrowheads="1"/>
          </p:cNvSpPr>
          <p:nvPr>
            <p:ph idx="1"/>
          </p:nvPr>
        </p:nvSpPr>
        <p:spPr bwMode="auto">
          <a:xfrm>
            <a:off x="1028700" y="2019305"/>
            <a:ext cx="101346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Building an automatic car parking system with Arduino integrates sensors, servo motors, and LEDs. It combines hardware skills in sensor interfacing and motor control with programming for real-time decision-making. This project enhances understanding of robotics, automation, and IoT applications, offering practical benefits like optimized space use and reduced parking errors. It's an ideal educational project for learning hands-on engineering and programming skills.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356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257-6EE6-C84A-3583-CE2828B26A66}"/>
              </a:ext>
            </a:extLst>
          </p:cNvPr>
          <p:cNvSpPr>
            <a:spLocks noGrp="1"/>
          </p:cNvSpPr>
          <p:nvPr>
            <p:ph type="title"/>
          </p:nvPr>
        </p:nvSpPr>
        <p:spPr>
          <a:xfrm>
            <a:off x="838200" y="681038"/>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REFERENCES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D20EED-2AD2-0D61-E58C-7FCEC080AD4F}"/>
              </a:ext>
            </a:extLst>
          </p:cNvPr>
          <p:cNvSpPr>
            <a:spLocks noGrp="1"/>
          </p:cNvSpPr>
          <p:nvPr>
            <p:ph idx="1"/>
          </p:nvPr>
        </p:nvSpPr>
        <p:spPr>
          <a:xfrm>
            <a:off x="838200" y="2006601"/>
            <a:ext cx="10515600" cy="4170361"/>
          </a:xfrm>
        </p:spPr>
        <p:txBody>
          <a:bodyPr>
            <a:normAutofit/>
          </a:bodyPr>
          <a:lstStyle/>
          <a:p>
            <a:pPr marL="514350" indent="-514350" algn="just">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Suvarna </a:t>
            </a:r>
            <a:r>
              <a:rPr lang="en-IN" sz="2400" dirty="0" err="1">
                <a:latin typeface="Times New Roman" panose="02020603050405020304" pitchFamily="18" charset="0"/>
                <a:cs typeface="Times New Roman" panose="02020603050405020304" pitchFamily="18" charset="0"/>
              </a:rPr>
              <a:t>Nandyal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Sabiya</a:t>
            </a:r>
            <a:r>
              <a:rPr lang="en-IN" sz="2400" dirty="0">
                <a:latin typeface="Times New Roman" panose="02020603050405020304" pitchFamily="18" charset="0"/>
                <a:cs typeface="Times New Roman" panose="02020603050405020304" pitchFamily="18" charset="0"/>
              </a:rPr>
              <a:t> Sultana “Smart Car Parking System using Arduino UNO” International Journal of Computer Applications (0975 – 8887) Volume 169 – No.1, July 2017. </a:t>
            </a:r>
          </a:p>
          <a:p>
            <a:pPr marL="514350" indent="-514350" algn="just">
              <a:lnSpc>
                <a:spcPct val="100000"/>
              </a:lnSpc>
              <a:buFont typeface="+mj-lt"/>
              <a:buAutoNum type="arabicPeriod"/>
            </a:pPr>
            <a:r>
              <a:rPr lang="en-IN" sz="2400" dirty="0" err="1">
                <a:latin typeface="Times New Roman" panose="02020603050405020304" pitchFamily="18" charset="0"/>
                <a:cs typeface="Times New Roman" panose="02020603050405020304" pitchFamily="18" charset="0"/>
              </a:rPr>
              <a:t>Oindrila</a:t>
            </a:r>
            <a:r>
              <a:rPr lang="en-IN" sz="2400" dirty="0">
                <a:latin typeface="Times New Roman" panose="02020603050405020304" pitchFamily="18" charset="0"/>
                <a:cs typeface="Times New Roman" panose="02020603050405020304" pitchFamily="18" charset="0"/>
              </a:rPr>
              <a:t> Chakraborty, Nalini N “Automated Toll and Parking Systems” International Journal of Advanced Research in Computer Science and Software Engineering, ISSN: 2277 128X, Volume 7, Issue 5, May 2017.</a:t>
            </a:r>
          </a:p>
          <a:p>
            <a:pPr marL="514350" indent="-514350" algn="just">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Y. Agarwal, P. Ratnani, U. Shah, and P. Jain, "IoT based smart parking system," Proc. 5th </a:t>
            </a:r>
            <a:r>
              <a:rPr lang="en-IN" sz="2400" i="1" dirty="0">
                <a:latin typeface="Times New Roman" panose="02020603050405020304" pitchFamily="18" charset="0"/>
                <a:cs typeface="Times New Roman" panose="02020603050405020304" pitchFamily="18" charset="0"/>
              </a:rPr>
              <a:t>Int. Conf. </a:t>
            </a:r>
            <a:r>
              <a:rPr lang="en-IN" sz="2400" i="1" dirty="0" err="1">
                <a:latin typeface="Times New Roman" panose="02020603050405020304" pitchFamily="18" charset="0"/>
                <a:cs typeface="Times New Roman" panose="02020603050405020304" pitchFamily="18" charset="0"/>
              </a:rPr>
              <a:t>Intell</a:t>
            </a: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Comput</a:t>
            </a:r>
            <a:r>
              <a:rPr lang="en-IN" sz="2400" i="1" dirty="0">
                <a:latin typeface="Times New Roman" panose="02020603050405020304" pitchFamily="18" charset="0"/>
                <a:cs typeface="Times New Roman" panose="02020603050405020304" pitchFamily="18" charset="0"/>
              </a:rPr>
              <a:t>. Control Syst. ICICCS 2021.</a:t>
            </a:r>
          </a:p>
          <a:p>
            <a:pPr marL="514350" indent="-514350" algn="just">
              <a:lnSpc>
                <a:spcPct val="100000"/>
              </a:lnSpc>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79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6B908-4EF0-5F39-44DA-71BFFB8EAABE}"/>
              </a:ext>
            </a:extLst>
          </p:cNvPr>
          <p:cNvSpPr txBox="1"/>
          <p:nvPr/>
        </p:nvSpPr>
        <p:spPr>
          <a:xfrm>
            <a:off x="0" y="2767280"/>
            <a:ext cx="12192000" cy="1323439"/>
          </a:xfrm>
          <a:prstGeom prst="rect">
            <a:avLst/>
          </a:prstGeom>
          <a:noFill/>
        </p:spPr>
        <p:txBody>
          <a:bodyPr wrap="square" rtlCol="0">
            <a:spAutoFit/>
          </a:bodyPr>
          <a:lstStyle/>
          <a:p>
            <a:pPr algn="ctr"/>
            <a:r>
              <a:rPr lang="en-US" sz="8000" b="1" dirty="0">
                <a:latin typeface="Times New Roman" panose="02020603050405020304" pitchFamily="18" charset="0"/>
                <a:cs typeface="Times New Roman" panose="02020603050405020304" pitchFamily="18" charset="0"/>
              </a:rPr>
              <a:t>THANK YOU</a:t>
            </a: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73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9BF4-EBFF-10C5-3FC2-CDADE6042AE9}"/>
              </a:ext>
            </a:extLst>
          </p:cNvPr>
          <p:cNvSpPr>
            <a:spLocks noGrp="1"/>
          </p:cNvSpPr>
          <p:nvPr>
            <p:ph type="title"/>
          </p:nvPr>
        </p:nvSpPr>
        <p:spPr>
          <a:xfrm>
            <a:off x="0" y="237535"/>
            <a:ext cx="12192000" cy="1325563"/>
          </a:xfrm>
        </p:spPr>
        <p:txBody>
          <a:bodyPr/>
          <a:lstStyle/>
          <a:p>
            <a:pPr algn="ctr"/>
            <a:r>
              <a:rPr lang="en-US" sz="4400" b="1"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6FA634C4-5650-338A-C337-0A8A328CDF0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Introduction</a:t>
            </a:r>
          </a:p>
          <a:p>
            <a:r>
              <a:rPr lang="en-US" sz="3200" dirty="0">
                <a:latin typeface="Times New Roman" panose="02020603050405020304" pitchFamily="18" charset="0"/>
                <a:cs typeface="Times New Roman" panose="02020603050405020304" pitchFamily="18" charset="0"/>
              </a:rPr>
              <a:t>Block Diagram</a:t>
            </a:r>
          </a:p>
          <a:p>
            <a:r>
              <a:rPr lang="en-US" sz="3200" dirty="0">
                <a:latin typeface="Times New Roman" panose="02020603050405020304" pitchFamily="18" charset="0"/>
                <a:cs typeface="Times New Roman" panose="02020603050405020304" pitchFamily="18" charset="0"/>
              </a:rPr>
              <a:t>Hardware &amp; Software Requirements</a:t>
            </a:r>
          </a:p>
          <a:p>
            <a:r>
              <a:rPr lang="en-US" sz="3200" dirty="0">
                <a:latin typeface="Times New Roman" panose="02020603050405020304" pitchFamily="18" charset="0"/>
                <a:cs typeface="Times New Roman" panose="02020603050405020304" pitchFamily="18" charset="0"/>
              </a:rPr>
              <a:t>Advantages</a:t>
            </a:r>
          </a:p>
          <a:p>
            <a:r>
              <a:rPr lang="en-US" sz="3200" dirty="0">
                <a:latin typeface="Times New Roman" panose="02020603050405020304" pitchFamily="18" charset="0"/>
                <a:cs typeface="Times New Roman" panose="02020603050405020304" pitchFamily="18" charset="0"/>
              </a:rPr>
              <a:t>Applications</a:t>
            </a:r>
          </a:p>
          <a:p>
            <a:r>
              <a:rPr lang="en-US" sz="3200" dirty="0">
                <a:latin typeface="Times New Roman" panose="02020603050405020304" pitchFamily="18" charset="0"/>
                <a:cs typeface="Times New Roman" panose="02020603050405020304" pitchFamily="18" charset="0"/>
              </a:rPr>
              <a:t>Conclusion</a:t>
            </a:r>
          </a:p>
          <a:p>
            <a:r>
              <a:rPr lang="en-US" sz="3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20459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257-6EE6-C84A-3583-CE2828B26A66}"/>
              </a:ext>
            </a:extLst>
          </p:cNvPr>
          <p:cNvSpPr>
            <a:spLocks noGrp="1"/>
          </p:cNvSpPr>
          <p:nvPr>
            <p:ph type="title"/>
          </p:nvPr>
        </p:nvSpPr>
        <p:spPr>
          <a:xfrm>
            <a:off x="0" y="681038"/>
            <a:ext cx="12192000" cy="1020171"/>
          </a:xfrm>
        </p:spPr>
        <p:txBody>
          <a:bodyPr>
            <a:normAutofit/>
          </a:bodyPr>
          <a:lstStyle/>
          <a:p>
            <a:pPr algn="ctr"/>
            <a:r>
              <a:rPr lang="en-US" sz="5400" b="1" dirty="0">
                <a:latin typeface="Times New Roman" panose="02020603050405020304" pitchFamily="18" charset="0"/>
                <a:cs typeface="Times New Roman" panose="02020603050405020304" pitchFamily="18" charset="0"/>
              </a:rPr>
              <a:t>INTRODUCTION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D20EED-2AD2-0D61-E58C-7FCEC080AD4F}"/>
              </a:ext>
            </a:extLst>
          </p:cNvPr>
          <p:cNvSpPr>
            <a:spLocks noGrp="1"/>
          </p:cNvSpPr>
          <p:nvPr>
            <p:ph idx="1"/>
          </p:nvPr>
        </p:nvSpPr>
        <p:spPr>
          <a:xfrm>
            <a:off x="838200" y="2098965"/>
            <a:ext cx="10515600" cy="4077998"/>
          </a:xfrm>
        </p:spPr>
        <p:txBody>
          <a:bodyPr>
            <a:normAutofit fontScale="92500"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In urban environments where parking space is increasingly scarce, efficient utilization of available parking spots is crucial. Automatic car parking systems provide a promising solution by optimizing space and reducing the hassle of manual parking.</a:t>
            </a:r>
          </a:p>
          <a:p>
            <a:pPr algn="just">
              <a:lnSpc>
                <a:spcPct val="150000"/>
              </a:lnSpc>
            </a:pPr>
            <a:r>
              <a:rPr lang="en-US" sz="1800" dirty="0">
                <a:latin typeface="Times New Roman" panose="02020603050405020304" pitchFamily="18" charset="0"/>
                <a:cs typeface="Times New Roman" panose="02020603050405020304" pitchFamily="18" charset="0"/>
              </a:rPr>
              <a:t>The Arduino Uno serves as the central control unit in this automatic parking system. It interfaces with various sensors to detect the presence of vehicles, controls motorized mechanisms for parking slot allocation, and manages the overall operation of the system.</a:t>
            </a:r>
          </a:p>
          <a:p>
            <a:pPr algn="just">
              <a:lnSpc>
                <a:spcPct val="150000"/>
              </a:lnSpc>
            </a:pPr>
            <a:r>
              <a:rPr lang="en-US" sz="1800" dirty="0">
                <a:latin typeface="Times New Roman" panose="02020603050405020304" pitchFamily="18" charset="0"/>
                <a:cs typeface="Times New Roman" panose="02020603050405020304" pitchFamily="18" charset="0"/>
              </a:rPr>
              <a:t>Key components of this system include ultrasonic or infrared sensors for vehicle detection, The Arduino Uno processes data from sensors to determine the availability of parking spaces and guides.</a:t>
            </a:r>
          </a:p>
          <a:p>
            <a:pPr algn="just">
              <a:lnSpc>
                <a:spcPct val="150000"/>
              </a:lnSpc>
            </a:pPr>
            <a:r>
              <a:rPr lang="en-US" sz="1800" dirty="0">
                <a:latin typeface="Times New Roman" panose="02020603050405020304" pitchFamily="18" charset="0"/>
                <a:cs typeface="Times New Roman" panose="02020603050405020304" pitchFamily="18" charset="0"/>
              </a:rPr>
              <a:t>We explore the design and implementation of an automatic car parking system using Arduino Uno, emphasizing its role in improving urban parking management and promoting smart city initiatives.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12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257-6EE6-C84A-3583-CE2828B26A66}"/>
              </a:ext>
            </a:extLst>
          </p:cNvPr>
          <p:cNvSpPr>
            <a:spLocks noGrp="1"/>
          </p:cNvSpPr>
          <p:nvPr>
            <p:ph type="title"/>
          </p:nvPr>
        </p:nvSpPr>
        <p:spPr>
          <a:xfrm>
            <a:off x="-1803" y="385014"/>
            <a:ext cx="12139713" cy="868189"/>
          </a:xfrm>
        </p:spPr>
        <p:txBody>
          <a:bodyPr>
            <a:normAutofit/>
          </a:bodyPr>
          <a:lstStyle/>
          <a:p>
            <a:pPr algn="ctr"/>
            <a:r>
              <a:rPr lang="en-US" sz="5400" b="1" dirty="0">
                <a:latin typeface="Times New Roman" panose="02020603050405020304" pitchFamily="18" charset="0"/>
                <a:cs typeface="Times New Roman" panose="02020603050405020304" pitchFamily="18" charset="0"/>
              </a:rPr>
              <a:t>BLOCK DIAGRAM</a:t>
            </a:r>
            <a:endParaRPr lang="en-IN" sz="5400"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5D891FB6-70C3-210E-AE8E-5FF857FDD09E}"/>
              </a:ext>
            </a:extLst>
          </p:cNvPr>
          <p:cNvSpPr/>
          <p:nvPr/>
        </p:nvSpPr>
        <p:spPr>
          <a:xfrm>
            <a:off x="1700597" y="5472301"/>
            <a:ext cx="2029517" cy="948819"/>
          </a:xfrm>
          <a:prstGeom prst="round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5v2a</a:t>
            </a:r>
          </a:p>
          <a:p>
            <a:pPr algn="ctr"/>
            <a:r>
              <a:rPr lang="en-US" b="1" dirty="0">
                <a:solidFill>
                  <a:schemeClr val="tx1"/>
                </a:solidFill>
                <a:latin typeface="Times New Roman" panose="02020603050405020304" pitchFamily="18" charset="0"/>
                <a:cs typeface="Times New Roman" panose="02020603050405020304" pitchFamily="18" charset="0"/>
              </a:rPr>
              <a:t>Adaptor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393DD94-AF7C-95D0-243D-AA1E50B65B40}"/>
              </a:ext>
            </a:extLst>
          </p:cNvPr>
          <p:cNvSpPr/>
          <p:nvPr/>
        </p:nvSpPr>
        <p:spPr>
          <a:xfrm>
            <a:off x="1700597" y="2984173"/>
            <a:ext cx="2029517" cy="948819"/>
          </a:xfrm>
          <a:prstGeom prst="round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Arduino Uno</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6DADA37-ABC0-3F95-2164-7D0FD52BB5DF}"/>
              </a:ext>
            </a:extLst>
          </p:cNvPr>
          <p:cNvSpPr/>
          <p:nvPr/>
        </p:nvSpPr>
        <p:spPr>
          <a:xfrm>
            <a:off x="4644115" y="1905818"/>
            <a:ext cx="1111915" cy="595535"/>
          </a:xfrm>
          <a:prstGeom prst="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Slot 1</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08D105A-6D06-67D2-B1D0-D4D28DBE7793}"/>
              </a:ext>
            </a:extLst>
          </p:cNvPr>
          <p:cNvSpPr/>
          <p:nvPr/>
        </p:nvSpPr>
        <p:spPr>
          <a:xfrm>
            <a:off x="6231028" y="1902454"/>
            <a:ext cx="1111915" cy="595535"/>
          </a:xfrm>
          <a:prstGeom prst="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Slot 2</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FFCC5BB-E0CC-22DD-54AE-1CFECE8FC16B}"/>
              </a:ext>
            </a:extLst>
          </p:cNvPr>
          <p:cNvSpPr/>
          <p:nvPr/>
        </p:nvSpPr>
        <p:spPr>
          <a:xfrm>
            <a:off x="7801743" y="1902454"/>
            <a:ext cx="1111915" cy="59553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Slot 3</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14E3124-C0FA-41EF-DE23-E6C2364CE346}"/>
              </a:ext>
            </a:extLst>
          </p:cNvPr>
          <p:cNvSpPr/>
          <p:nvPr/>
        </p:nvSpPr>
        <p:spPr>
          <a:xfrm>
            <a:off x="9372457" y="1902453"/>
            <a:ext cx="1111915" cy="595535"/>
          </a:xfrm>
          <a:prstGeom prst="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Slot 4</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4" name="Rectangle: Diagonal Corners Rounded 13">
            <a:extLst>
              <a:ext uri="{FF2B5EF4-FFF2-40B4-BE49-F238E27FC236}">
                <a16:creationId xmlns:a16="http://schemas.microsoft.com/office/drawing/2014/main" id="{2D934D2F-31D0-EB1D-C8F2-51DB6644BEDD}"/>
              </a:ext>
            </a:extLst>
          </p:cNvPr>
          <p:cNvSpPr/>
          <p:nvPr/>
        </p:nvSpPr>
        <p:spPr>
          <a:xfrm>
            <a:off x="7693788" y="3105299"/>
            <a:ext cx="3004692" cy="514785"/>
          </a:xfrm>
          <a:prstGeom prst="round2Diag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16x2 LCD Display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5" name="Flowchart: Process 14">
            <a:extLst>
              <a:ext uri="{FF2B5EF4-FFF2-40B4-BE49-F238E27FC236}">
                <a16:creationId xmlns:a16="http://schemas.microsoft.com/office/drawing/2014/main" id="{3E8D6AFB-22C4-BB0A-B028-8FF969908291}"/>
              </a:ext>
            </a:extLst>
          </p:cNvPr>
          <p:cNvSpPr/>
          <p:nvPr/>
        </p:nvSpPr>
        <p:spPr>
          <a:xfrm>
            <a:off x="5121241" y="5472301"/>
            <a:ext cx="1867355" cy="595535"/>
          </a:xfrm>
          <a:prstGeom prst="flowChartProcess">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IR Sensor Entry</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6" name="Flowchart: Process 15">
            <a:extLst>
              <a:ext uri="{FF2B5EF4-FFF2-40B4-BE49-F238E27FC236}">
                <a16:creationId xmlns:a16="http://schemas.microsoft.com/office/drawing/2014/main" id="{55BD888C-D382-743D-8697-BDD6EF5948C3}"/>
              </a:ext>
            </a:extLst>
          </p:cNvPr>
          <p:cNvSpPr/>
          <p:nvPr/>
        </p:nvSpPr>
        <p:spPr>
          <a:xfrm>
            <a:off x="5121240" y="3789881"/>
            <a:ext cx="1867351" cy="595535"/>
          </a:xfrm>
          <a:prstGeom prst="flowChartProcess">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IR Sensor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3CB1623-6F11-E3B6-64FF-0A4411055D06}"/>
              </a:ext>
            </a:extLst>
          </p:cNvPr>
          <p:cNvSpPr/>
          <p:nvPr/>
        </p:nvSpPr>
        <p:spPr>
          <a:xfrm>
            <a:off x="5130806" y="4631091"/>
            <a:ext cx="1070421" cy="595535"/>
          </a:xfrm>
          <a:prstGeom prst="rect">
            <a:avLst/>
          </a:prstGeom>
          <a:noFill/>
          <a:ln w="381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Servo Motor</a:t>
            </a:r>
            <a:endParaRPr lang="en-IN" b="1" dirty="0">
              <a:solidFill>
                <a:schemeClr val="tx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68246E04-62A2-D3F5-035F-828E933AC214}"/>
              </a:ext>
            </a:extLst>
          </p:cNvPr>
          <p:cNvGrpSpPr/>
          <p:nvPr/>
        </p:nvGrpSpPr>
        <p:grpSpPr>
          <a:xfrm>
            <a:off x="2628993" y="3932992"/>
            <a:ext cx="82764" cy="1539309"/>
            <a:chOff x="2346158" y="3338762"/>
            <a:chExt cx="92242" cy="1834817"/>
          </a:xfrm>
        </p:grpSpPr>
        <p:cxnSp>
          <p:nvCxnSpPr>
            <p:cNvPr id="39" name="Straight Connector 38">
              <a:extLst>
                <a:ext uri="{FF2B5EF4-FFF2-40B4-BE49-F238E27FC236}">
                  <a16:creationId xmlns:a16="http://schemas.microsoft.com/office/drawing/2014/main" id="{8E1579D3-73E6-66BB-6E40-D71C6694E399}"/>
                </a:ext>
              </a:extLst>
            </p:cNvPr>
            <p:cNvCxnSpPr>
              <a:cxnSpLocks/>
            </p:cNvCxnSpPr>
            <p:nvPr/>
          </p:nvCxnSpPr>
          <p:spPr>
            <a:xfrm flipV="1">
              <a:off x="2346158" y="3338762"/>
              <a:ext cx="0" cy="1834817"/>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8ADD78DA-B4F4-1F0B-E428-07172D2EB4D6}"/>
                </a:ext>
              </a:extLst>
            </p:cNvPr>
            <p:cNvCxnSpPr>
              <a:cxnSpLocks/>
            </p:cNvCxnSpPr>
            <p:nvPr/>
          </p:nvCxnSpPr>
          <p:spPr>
            <a:xfrm flipV="1">
              <a:off x="2438400" y="3338762"/>
              <a:ext cx="0" cy="1834817"/>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0BF022AB-62D3-531D-5F32-87C7D2DAD916}"/>
              </a:ext>
            </a:extLst>
          </p:cNvPr>
          <p:cNvCxnSpPr>
            <a:cxnSpLocks/>
          </p:cNvCxnSpPr>
          <p:nvPr/>
        </p:nvCxnSpPr>
        <p:spPr>
          <a:xfrm flipV="1">
            <a:off x="2627190" y="1392261"/>
            <a:ext cx="1803" cy="1577613"/>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D11EC99-1D47-1726-9094-1EAF066734EE}"/>
              </a:ext>
            </a:extLst>
          </p:cNvPr>
          <p:cNvCxnSpPr>
            <a:cxnSpLocks/>
          </p:cNvCxnSpPr>
          <p:nvPr/>
        </p:nvCxnSpPr>
        <p:spPr>
          <a:xfrm flipV="1">
            <a:off x="2709954" y="1489952"/>
            <a:ext cx="0" cy="1479923"/>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3AAFB92-BAAA-84D1-6950-A9ED55AE92AB}"/>
              </a:ext>
            </a:extLst>
          </p:cNvPr>
          <p:cNvCxnSpPr>
            <a:cxnSpLocks/>
          </p:cNvCxnSpPr>
          <p:nvPr/>
        </p:nvCxnSpPr>
        <p:spPr>
          <a:xfrm flipV="1">
            <a:off x="4190714" y="3551109"/>
            <a:ext cx="0" cy="2506634"/>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9561DE7-73F0-1A1A-7575-E7AE5E25E209}"/>
              </a:ext>
            </a:extLst>
          </p:cNvPr>
          <p:cNvCxnSpPr>
            <a:cxnSpLocks/>
          </p:cNvCxnSpPr>
          <p:nvPr/>
        </p:nvCxnSpPr>
        <p:spPr>
          <a:xfrm flipV="1">
            <a:off x="4273478" y="3458583"/>
            <a:ext cx="0" cy="259916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01A83B4C-8D17-B3A9-226D-3ED9EC90B568}"/>
              </a:ext>
            </a:extLst>
          </p:cNvPr>
          <p:cNvCxnSpPr>
            <a:cxnSpLocks/>
          </p:cNvCxnSpPr>
          <p:nvPr/>
        </p:nvCxnSpPr>
        <p:spPr>
          <a:xfrm flipH="1">
            <a:off x="3730112" y="3551109"/>
            <a:ext cx="4606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3895FD4-DF75-014B-0470-C2A3A17C5348}"/>
              </a:ext>
            </a:extLst>
          </p:cNvPr>
          <p:cNvCxnSpPr>
            <a:cxnSpLocks/>
            <a:endCxn id="9" idx="3"/>
          </p:cNvCxnSpPr>
          <p:nvPr/>
        </p:nvCxnSpPr>
        <p:spPr>
          <a:xfrm flipH="1">
            <a:off x="3730114" y="3458583"/>
            <a:ext cx="54336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6F58BD8-6B14-0FAC-0AF7-27123768102F}"/>
              </a:ext>
            </a:extLst>
          </p:cNvPr>
          <p:cNvCxnSpPr/>
          <p:nvPr/>
        </p:nvCxnSpPr>
        <p:spPr>
          <a:xfrm flipH="1">
            <a:off x="4190714" y="6057743"/>
            <a:ext cx="82764" cy="0"/>
          </a:xfrm>
          <a:prstGeom prst="line">
            <a:avLst/>
          </a:prstGeom>
          <a:ln w="28575">
            <a:solidFill>
              <a:srgbClr val="000000"/>
            </a:solidFill>
          </a:ln>
        </p:spPr>
        <p:style>
          <a:lnRef idx="1">
            <a:schemeClr val="dk1"/>
          </a:lnRef>
          <a:fillRef idx="0">
            <a:schemeClr val="dk1"/>
          </a:fillRef>
          <a:effectRef idx="0">
            <a:schemeClr val="dk1"/>
          </a:effectRef>
          <a:fontRef idx="minor">
            <a:schemeClr val="tx1"/>
          </a:fontRef>
        </p:style>
      </p:cxnSp>
      <p:sp>
        <p:nvSpPr>
          <p:cNvPr id="26" name="Arrow: Down 25">
            <a:extLst>
              <a:ext uri="{FF2B5EF4-FFF2-40B4-BE49-F238E27FC236}">
                <a16:creationId xmlns:a16="http://schemas.microsoft.com/office/drawing/2014/main" id="{A2C08B94-E36F-D1BE-C054-FE74E497DCDA}"/>
              </a:ext>
            </a:extLst>
          </p:cNvPr>
          <p:cNvSpPr/>
          <p:nvPr/>
        </p:nvSpPr>
        <p:spPr>
          <a:xfrm rot="16200000">
            <a:off x="4527438" y="3680901"/>
            <a:ext cx="331069" cy="835250"/>
          </a:xfrm>
          <a:prstGeom prst="down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Arrow: Down 26">
            <a:extLst>
              <a:ext uri="{FF2B5EF4-FFF2-40B4-BE49-F238E27FC236}">
                <a16:creationId xmlns:a16="http://schemas.microsoft.com/office/drawing/2014/main" id="{3EA5AE34-9996-767A-D1F9-2C05099493DD}"/>
              </a:ext>
            </a:extLst>
          </p:cNvPr>
          <p:cNvSpPr/>
          <p:nvPr/>
        </p:nvSpPr>
        <p:spPr>
          <a:xfrm rot="16200000">
            <a:off x="4520541" y="4505757"/>
            <a:ext cx="354435" cy="844822"/>
          </a:xfrm>
          <a:prstGeom prst="down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Arrow: Down 27">
            <a:extLst>
              <a:ext uri="{FF2B5EF4-FFF2-40B4-BE49-F238E27FC236}">
                <a16:creationId xmlns:a16="http://schemas.microsoft.com/office/drawing/2014/main" id="{59263544-7849-6ABC-33BB-E48AD15A2F77}"/>
              </a:ext>
            </a:extLst>
          </p:cNvPr>
          <p:cNvSpPr/>
          <p:nvPr/>
        </p:nvSpPr>
        <p:spPr>
          <a:xfrm rot="16200000">
            <a:off x="4532756" y="5358233"/>
            <a:ext cx="331070" cy="845886"/>
          </a:xfrm>
          <a:prstGeom prst="down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29" name="Group 28">
            <a:extLst>
              <a:ext uri="{FF2B5EF4-FFF2-40B4-BE49-F238E27FC236}">
                <a16:creationId xmlns:a16="http://schemas.microsoft.com/office/drawing/2014/main" id="{C5538E7E-4C65-F840-B0F3-B44D0F241D53}"/>
              </a:ext>
            </a:extLst>
          </p:cNvPr>
          <p:cNvGrpSpPr/>
          <p:nvPr/>
        </p:nvGrpSpPr>
        <p:grpSpPr>
          <a:xfrm rot="5400000">
            <a:off x="5655029" y="1343435"/>
            <a:ext cx="97689" cy="3947523"/>
            <a:chOff x="2346158" y="3338762"/>
            <a:chExt cx="92242" cy="1834817"/>
          </a:xfrm>
        </p:grpSpPr>
        <p:cxnSp>
          <p:nvCxnSpPr>
            <p:cNvPr id="37" name="Straight Connector 36">
              <a:extLst>
                <a:ext uri="{FF2B5EF4-FFF2-40B4-BE49-F238E27FC236}">
                  <a16:creationId xmlns:a16="http://schemas.microsoft.com/office/drawing/2014/main" id="{C1B8AFBC-866F-B16B-7BCC-920596D86697}"/>
                </a:ext>
              </a:extLst>
            </p:cNvPr>
            <p:cNvCxnSpPr>
              <a:cxnSpLocks/>
            </p:cNvCxnSpPr>
            <p:nvPr/>
          </p:nvCxnSpPr>
          <p:spPr>
            <a:xfrm flipV="1">
              <a:off x="2346158" y="3338762"/>
              <a:ext cx="0" cy="1834817"/>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1679540-7505-7786-37E5-229F46A6BAF8}"/>
                </a:ext>
              </a:extLst>
            </p:cNvPr>
            <p:cNvCxnSpPr>
              <a:cxnSpLocks/>
            </p:cNvCxnSpPr>
            <p:nvPr/>
          </p:nvCxnSpPr>
          <p:spPr>
            <a:xfrm flipV="1">
              <a:off x="2438400" y="3338762"/>
              <a:ext cx="0" cy="1834817"/>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0" name="Straight Connector 29">
            <a:extLst>
              <a:ext uri="{FF2B5EF4-FFF2-40B4-BE49-F238E27FC236}">
                <a16:creationId xmlns:a16="http://schemas.microsoft.com/office/drawing/2014/main" id="{0F5DCEE4-4241-9B9C-691B-9041D9CA4271}"/>
              </a:ext>
            </a:extLst>
          </p:cNvPr>
          <p:cNvCxnSpPr>
            <a:cxnSpLocks/>
          </p:cNvCxnSpPr>
          <p:nvPr/>
        </p:nvCxnSpPr>
        <p:spPr>
          <a:xfrm>
            <a:off x="2627190" y="1392261"/>
            <a:ext cx="785718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C7EDC7C-0334-8A66-0E69-305E8B2208C2}"/>
              </a:ext>
            </a:extLst>
          </p:cNvPr>
          <p:cNvCxnSpPr>
            <a:cxnSpLocks/>
          </p:cNvCxnSpPr>
          <p:nvPr/>
        </p:nvCxnSpPr>
        <p:spPr>
          <a:xfrm flipV="1">
            <a:off x="2709954" y="1489950"/>
            <a:ext cx="7774419"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61B62BDA-656B-8375-5CCD-9636384370C8}"/>
              </a:ext>
            </a:extLst>
          </p:cNvPr>
          <p:cNvCxnSpPr>
            <a:cxnSpLocks/>
          </p:cNvCxnSpPr>
          <p:nvPr/>
        </p:nvCxnSpPr>
        <p:spPr>
          <a:xfrm>
            <a:off x="10484372" y="1392261"/>
            <a:ext cx="0" cy="97689"/>
          </a:xfrm>
          <a:prstGeom prst="line">
            <a:avLst/>
          </a:prstGeom>
          <a:ln w="28575"/>
        </p:spPr>
        <p:style>
          <a:lnRef idx="1">
            <a:schemeClr val="dk1"/>
          </a:lnRef>
          <a:fillRef idx="0">
            <a:schemeClr val="dk1"/>
          </a:fillRef>
          <a:effectRef idx="0">
            <a:schemeClr val="dk1"/>
          </a:effectRef>
          <a:fontRef idx="minor">
            <a:schemeClr val="tx1"/>
          </a:fontRef>
        </p:style>
      </p:cxnSp>
      <p:sp>
        <p:nvSpPr>
          <p:cNvPr id="33" name="Arrow: Down 32">
            <a:extLst>
              <a:ext uri="{FF2B5EF4-FFF2-40B4-BE49-F238E27FC236}">
                <a16:creationId xmlns:a16="http://schemas.microsoft.com/office/drawing/2014/main" id="{E0C1EE95-73C7-08CD-05AF-23A10A88FD97}"/>
              </a:ext>
            </a:extLst>
          </p:cNvPr>
          <p:cNvSpPr/>
          <p:nvPr/>
        </p:nvSpPr>
        <p:spPr>
          <a:xfrm>
            <a:off x="5020157" y="1489950"/>
            <a:ext cx="354077" cy="392943"/>
          </a:xfrm>
          <a:prstGeom prst="down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34" name="Arrow: Down 33">
            <a:extLst>
              <a:ext uri="{FF2B5EF4-FFF2-40B4-BE49-F238E27FC236}">
                <a16:creationId xmlns:a16="http://schemas.microsoft.com/office/drawing/2014/main" id="{79710217-968C-7815-98B3-8CCA8A91BC58}"/>
              </a:ext>
            </a:extLst>
          </p:cNvPr>
          <p:cNvSpPr/>
          <p:nvPr/>
        </p:nvSpPr>
        <p:spPr>
          <a:xfrm>
            <a:off x="9751376" y="1498877"/>
            <a:ext cx="354077" cy="392943"/>
          </a:xfrm>
          <a:prstGeom prst="down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5" name="Arrow: Down 34">
            <a:extLst>
              <a:ext uri="{FF2B5EF4-FFF2-40B4-BE49-F238E27FC236}">
                <a16:creationId xmlns:a16="http://schemas.microsoft.com/office/drawing/2014/main" id="{C1D0C7B4-DEB4-11DC-6DA5-3E2E06378BD8}"/>
              </a:ext>
            </a:extLst>
          </p:cNvPr>
          <p:cNvSpPr/>
          <p:nvPr/>
        </p:nvSpPr>
        <p:spPr>
          <a:xfrm>
            <a:off x="8174171" y="1489950"/>
            <a:ext cx="354077" cy="392943"/>
          </a:xfrm>
          <a:prstGeom prst="down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Arrow: Down 35">
            <a:extLst>
              <a:ext uri="{FF2B5EF4-FFF2-40B4-BE49-F238E27FC236}">
                <a16:creationId xmlns:a16="http://schemas.microsoft.com/office/drawing/2014/main" id="{1A191928-D23A-C90C-756D-AF963DEB79A7}"/>
              </a:ext>
            </a:extLst>
          </p:cNvPr>
          <p:cNvSpPr/>
          <p:nvPr/>
        </p:nvSpPr>
        <p:spPr>
          <a:xfrm>
            <a:off x="6597164" y="1489950"/>
            <a:ext cx="354077" cy="392943"/>
          </a:xfrm>
          <a:prstGeom prst="downArrow">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7593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257-6EE6-C84A-3583-CE2828B26A66}"/>
              </a:ext>
            </a:extLst>
          </p:cNvPr>
          <p:cNvSpPr>
            <a:spLocks noGrp="1"/>
          </p:cNvSpPr>
          <p:nvPr>
            <p:ph type="title"/>
          </p:nvPr>
        </p:nvSpPr>
        <p:spPr>
          <a:xfrm>
            <a:off x="1" y="383998"/>
            <a:ext cx="12191999"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HARDWARE  REQUIREMENTS</a:t>
            </a:r>
            <a:endParaRPr lang="en-IN" sz="5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8CF00D2-2F54-1FC9-D1D9-3660EC853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9" y="2525827"/>
            <a:ext cx="6294474" cy="3662322"/>
          </a:xfrm>
          <a:prstGeom prst="rect">
            <a:avLst/>
          </a:prstGeom>
        </p:spPr>
      </p:pic>
      <p:sp>
        <p:nvSpPr>
          <p:cNvPr id="10" name="Rectangle 9">
            <a:extLst>
              <a:ext uri="{FF2B5EF4-FFF2-40B4-BE49-F238E27FC236}">
                <a16:creationId xmlns:a16="http://schemas.microsoft.com/office/drawing/2014/main" id="{F288B648-95A8-0A94-B0A0-4E029919A7A7}"/>
              </a:ext>
            </a:extLst>
          </p:cNvPr>
          <p:cNvSpPr/>
          <p:nvPr/>
        </p:nvSpPr>
        <p:spPr>
          <a:xfrm>
            <a:off x="0" y="1634083"/>
            <a:ext cx="12192000" cy="584775"/>
          </a:xfrm>
          <a:prstGeom prst="rect">
            <a:avLst/>
          </a:prstGeom>
        </p:spPr>
        <p:txBody>
          <a:bodyPr wrap="square">
            <a:spAutoFit/>
          </a:bodyPr>
          <a:lstStyle/>
          <a:p>
            <a:pPr algn="ctr"/>
            <a:r>
              <a:rPr lang="en-US" sz="3200" b="1" dirty="0">
                <a:latin typeface="Times New Roman" panose="02020603050405020304" pitchFamily="18" charset="0"/>
              </a:rPr>
              <a:t>Arduino UNO:</a:t>
            </a:r>
            <a:endParaRPr lang="en-IN" sz="3200" dirty="0"/>
          </a:p>
        </p:txBody>
      </p:sp>
      <p:sp>
        <p:nvSpPr>
          <p:cNvPr id="11" name="Rectangle 10">
            <a:extLst>
              <a:ext uri="{FF2B5EF4-FFF2-40B4-BE49-F238E27FC236}">
                <a16:creationId xmlns:a16="http://schemas.microsoft.com/office/drawing/2014/main" id="{840EF512-B2DD-F6A0-782B-6FADE526ED4D}"/>
              </a:ext>
            </a:extLst>
          </p:cNvPr>
          <p:cNvSpPr/>
          <p:nvPr/>
        </p:nvSpPr>
        <p:spPr>
          <a:xfrm>
            <a:off x="7328961" y="2525827"/>
            <a:ext cx="4447774" cy="2783262"/>
          </a:xfrm>
          <a:prstGeom prst="rect">
            <a:avLst/>
          </a:prstGeom>
        </p:spPr>
        <p:txBody>
          <a:bodyPr wrap="square">
            <a:spAutoFit/>
          </a:bodyPr>
          <a:lstStyle/>
          <a:p>
            <a:pPr marL="285750" indent="-285750">
              <a:lnSpc>
                <a:spcPct val="200000"/>
              </a:lnSpc>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Microcontroller (ATmega328P)  </a:t>
            </a:r>
          </a:p>
          <a:p>
            <a:pPr marL="285750" indent="-285750">
              <a:lnSpc>
                <a:spcPct val="200000"/>
              </a:lnSpc>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Operating Voltage (5V)   </a:t>
            </a:r>
          </a:p>
          <a:p>
            <a:pPr marL="285750" indent="-285750">
              <a:lnSpc>
                <a:spcPct val="200000"/>
              </a:lnSpc>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Input Voltage (recommended 7-12V)   </a:t>
            </a:r>
          </a:p>
          <a:p>
            <a:pPr marL="285750" indent="-285750">
              <a:lnSpc>
                <a:spcPct val="200000"/>
              </a:lnSpc>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Digital I/O Pins (14)   </a:t>
            </a:r>
          </a:p>
          <a:p>
            <a:pPr marL="285750" indent="-285750">
              <a:lnSpc>
                <a:spcPct val="200000"/>
              </a:lnSpc>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 Analog Input Pins (6) </a:t>
            </a:r>
            <a:endParaRPr lang="en-IN" dirty="0"/>
          </a:p>
        </p:txBody>
      </p:sp>
    </p:spTree>
    <p:extLst>
      <p:ext uri="{BB962C8B-B14F-4D97-AF65-F5344CB8AC3E}">
        <p14:creationId xmlns:p14="http://schemas.microsoft.com/office/powerpoint/2010/main" val="56890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877A11-4D18-07DF-E68C-4211EE148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13" y="1445369"/>
            <a:ext cx="5341087" cy="4338084"/>
          </a:xfrm>
          <a:prstGeom prst="rect">
            <a:avLst/>
          </a:prstGeom>
        </p:spPr>
      </p:pic>
      <p:sp>
        <p:nvSpPr>
          <p:cNvPr id="8" name="TextBox 7">
            <a:extLst>
              <a:ext uri="{FF2B5EF4-FFF2-40B4-BE49-F238E27FC236}">
                <a16:creationId xmlns:a16="http://schemas.microsoft.com/office/drawing/2014/main" id="{AD63D941-6184-A7E4-F35A-286F5973FA9E}"/>
              </a:ext>
            </a:extLst>
          </p:cNvPr>
          <p:cNvSpPr txBox="1"/>
          <p:nvPr/>
        </p:nvSpPr>
        <p:spPr>
          <a:xfrm>
            <a:off x="6673209" y="1445369"/>
            <a:ext cx="4306186" cy="3782061"/>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An IR sensor detects infrared radiation emitted or reflected by objects. It converts this radiation into an electrical signal, enabling applications in proximity sensing, motion detection, and temperature measurement. Used widely in automation, security systems, and consumer electronics, IR sensors offer non-contact detection capabilities based on heat signatures.</a:t>
            </a:r>
          </a:p>
        </p:txBody>
      </p:sp>
      <p:sp>
        <p:nvSpPr>
          <p:cNvPr id="12" name="TextBox 11">
            <a:extLst>
              <a:ext uri="{FF2B5EF4-FFF2-40B4-BE49-F238E27FC236}">
                <a16:creationId xmlns:a16="http://schemas.microsoft.com/office/drawing/2014/main" id="{70901FFC-CD38-FF54-D024-6107979B9863}"/>
              </a:ext>
            </a:extLst>
          </p:cNvPr>
          <p:cNvSpPr txBox="1"/>
          <p:nvPr/>
        </p:nvSpPr>
        <p:spPr>
          <a:xfrm>
            <a:off x="0" y="489772"/>
            <a:ext cx="12192000" cy="584775"/>
          </a:xfrm>
          <a:prstGeom prst="rect">
            <a:avLst/>
          </a:prstGeom>
          <a:noFill/>
        </p:spPr>
        <p:txBody>
          <a:bodyPr wrap="square">
            <a:spAutoFit/>
          </a:bodyPr>
          <a:lstStyle/>
          <a:p>
            <a:pPr algn="ctr"/>
            <a:r>
              <a:rPr lang="en-US" sz="3200" b="1" dirty="0">
                <a:latin typeface="Times New Roman" panose="02020603050405020304" pitchFamily="18" charset="0"/>
              </a:rPr>
              <a:t>IR Sensor</a:t>
            </a:r>
            <a:r>
              <a:rPr lang="en-US" sz="1800" b="1" dirty="0">
                <a:latin typeface="Times New Roman" panose="02020603050405020304" pitchFamily="18" charset="0"/>
              </a:rPr>
              <a:t>:</a:t>
            </a:r>
            <a:endParaRPr lang="en-IN" sz="1800" dirty="0"/>
          </a:p>
        </p:txBody>
      </p:sp>
    </p:spTree>
    <p:extLst>
      <p:ext uri="{BB962C8B-B14F-4D97-AF65-F5344CB8AC3E}">
        <p14:creationId xmlns:p14="http://schemas.microsoft.com/office/powerpoint/2010/main" val="23731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6FC9A-E567-71F0-3A21-10BBF0A01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42" y="1465867"/>
            <a:ext cx="5443958" cy="4282634"/>
          </a:xfrm>
          <a:prstGeom prst="rect">
            <a:avLst/>
          </a:prstGeom>
        </p:spPr>
      </p:pic>
      <p:sp>
        <p:nvSpPr>
          <p:cNvPr id="5" name="TextBox 4">
            <a:extLst>
              <a:ext uri="{FF2B5EF4-FFF2-40B4-BE49-F238E27FC236}">
                <a16:creationId xmlns:a16="http://schemas.microsoft.com/office/drawing/2014/main" id="{D0FB3D88-19E3-AD98-CCD9-2FB4A67C66F2}"/>
              </a:ext>
            </a:extLst>
          </p:cNvPr>
          <p:cNvSpPr txBox="1"/>
          <p:nvPr/>
        </p:nvSpPr>
        <p:spPr>
          <a:xfrm>
            <a:off x="6458673" y="1923902"/>
            <a:ext cx="5081285" cy="3366563"/>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 servo motor is a rotary actuator that allows precise control of angular position, acceleration, and velocity. It operates based on feedback from an encoder or potentiometer, ensuring accurate positioning. Servo motors are used in robotics, CNC machinery, remote-controlled vehicles, and various industrial and consumer applications requiring precise motion control.</a:t>
            </a:r>
          </a:p>
        </p:txBody>
      </p:sp>
      <p:sp>
        <p:nvSpPr>
          <p:cNvPr id="7" name="TextBox 6">
            <a:extLst>
              <a:ext uri="{FF2B5EF4-FFF2-40B4-BE49-F238E27FC236}">
                <a16:creationId xmlns:a16="http://schemas.microsoft.com/office/drawing/2014/main" id="{BF5BB35E-0F6D-F0E9-C9ED-04D0F6062A61}"/>
              </a:ext>
            </a:extLst>
          </p:cNvPr>
          <p:cNvSpPr txBox="1"/>
          <p:nvPr/>
        </p:nvSpPr>
        <p:spPr>
          <a:xfrm>
            <a:off x="0" y="524724"/>
            <a:ext cx="12192000" cy="584775"/>
          </a:xfrm>
          <a:prstGeom prst="rect">
            <a:avLst/>
          </a:prstGeom>
          <a:noFill/>
        </p:spPr>
        <p:txBody>
          <a:bodyPr wrap="square">
            <a:spAutoFit/>
          </a:bodyPr>
          <a:lstStyle/>
          <a:p>
            <a:pPr algn="ctr"/>
            <a:r>
              <a:rPr lang="en-US" sz="3200" b="1" dirty="0">
                <a:latin typeface="Times New Roman" panose="02020603050405020304" pitchFamily="18" charset="0"/>
              </a:rPr>
              <a:t>Servo Motor:</a:t>
            </a:r>
            <a:endParaRPr lang="en-IN" sz="1100" dirty="0"/>
          </a:p>
        </p:txBody>
      </p:sp>
    </p:spTree>
    <p:extLst>
      <p:ext uri="{BB962C8B-B14F-4D97-AF65-F5344CB8AC3E}">
        <p14:creationId xmlns:p14="http://schemas.microsoft.com/office/powerpoint/2010/main" val="353117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7AD4EC-070B-56DB-0D27-8446042A2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08" y="1794076"/>
            <a:ext cx="5929593" cy="4583575"/>
          </a:xfrm>
          <a:prstGeom prst="rect">
            <a:avLst/>
          </a:prstGeom>
        </p:spPr>
      </p:pic>
      <p:sp>
        <p:nvSpPr>
          <p:cNvPr id="7" name="TextBox 6">
            <a:extLst>
              <a:ext uri="{FF2B5EF4-FFF2-40B4-BE49-F238E27FC236}">
                <a16:creationId xmlns:a16="http://schemas.microsoft.com/office/drawing/2014/main" id="{95FD9644-DF63-EB08-A864-43880F9C28DE}"/>
              </a:ext>
            </a:extLst>
          </p:cNvPr>
          <p:cNvSpPr txBox="1"/>
          <p:nvPr/>
        </p:nvSpPr>
        <p:spPr>
          <a:xfrm>
            <a:off x="6933235" y="1794076"/>
            <a:ext cx="4815067" cy="4197559"/>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 16x2 LCD display with an I2C module combines a standard LCD screen with an integrated I2C interface, requiring minimal wiring (SDA, SCL, VCC, GND). It simplifies communication with microcontrollers, enabling precise text display and backlight control. This setup is popular in projects needing compact, efficient display solutions, such as IoT devices, robotics, and DIY electronics where space and simplicity are critical.</a:t>
            </a:r>
          </a:p>
        </p:txBody>
      </p:sp>
      <p:sp>
        <p:nvSpPr>
          <p:cNvPr id="9" name="TextBox 8">
            <a:extLst>
              <a:ext uri="{FF2B5EF4-FFF2-40B4-BE49-F238E27FC236}">
                <a16:creationId xmlns:a16="http://schemas.microsoft.com/office/drawing/2014/main" id="{B1061DA2-BCA5-B93B-C331-8D4FEE541F79}"/>
              </a:ext>
            </a:extLst>
          </p:cNvPr>
          <p:cNvSpPr txBox="1"/>
          <p:nvPr/>
        </p:nvSpPr>
        <p:spPr>
          <a:xfrm>
            <a:off x="0" y="573977"/>
            <a:ext cx="12192000" cy="584775"/>
          </a:xfrm>
          <a:prstGeom prst="rect">
            <a:avLst/>
          </a:prstGeom>
          <a:noFill/>
        </p:spPr>
        <p:txBody>
          <a:bodyPr wrap="square">
            <a:spAutoFit/>
          </a:bodyPr>
          <a:lstStyle/>
          <a:p>
            <a:pPr algn="ctr"/>
            <a:r>
              <a:rPr lang="en-US" sz="3200" b="1" dirty="0">
                <a:latin typeface="Times New Roman" panose="02020603050405020304" pitchFamily="18" charset="0"/>
              </a:rPr>
              <a:t>16x2 LCD Display With I2c Module</a:t>
            </a:r>
            <a:endParaRPr lang="en-IN" sz="3200" dirty="0"/>
          </a:p>
        </p:txBody>
      </p:sp>
    </p:spTree>
    <p:extLst>
      <p:ext uri="{BB962C8B-B14F-4D97-AF65-F5344CB8AC3E}">
        <p14:creationId xmlns:p14="http://schemas.microsoft.com/office/powerpoint/2010/main" val="346647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7;p41"/>
          <p:cNvSpPr txBox="1">
            <a:spLocks/>
          </p:cNvSpPr>
          <p:nvPr/>
        </p:nvSpPr>
        <p:spPr>
          <a:xfrm>
            <a:off x="953152" y="1365447"/>
            <a:ext cx="4456190" cy="833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667" b="1" dirty="0">
                <a:latin typeface="Times New Roman" panose="02020603050405020304" pitchFamily="18" charset="0"/>
                <a:cs typeface="Times New Roman" panose="02020603050405020304" pitchFamily="18" charset="0"/>
              </a:rPr>
              <a:t>Arduino IDE</a:t>
            </a:r>
            <a:r>
              <a:rPr lang="en-IN" sz="2667" dirty="0">
                <a:latin typeface="Times New Roman" panose="02020603050405020304" pitchFamily="18" charset="0"/>
                <a:cs typeface="Times New Roman" panose="02020603050405020304" pitchFamily="18" charset="0"/>
              </a:rPr>
              <a:t>:</a:t>
            </a:r>
          </a:p>
        </p:txBody>
      </p:sp>
      <p:sp>
        <p:nvSpPr>
          <p:cNvPr id="5" name="Google Shape;398;p41"/>
          <p:cNvSpPr txBox="1">
            <a:spLocks/>
          </p:cNvSpPr>
          <p:nvPr/>
        </p:nvSpPr>
        <p:spPr>
          <a:xfrm>
            <a:off x="953152" y="1782047"/>
            <a:ext cx="5256233" cy="383142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pPr>
            <a:r>
              <a:rPr lang="en-US" sz="2000" dirty="0">
                <a:latin typeface="Times New Roman" panose="02020603050405020304" pitchFamily="18" charset="0"/>
                <a:cs typeface="Times New Roman" panose="02020603050405020304" pitchFamily="18" charset="0"/>
              </a:rPr>
              <a:t> The Arduino IDE is an open-source software, which is used to write and upload code to the Arduino boards. The IDE application is suitable for different operating systems such as Windows, MacOS X, and Linux. It supports the programming languages C and C++. Here, IDE stands for Integrated Development Environment</a:t>
            </a:r>
            <a:r>
              <a:rPr lang="en-US" sz="2000" dirty="0"/>
              <a:t>.</a:t>
            </a:r>
          </a:p>
        </p:txBody>
      </p:sp>
      <p:sp>
        <p:nvSpPr>
          <p:cNvPr id="6" name="Google Shape;399;p50"/>
          <p:cNvSpPr txBox="1">
            <a:spLocks/>
          </p:cNvSpPr>
          <p:nvPr/>
        </p:nvSpPr>
        <p:spPr>
          <a:xfrm flipH="1">
            <a:off x="688986" y="147441"/>
            <a:ext cx="1569927" cy="1374176"/>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n" sz="4267" b="1" dirty="0">
              <a:latin typeface="Times New Roman" panose="02020603050405020304" pitchFamily="18" charset="0"/>
              <a:cs typeface="Times New Roman" panose="02020603050405020304" pitchFamily="18" charset="0"/>
            </a:endParaRPr>
          </a:p>
        </p:txBody>
      </p:sp>
      <p:pic>
        <p:nvPicPr>
          <p:cNvPr id="7" name="Picture Placeholder 3"/>
          <p:cNvPicPr>
            <a:picLocks noChangeAspect="1"/>
          </p:cNvPicPr>
          <p:nvPr/>
        </p:nvPicPr>
        <p:blipFill>
          <a:blip r:embed="rId2">
            <a:extLst>
              <a:ext uri="{28A0092B-C50C-407E-A947-70E740481C1C}">
                <a14:useLocalDpi xmlns:a14="http://schemas.microsoft.com/office/drawing/2010/main" val="0"/>
              </a:ext>
            </a:extLst>
          </a:blip>
          <a:srcRect t="3770" b="3770"/>
          <a:stretch>
            <a:fillRect/>
          </a:stretch>
        </p:blipFill>
        <p:spPr>
          <a:xfrm>
            <a:off x="6782659" y="1365449"/>
            <a:ext cx="4456189" cy="4956796"/>
          </a:xfrm>
          <a:prstGeom prst="rect">
            <a:avLst/>
          </a:prstGeom>
          <a:noFill/>
          <a:ln>
            <a:noFill/>
          </a:ln>
        </p:spPr>
      </p:pic>
      <p:sp>
        <p:nvSpPr>
          <p:cNvPr id="8" name="Rectangle 7"/>
          <p:cNvSpPr/>
          <p:nvPr/>
        </p:nvSpPr>
        <p:spPr>
          <a:xfrm>
            <a:off x="0" y="432111"/>
            <a:ext cx="12192000" cy="748988"/>
          </a:xfrm>
          <a:prstGeom prst="rect">
            <a:avLst/>
          </a:prstGeom>
        </p:spPr>
        <p:txBody>
          <a:bodyPr wrap="square">
            <a:spAutoFit/>
          </a:bodyPr>
          <a:lstStyle/>
          <a:p>
            <a:pPr algn="ctr"/>
            <a:r>
              <a:rPr lang="en-US" sz="4267" b="1" dirty="0">
                <a:latin typeface="Times New Roman" panose="02020603050405020304" pitchFamily="18" charset="0"/>
              </a:rPr>
              <a:t>Software Requirements:</a:t>
            </a:r>
            <a:endParaRPr lang="en-IN" sz="4267" dirty="0"/>
          </a:p>
        </p:txBody>
      </p:sp>
    </p:spTree>
    <p:extLst>
      <p:ext uri="{BB962C8B-B14F-4D97-AF65-F5344CB8AC3E}">
        <p14:creationId xmlns:p14="http://schemas.microsoft.com/office/powerpoint/2010/main" val="406287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1033</TotalTime>
  <Words>788</Words>
  <Application>Microsoft Office PowerPoint</Application>
  <PresentationFormat>Widescreen</PresentationFormat>
  <Paragraphs>75</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CONTENTS</vt:lpstr>
      <vt:lpstr>INTRODUCTION</vt:lpstr>
      <vt:lpstr>BLOCK DIAGRAM</vt:lpstr>
      <vt:lpstr>HARDWARE  REQUIREMENTS</vt:lpstr>
      <vt:lpstr>PowerPoint Presentation</vt:lpstr>
      <vt:lpstr>PowerPoint Presentation</vt:lpstr>
      <vt:lpstr>PowerPoint Presentation</vt:lpstr>
      <vt:lpstr>PowerPoint Presentation</vt:lpstr>
      <vt:lpstr>ADVANTAGES </vt:lpstr>
      <vt:lpstr>APPLICATIONS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Adavi</dc:creator>
  <cp:lastModifiedBy>Vinod Adavi</cp:lastModifiedBy>
  <cp:revision>25</cp:revision>
  <dcterms:created xsi:type="dcterms:W3CDTF">2024-06-18T15:53:22Z</dcterms:created>
  <dcterms:modified xsi:type="dcterms:W3CDTF">2024-09-01T16:02:52Z</dcterms:modified>
</cp:coreProperties>
</file>