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9"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od Kumar" initials="VK" lastIdx="1" clrIdx="0">
    <p:extLst>
      <p:ext uri="{19B8F6BF-5375-455C-9EA6-DF929625EA0E}">
        <p15:presenceInfo xmlns:p15="http://schemas.microsoft.com/office/powerpoint/2012/main" userId="7c17fa29da156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668A2-1EDE-4F2C-A1B0-E441C3D58684}"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8AAB4-D4EF-46E9-9CD7-C32DA3958891}" type="slidenum">
              <a:rPr lang="en-IN" smtClean="0"/>
              <a:t>‹#›</a:t>
            </a:fld>
            <a:endParaRPr lang="en-IN"/>
          </a:p>
        </p:txBody>
      </p:sp>
    </p:spTree>
    <p:extLst>
      <p:ext uri="{BB962C8B-B14F-4D97-AF65-F5344CB8AC3E}">
        <p14:creationId xmlns:p14="http://schemas.microsoft.com/office/powerpoint/2010/main" val="256184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69399-EC94-0EB6-50CE-7FF1912C86F7}"/>
              </a:ext>
            </a:extLst>
          </p:cNvPr>
          <p:cNvPicPr>
            <a:picLocks noChangeAspect="1"/>
          </p:cNvPicPr>
          <p:nvPr/>
        </p:nvPicPr>
        <p:blipFill>
          <a:blip r:embed="rId2"/>
          <a:stretch>
            <a:fillRect/>
          </a:stretch>
        </p:blipFill>
        <p:spPr>
          <a:xfrm>
            <a:off x="1191068" y="1152939"/>
            <a:ext cx="9809863" cy="3753016"/>
          </a:xfrm>
          <a:prstGeom prst="rect">
            <a:avLst/>
          </a:prstGeom>
        </p:spPr>
      </p:pic>
      <p:sp>
        <p:nvSpPr>
          <p:cNvPr id="6" name="TextBox 5">
            <a:extLst>
              <a:ext uri="{FF2B5EF4-FFF2-40B4-BE49-F238E27FC236}">
                <a16:creationId xmlns:a16="http://schemas.microsoft.com/office/drawing/2014/main" id="{1282B8F8-CEAC-C128-8FDB-F356604CEAA8}"/>
              </a:ext>
            </a:extLst>
          </p:cNvPr>
          <p:cNvSpPr txBox="1"/>
          <p:nvPr/>
        </p:nvSpPr>
        <p:spPr>
          <a:xfrm>
            <a:off x="2472855" y="4827898"/>
            <a:ext cx="7450373" cy="1754326"/>
          </a:xfrm>
          <a:prstGeom prst="rect">
            <a:avLst/>
          </a:prstGeom>
          <a:noFill/>
        </p:spPr>
        <p:txBody>
          <a:bodyPr wrap="square" rtlCol="0">
            <a:spAutoFit/>
          </a:bodyPr>
          <a:lstStyle/>
          <a:p>
            <a:pPr algn="ctr"/>
            <a:r>
              <a:rPr lang="en-IN" sz="5400" dirty="0">
                <a:solidFill>
                  <a:schemeClr val="bg2">
                    <a:lumMod val="25000"/>
                  </a:schemeClr>
                </a:solidFill>
                <a:latin typeface="Arial Rounded MT Bold" panose="020F0704030504030204" pitchFamily="34" charset="0"/>
              </a:rPr>
              <a:t>INX Future INC Employee</a:t>
            </a:r>
          </a:p>
        </p:txBody>
      </p:sp>
    </p:spTree>
    <p:extLst>
      <p:ext uri="{BB962C8B-B14F-4D97-AF65-F5344CB8AC3E}">
        <p14:creationId xmlns:p14="http://schemas.microsoft.com/office/powerpoint/2010/main" val="106518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F6AED0-282C-AFCB-DEA8-3946F81D903D}"/>
              </a:ext>
            </a:extLst>
          </p:cNvPr>
          <p:cNvSpPr txBox="1"/>
          <p:nvPr/>
        </p:nvSpPr>
        <p:spPr>
          <a:xfrm>
            <a:off x="2973788" y="2886323"/>
            <a:ext cx="7808181" cy="646331"/>
          </a:xfrm>
          <a:prstGeom prst="rect">
            <a:avLst/>
          </a:prstGeom>
          <a:noFill/>
          <a:ln>
            <a:solidFill>
              <a:schemeClr val="tx1"/>
            </a:solidFill>
          </a:ln>
        </p:spPr>
        <p:txBody>
          <a:bodyPr wrap="square" rtlCol="0">
            <a:spAutoFit/>
          </a:bodyPr>
          <a:lstStyle/>
          <a:p>
            <a:pPr algn="ctr"/>
            <a:r>
              <a:rPr lang="en-IN" dirty="0"/>
              <a:t>Thank you </a:t>
            </a:r>
          </a:p>
          <a:p>
            <a:pPr algn="ctr"/>
            <a:r>
              <a:rPr lang="en-IN" dirty="0"/>
              <a:t>Vinod Kumar </a:t>
            </a:r>
          </a:p>
        </p:txBody>
      </p:sp>
    </p:spTree>
    <p:extLst>
      <p:ext uri="{BB962C8B-B14F-4D97-AF65-F5344CB8AC3E}">
        <p14:creationId xmlns:p14="http://schemas.microsoft.com/office/powerpoint/2010/main" val="324978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3DE2AB-6197-9742-E8DE-5FBC08AD3CB4}"/>
              </a:ext>
            </a:extLst>
          </p:cNvPr>
          <p:cNvSpPr txBox="1"/>
          <p:nvPr/>
        </p:nvSpPr>
        <p:spPr>
          <a:xfrm>
            <a:off x="2843916" y="310101"/>
            <a:ext cx="6504167" cy="707886"/>
          </a:xfrm>
          <a:prstGeom prst="rect">
            <a:avLst/>
          </a:prstGeom>
          <a:noFill/>
        </p:spPr>
        <p:txBody>
          <a:bodyPr wrap="square" rtlCol="0">
            <a:spAutoFit/>
          </a:bodyPr>
          <a:lstStyle/>
          <a:p>
            <a:pPr algn="ctr"/>
            <a:r>
              <a:rPr lang="en-IN" sz="4000" u="sng" dirty="0"/>
              <a:t>Case Statement</a:t>
            </a:r>
          </a:p>
        </p:txBody>
      </p:sp>
      <p:sp>
        <p:nvSpPr>
          <p:cNvPr id="8" name="TextBox 7">
            <a:extLst>
              <a:ext uri="{FF2B5EF4-FFF2-40B4-BE49-F238E27FC236}">
                <a16:creationId xmlns:a16="http://schemas.microsoft.com/office/drawing/2014/main" id="{06B278E8-FA20-97BA-ED42-5B609C7581F1}"/>
              </a:ext>
            </a:extLst>
          </p:cNvPr>
          <p:cNvSpPr txBox="1"/>
          <p:nvPr/>
        </p:nvSpPr>
        <p:spPr>
          <a:xfrm>
            <a:off x="1516048" y="1240403"/>
            <a:ext cx="9589273" cy="4643644"/>
          </a:xfrm>
          <a:prstGeom prst="rect">
            <a:avLst/>
          </a:prstGeom>
          <a:noFill/>
        </p:spPr>
        <p:txBody>
          <a:bodyPr wrap="square" rtlCol="0">
            <a:spAutoFit/>
          </a:bodyPr>
          <a:lstStyle/>
          <a:p>
            <a:pPr marL="171450" indent="-171450" algn="ctr">
              <a:lnSpc>
                <a:spcPct val="150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INX Future Inc, (referred to as INX ), is one of the leading data analytics and automation solutions providers with over 15 years of global business presence. INX is consistently rated as top 20 best employers past 5 years. INX human resource policies are considered employee friendly and widely perceived as best practices in the industry.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ctr">
              <a:lnSpc>
                <a:spcPct val="150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recent years, employee performance indexes are not healthy and this is becoming a growing concern among the top management. There have been increased escalations in service delivery and client satisfaction levels came down by 8 percentage points.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ctr">
              <a:lnSpc>
                <a:spcPct val="150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CEO,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Mr</a:t>
            </a:r>
            <a:r>
              <a:rPr lang="en-US" sz="1400" dirty="0" err="1">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Brain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knows the issues but is concerned to take any actions in penalizing non-performing employees as this would affect the employee morale of all the employees in general and may further reduce the performance. Also, the market perception best employer thereby attracts the best talents to join the company.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ctr">
              <a:lnSpc>
                <a:spcPct val="150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Mr</a:t>
            </a:r>
            <a:r>
              <a:rPr lang="en-US" sz="1400" dirty="0" err="1">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Brain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decided to initiate a data science project, which analyses the current employee data and finds the core underlying causes of these performance issues.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Mr</a:t>
            </a:r>
            <a:r>
              <a:rPr lang="en-US" sz="1400" dirty="0" err="1">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Brain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being a data scientist himself, expects the findings of this project will help him to take the right course of action. He also expects clear indicators of </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non-performing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employees, so that any penalization of the non-performing employee, if required, may not significantly affect other employee's morals.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552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D47BE-5A76-D74E-4ADD-722F4E7489D2}"/>
              </a:ext>
            </a:extLst>
          </p:cNvPr>
          <p:cNvPicPr>
            <a:picLocks noChangeAspect="1"/>
          </p:cNvPicPr>
          <p:nvPr/>
        </p:nvPicPr>
        <p:blipFill>
          <a:blip r:embed="rId2"/>
          <a:stretch>
            <a:fillRect/>
          </a:stretch>
        </p:blipFill>
        <p:spPr>
          <a:xfrm>
            <a:off x="691763" y="87464"/>
            <a:ext cx="11500237" cy="6663193"/>
          </a:xfrm>
          <a:prstGeom prst="rect">
            <a:avLst/>
          </a:prstGeom>
        </p:spPr>
      </p:pic>
    </p:spTree>
    <p:extLst>
      <p:ext uri="{BB962C8B-B14F-4D97-AF65-F5344CB8AC3E}">
        <p14:creationId xmlns:p14="http://schemas.microsoft.com/office/powerpoint/2010/main" val="45453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840DA-1791-B9D9-2EC9-A5AECF6CD598}"/>
              </a:ext>
            </a:extLst>
          </p:cNvPr>
          <p:cNvPicPr>
            <a:picLocks noChangeAspect="1"/>
          </p:cNvPicPr>
          <p:nvPr/>
        </p:nvPicPr>
        <p:blipFill>
          <a:blip r:embed="rId2"/>
          <a:stretch>
            <a:fillRect/>
          </a:stretch>
        </p:blipFill>
        <p:spPr>
          <a:xfrm>
            <a:off x="889342" y="1357785"/>
            <a:ext cx="4831499" cy="5319221"/>
          </a:xfrm>
          <a:prstGeom prst="rect">
            <a:avLst/>
          </a:prstGeom>
        </p:spPr>
      </p:pic>
      <p:sp>
        <p:nvSpPr>
          <p:cNvPr id="4" name="TextBox 3">
            <a:extLst>
              <a:ext uri="{FF2B5EF4-FFF2-40B4-BE49-F238E27FC236}">
                <a16:creationId xmlns:a16="http://schemas.microsoft.com/office/drawing/2014/main" id="{BD5B8B88-5B8E-8DDC-60BC-300B1A47D147}"/>
              </a:ext>
            </a:extLst>
          </p:cNvPr>
          <p:cNvSpPr txBox="1"/>
          <p:nvPr/>
        </p:nvSpPr>
        <p:spPr>
          <a:xfrm>
            <a:off x="3208229" y="62510"/>
            <a:ext cx="7005099" cy="369332"/>
          </a:xfrm>
          <a:prstGeom prst="rect">
            <a:avLst/>
          </a:prstGeom>
          <a:noFill/>
        </p:spPr>
        <p:txBody>
          <a:bodyPr wrap="square" rtlCol="0">
            <a:spAutoFit/>
          </a:bodyPr>
          <a:lstStyle/>
          <a:p>
            <a:pPr algn="ctr"/>
            <a:r>
              <a:rPr lang="en-IN" b="1" u="sng" dirty="0">
                <a:solidFill>
                  <a:schemeClr val="bg2">
                    <a:lumMod val="25000"/>
                  </a:schemeClr>
                </a:solidFill>
                <a:latin typeface="Aptos Display" panose="020B0004020202020204" pitchFamily="34" charset="0"/>
              </a:rPr>
              <a:t>Data Analysis</a:t>
            </a:r>
          </a:p>
        </p:txBody>
      </p:sp>
      <p:sp>
        <p:nvSpPr>
          <p:cNvPr id="5" name="TextBox 4">
            <a:extLst>
              <a:ext uri="{FF2B5EF4-FFF2-40B4-BE49-F238E27FC236}">
                <a16:creationId xmlns:a16="http://schemas.microsoft.com/office/drawing/2014/main" id="{F37BD9C9-7829-A60E-7708-B15E6B2932C5}"/>
              </a:ext>
            </a:extLst>
          </p:cNvPr>
          <p:cNvSpPr txBox="1"/>
          <p:nvPr/>
        </p:nvSpPr>
        <p:spPr>
          <a:xfrm>
            <a:off x="1431235" y="511933"/>
            <a:ext cx="10169717" cy="646331"/>
          </a:xfrm>
          <a:prstGeom prst="rect">
            <a:avLst/>
          </a:prstGeom>
          <a:noFill/>
        </p:spPr>
        <p:txBody>
          <a:bodyPr wrap="square" rtlCol="0">
            <a:spAutoFit/>
          </a:bodyPr>
          <a:lstStyle/>
          <a:p>
            <a:pPr algn="ctr"/>
            <a:r>
              <a:rPr lang="en-US" dirty="0"/>
              <a:t>There are 1200 Employee’s in the company, with 6 departments, with a diverse range of job roles totaling 19 across all departments</a:t>
            </a:r>
            <a:endParaRPr lang="en-IN" dirty="0"/>
          </a:p>
        </p:txBody>
      </p:sp>
      <p:sp>
        <p:nvSpPr>
          <p:cNvPr id="6" name="TextBox 5">
            <a:extLst>
              <a:ext uri="{FF2B5EF4-FFF2-40B4-BE49-F238E27FC236}">
                <a16:creationId xmlns:a16="http://schemas.microsoft.com/office/drawing/2014/main" id="{CC30A281-CF6D-A612-C412-DC5E97AD9D8F}"/>
              </a:ext>
            </a:extLst>
          </p:cNvPr>
          <p:cNvSpPr txBox="1"/>
          <p:nvPr/>
        </p:nvSpPr>
        <p:spPr>
          <a:xfrm>
            <a:off x="6241771" y="1951672"/>
            <a:ext cx="48314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The development department has the highest average performance which is 3.9 compared to other departments and,</a:t>
            </a:r>
          </a:p>
          <a:p>
            <a:pPr marL="285750" indent="-285750">
              <a:buFont typeface="Arial" panose="020B0604020202020204" pitchFamily="34" charset="0"/>
              <a:buChar char="•"/>
            </a:pPr>
            <a:r>
              <a:rPr lang="en-US" dirty="0"/>
              <a:t> The finance department has the lowest performance at 2.78</a:t>
            </a:r>
            <a:endParaRPr lang="en-IN" dirty="0"/>
          </a:p>
        </p:txBody>
      </p:sp>
      <p:sp>
        <p:nvSpPr>
          <p:cNvPr id="7" name="TextBox 6">
            <a:extLst>
              <a:ext uri="{FF2B5EF4-FFF2-40B4-BE49-F238E27FC236}">
                <a16:creationId xmlns:a16="http://schemas.microsoft.com/office/drawing/2014/main" id="{8A050DF5-0592-A836-EF53-FE9BF9290B90}"/>
              </a:ext>
            </a:extLst>
          </p:cNvPr>
          <p:cNvSpPr txBox="1"/>
          <p:nvPr/>
        </p:nvSpPr>
        <p:spPr>
          <a:xfrm>
            <a:off x="6241771" y="4837962"/>
            <a:ext cx="4831499" cy="1508105"/>
          </a:xfrm>
          <a:prstGeom prst="rect">
            <a:avLst/>
          </a:prstGeom>
          <a:noFill/>
        </p:spPr>
        <p:txBody>
          <a:bodyPr wrap="square" rtlCol="0">
            <a:spAutoFit/>
          </a:bodyPr>
          <a:lstStyle/>
          <a:p>
            <a:r>
              <a:rPr lang="en-IN" dirty="0"/>
              <a:t>The performance rating is described as </a:t>
            </a:r>
          </a:p>
          <a:p>
            <a:endParaRPr lang="en-IN" dirty="0"/>
          </a:p>
          <a:p>
            <a:pPr marL="285750" indent="-285750">
              <a:buFont typeface="Arial" panose="020B0604020202020204" pitchFamily="34" charset="0"/>
              <a:buChar char="•"/>
            </a:pPr>
            <a:r>
              <a:rPr lang="en-IN" sz="1400" dirty="0"/>
              <a:t>1 ‘Low’</a:t>
            </a:r>
          </a:p>
          <a:p>
            <a:pPr marL="285750" indent="-285750">
              <a:buFont typeface="Arial" panose="020B0604020202020204" pitchFamily="34" charset="0"/>
              <a:buChar char="•"/>
            </a:pPr>
            <a:r>
              <a:rPr lang="en-IN" sz="1400" dirty="0"/>
              <a:t>2 ‘Good’</a:t>
            </a:r>
          </a:p>
          <a:p>
            <a:pPr marL="285750" indent="-285750">
              <a:buFont typeface="Arial" panose="020B0604020202020204" pitchFamily="34" charset="0"/>
              <a:buChar char="•"/>
            </a:pPr>
            <a:r>
              <a:rPr lang="en-IN" sz="1400" dirty="0"/>
              <a:t>3 ‘Excellent’</a:t>
            </a:r>
          </a:p>
          <a:p>
            <a:pPr marL="285750" indent="-285750">
              <a:buFont typeface="Arial" panose="020B0604020202020204" pitchFamily="34" charset="0"/>
              <a:buChar char="•"/>
            </a:pPr>
            <a:r>
              <a:rPr lang="en-IN" sz="1400" dirty="0"/>
              <a:t>4 ‘Outstanding’</a:t>
            </a:r>
          </a:p>
        </p:txBody>
      </p:sp>
    </p:spTree>
    <p:extLst>
      <p:ext uri="{BB962C8B-B14F-4D97-AF65-F5344CB8AC3E}">
        <p14:creationId xmlns:p14="http://schemas.microsoft.com/office/powerpoint/2010/main" val="94449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0A9B5-456F-5DAB-88CA-F4D38D0D49AE}"/>
              </a:ext>
            </a:extLst>
          </p:cNvPr>
          <p:cNvPicPr>
            <a:picLocks noChangeAspect="1"/>
          </p:cNvPicPr>
          <p:nvPr/>
        </p:nvPicPr>
        <p:blipFill>
          <a:blip r:embed="rId2"/>
          <a:stretch>
            <a:fillRect/>
          </a:stretch>
        </p:blipFill>
        <p:spPr>
          <a:xfrm>
            <a:off x="1232163" y="723570"/>
            <a:ext cx="3944136" cy="1908312"/>
          </a:xfrm>
          <a:prstGeom prst="rect">
            <a:avLst/>
          </a:prstGeom>
        </p:spPr>
      </p:pic>
      <p:sp>
        <p:nvSpPr>
          <p:cNvPr id="5" name="TextBox 4">
            <a:extLst>
              <a:ext uri="{FF2B5EF4-FFF2-40B4-BE49-F238E27FC236}">
                <a16:creationId xmlns:a16="http://schemas.microsoft.com/office/drawing/2014/main" id="{051E9446-9FEF-3642-B396-75CBCDE7738C}"/>
              </a:ext>
            </a:extLst>
          </p:cNvPr>
          <p:cNvSpPr txBox="1"/>
          <p:nvPr/>
        </p:nvSpPr>
        <p:spPr>
          <a:xfrm>
            <a:off x="5287328" y="1139117"/>
            <a:ext cx="4786685" cy="1077218"/>
          </a:xfrm>
          <a:prstGeom prst="rect">
            <a:avLst/>
          </a:prstGeom>
          <a:noFill/>
        </p:spPr>
        <p:txBody>
          <a:bodyPr wrap="square" rtlCol="0">
            <a:spAutoFit/>
          </a:bodyPr>
          <a:lstStyle/>
          <a:p>
            <a:r>
              <a:rPr lang="en-US" sz="1600" dirty="0"/>
              <a:t>• Employees who are at more distance from home have low performance ratings which state that maybe employees are irregular or less dedicated to their work performance</a:t>
            </a:r>
            <a:endParaRPr lang="en-IN" sz="1600" dirty="0"/>
          </a:p>
        </p:txBody>
      </p:sp>
      <p:pic>
        <p:nvPicPr>
          <p:cNvPr id="7" name="Picture 6">
            <a:extLst>
              <a:ext uri="{FF2B5EF4-FFF2-40B4-BE49-F238E27FC236}">
                <a16:creationId xmlns:a16="http://schemas.microsoft.com/office/drawing/2014/main" id="{A8ED2640-2C97-3671-5060-F81CD359E2C9}"/>
              </a:ext>
            </a:extLst>
          </p:cNvPr>
          <p:cNvPicPr>
            <a:picLocks noChangeAspect="1"/>
          </p:cNvPicPr>
          <p:nvPr/>
        </p:nvPicPr>
        <p:blipFill>
          <a:blip r:embed="rId3"/>
          <a:stretch>
            <a:fillRect/>
          </a:stretch>
        </p:blipFill>
        <p:spPr>
          <a:xfrm>
            <a:off x="1232162" y="3148717"/>
            <a:ext cx="3944135" cy="1812897"/>
          </a:xfrm>
          <a:prstGeom prst="rect">
            <a:avLst/>
          </a:prstGeom>
        </p:spPr>
      </p:pic>
      <p:sp>
        <p:nvSpPr>
          <p:cNvPr id="8" name="TextBox 7">
            <a:extLst>
              <a:ext uri="{FF2B5EF4-FFF2-40B4-BE49-F238E27FC236}">
                <a16:creationId xmlns:a16="http://schemas.microsoft.com/office/drawing/2014/main" id="{3A235482-5E73-8CA9-9FD1-3DDFCB120701}"/>
              </a:ext>
            </a:extLst>
          </p:cNvPr>
          <p:cNvSpPr txBox="1"/>
          <p:nvPr/>
        </p:nvSpPr>
        <p:spPr>
          <a:xfrm>
            <a:off x="5407923" y="3429000"/>
            <a:ext cx="4786685" cy="830997"/>
          </a:xfrm>
          <a:prstGeom prst="rect">
            <a:avLst/>
          </a:prstGeom>
          <a:noFill/>
        </p:spPr>
        <p:txBody>
          <a:bodyPr wrap="square" rtlCol="0">
            <a:spAutoFit/>
          </a:bodyPr>
          <a:lstStyle/>
          <a:p>
            <a:r>
              <a:rPr lang="en-US" sz="1600" dirty="0"/>
              <a:t>• Employees of high age have low performance ratings which states that maybe employees in higher management are not working in good substance</a:t>
            </a:r>
            <a:endParaRPr lang="en-IN" sz="1600" dirty="0"/>
          </a:p>
        </p:txBody>
      </p:sp>
    </p:spTree>
    <p:extLst>
      <p:ext uri="{BB962C8B-B14F-4D97-AF65-F5344CB8AC3E}">
        <p14:creationId xmlns:p14="http://schemas.microsoft.com/office/powerpoint/2010/main" val="138826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688E5A-FD65-47F0-F855-863C7CFD3ED0}"/>
              </a:ext>
            </a:extLst>
          </p:cNvPr>
          <p:cNvPicPr>
            <a:picLocks noChangeAspect="1"/>
          </p:cNvPicPr>
          <p:nvPr/>
        </p:nvPicPr>
        <p:blipFill>
          <a:blip r:embed="rId2"/>
          <a:stretch>
            <a:fillRect/>
          </a:stretch>
        </p:blipFill>
        <p:spPr>
          <a:xfrm>
            <a:off x="1495547" y="800046"/>
            <a:ext cx="4022658" cy="1784128"/>
          </a:xfrm>
          <a:prstGeom prst="rect">
            <a:avLst/>
          </a:prstGeom>
        </p:spPr>
      </p:pic>
      <p:sp>
        <p:nvSpPr>
          <p:cNvPr id="4" name="TextBox 3">
            <a:extLst>
              <a:ext uri="{FF2B5EF4-FFF2-40B4-BE49-F238E27FC236}">
                <a16:creationId xmlns:a16="http://schemas.microsoft.com/office/drawing/2014/main" id="{C6801D83-0AC0-CDCB-0043-AA1232F44B4B}"/>
              </a:ext>
            </a:extLst>
          </p:cNvPr>
          <p:cNvSpPr txBox="1"/>
          <p:nvPr/>
        </p:nvSpPr>
        <p:spPr>
          <a:xfrm>
            <a:off x="6036076" y="1154927"/>
            <a:ext cx="4786685" cy="1077218"/>
          </a:xfrm>
          <a:prstGeom prst="rect">
            <a:avLst/>
          </a:prstGeom>
          <a:noFill/>
        </p:spPr>
        <p:txBody>
          <a:bodyPr wrap="square" rtlCol="0">
            <a:spAutoFit/>
          </a:bodyPr>
          <a:lstStyle/>
          <a:p>
            <a:r>
              <a:rPr lang="en-US" sz="1600" dirty="0"/>
              <a:t>• Employees who are less experienced in their current role have performance ratings that mean employees working in their current roles do not have the required skills as they are low performer</a:t>
            </a:r>
            <a:endParaRPr lang="en-IN" sz="1600" dirty="0"/>
          </a:p>
        </p:txBody>
      </p:sp>
      <p:pic>
        <p:nvPicPr>
          <p:cNvPr id="8" name="Picture 7">
            <a:extLst>
              <a:ext uri="{FF2B5EF4-FFF2-40B4-BE49-F238E27FC236}">
                <a16:creationId xmlns:a16="http://schemas.microsoft.com/office/drawing/2014/main" id="{A61AB2B5-8E52-5A89-EB54-5C83379052CE}"/>
              </a:ext>
            </a:extLst>
          </p:cNvPr>
          <p:cNvPicPr>
            <a:picLocks noChangeAspect="1"/>
          </p:cNvPicPr>
          <p:nvPr/>
        </p:nvPicPr>
        <p:blipFill>
          <a:blip r:embed="rId3"/>
          <a:stretch>
            <a:fillRect/>
          </a:stretch>
        </p:blipFill>
        <p:spPr>
          <a:xfrm>
            <a:off x="1680585" y="2947832"/>
            <a:ext cx="3336688" cy="2651990"/>
          </a:xfrm>
          <a:prstGeom prst="rect">
            <a:avLst/>
          </a:prstGeom>
        </p:spPr>
      </p:pic>
      <p:sp>
        <p:nvSpPr>
          <p:cNvPr id="9" name="TextBox 8">
            <a:extLst>
              <a:ext uri="{FF2B5EF4-FFF2-40B4-BE49-F238E27FC236}">
                <a16:creationId xmlns:a16="http://schemas.microsoft.com/office/drawing/2014/main" id="{57C8EB59-220D-A508-43D8-1DD03D92CF03}"/>
              </a:ext>
            </a:extLst>
          </p:cNvPr>
          <p:cNvSpPr txBox="1"/>
          <p:nvPr/>
        </p:nvSpPr>
        <p:spPr>
          <a:xfrm>
            <a:off x="6036075" y="3611880"/>
            <a:ext cx="4786685"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52423"/>
                </a:solidFill>
                <a:effectLst/>
                <a:latin typeface="Segoe UI" panose="020B0502040204020203" pitchFamily="34" charset="0"/>
              </a:rPr>
              <a:t>﻿Employees at 3 (2.74) had the highest Average of Job Involvement followed by 2 at 2.72 2.60% higher than 4, which had the lowest Average of Emp Job Involvement at 2.67.﻿</a:t>
            </a:r>
            <a:endParaRPr lang="en-IN" sz="1600" dirty="0"/>
          </a:p>
        </p:txBody>
      </p:sp>
    </p:spTree>
    <p:extLst>
      <p:ext uri="{BB962C8B-B14F-4D97-AF65-F5344CB8AC3E}">
        <p14:creationId xmlns:p14="http://schemas.microsoft.com/office/powerpoint/2010/main" val="180173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9900AC-D174-3D1E-C5A8-7A64C3BBD49D}"/>
              </a:ext>
            </a:extLst>
          </p:cNvPr>
          <p:cNvPicPr>
            <a:picLocks noChangeAspect="1"/>
          </p:cNvPicPr>
          <p:nvPr/>
        </p:nvPicPr>
        <p:blipFill>
          <a:blip r:embed="rId2"/>
          <a:stretch>
            <a:fillRect/>
          </a:stretch>
        </p:blipFill>
        <p:spPr>
          <a:xfrm>
            <a:off x="1297583" y="420036"/>
            <a:ext cx="4403502" cy="2203893"/>
          </a:xfrm>
          <a:prstGeom prst="rect">
            <a:avLst/>
          </a:prstGeom>
        </p:spPr>
      </p:pic>
      <p:sp>
        <p:nvSpPr>
          <p:cNvPr id="4" name="TextBox 3">
            <a:extLst>
              <a:ext uri="{FF2B5EF4-FFF2-40B4-BE49-F238E27FC236}">
                <a16:creationId xmlns:a16="http://schemas.microsoft.com/office/drawing/2014/main" id="{CA316C91-F733-B3B1-23BF-67806AE9BDFB}"/>
              </a:ext>
            </a:extLst>
          </p:cNvPr>
          <p:cNvSpPr txBox="1"/>
          <p:nvPr/>
        </p:nvSpPr>
        <p:spPr>
          <a:xfrm>
            <a:off x="6282565" y="983373"/>
            <a:ext cx="4786685"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52423"/>
                </a:solidFill>
                <a:effectLst/>
                <a:latin typeface="Segoe UI" panose="020B0502040204020203" pitchFamily="34" charset="0"/>
              </a:rPr>
              <a:t> Employees who are having less salary hike also have low performance ratings, this is also impactful for an employee who is not giving his best </a:t>
            </a:r>
            <a:endParaRPr lang="en-IN" sz="1600" dirty="0"/>
          </a:p>
        </p:txBody>
      </p:sp>
      <p:pic>
        <p:nvPicPr>
          <p:cNvPr id="6" name="Picture 5">
            <a:extLst>
              <a:ext uri="{FF2B5EF4-FFF2-40B4-BE49-F238E27FC236}">
                <a16:creationId xmlns:a16="http://schemas.microsoft.com/office/drawing/2014/main" id="{A3DB2528-8391-B6D2-A824-EC0613D059D8}"/>
              </a:ext>
            </a:extLst>
          </p:cNvPr>
          <p:cNvPicPr>
            <a:picLocks noChangeAspect="1"/>
          </p:cNvPicPr>
          <p:nvPr/>
        </p:nvPicPr>
        <p:blipFill>
          <a:blip r:embed="rId3"/>
          <a:stretch>
            <a:fillRect/>
          </a:stretch>
        </p:blipFill>
        <p:spPr>
          <a:xfrm>
            <a:off x="1297583" y="3050123"/>
            <a:ext cx="5318643" cy="3494573"/>
          </a:xfrm>
          <a:prstGeom prst="rect">
            <a:avLst/>
          </a:prstGeom>
        </p:spPr>
      </p:pic>
      <p:sp>
        <p:nvSpPr>
          <p:cNvPr id="7" name="TextBox 6">
            <a:extLst>
              <a:ext uri="{FF2B5EF4-FFF2-40B4-BE49-F238E27FC236}">
                <a16:creationId xmlns:a16="http://schemas.microsoft.com/office/drawing/2014/main" id="{EF461705-AEC3-DA67-98B6-7752AACF34D1}"/>
              </a:ext>
            </a:extLst>
          </p:cNvPr>
          <p:cNvSpPr txBox="1"/>
          <p:nvPr/>
        </p:nvSpPr>
        <p:spPr>
          <a:xfrm>
            <a:off x="6895770" y="3653218"/>
            <a:ext cx="4514352"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52423"/>
                </a:solidFill>
                <a:latin typeface="Segoe UI" panose="020B0502040204020203" pitchFamily="34" charset="0"/>
              </a:rPr>
              <a:t>T</a:t>
            </a:r>
            <a:r>
              <a:rPr lang="en-US" b="0" i="0" dirty="0">
                <a:solidFill>
                  <a:srgbClr val="252423"/>
                </a:solidFill>
                <a:effectLst/>
                <a:latin typeface="Segoe UI" panose="020B0502040204020203" pitchFamily="34" charset="0"/>
              </a:rPr>
              <a:t>he Employee Department Development in Attrition Yes made up </a:t>
            </a:r>
            <a:r>
              <a:rPr lang="en-US" dirty="0">
                <a:solidFill>
                  <a:srgbClr val="252423"/>
                </a:solidFill>
                <a:latin typeface="Segoe UI" panose="020B0502040204020203" pitchFamily="34" charset="0"/>
              </a:rPr>
              <a:t>0.2%</a:t>
            </a:r>
            <a:r>
              <a:rPr lang="en-US" b="0" i="0" dirty="0">
                <a:solidFill>
                  <a:srgbClr val="252423"/>
                </a:solidFill>
                <a:effectLst/>
                <a:latin typeface="Segoe UI" panose="020B0502040204020203" pitchFamily="34" charset="0"/>
              </a:rPr>
              <a:t> of the Average Performance Rating.﻿﻿ ﻿﻿ ﻿</a:t>
            </a:r>
          </a:p>
          <a:p>
            <a:endParaRPr lang="en-US" b="0" i="0" dirty="0">
              <a:solidFill>
                <a:srgbClr val="252423"/>
              </a:solidFill>
              <a:effectLst/>
              <a:latin typeface="Segoe UI" panose="020B0502040204020203" pitchFamily="34" charset="0"/>
            </a:endParaRPr>
          </a:p>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a:t>
            </a:r>
            <a:r>
              <a:rPr lang="en-US" dirty="0">
                <a:solidFill>
                  <a:srgbClr val="252423"/>
                </a:solidFill>
                <a:latin typeface="Segoe UI" panose="020B0502040204020203" pitchFamily="34" charset="0"/>
              </a:rPr>
              <a:t>T</a:t>
            </a:r>
            <a:r>
              <a:rPr lang="en-US" b="0" i="0" dirty="0">
                <a:solidFill>
                  <a:srgbClr val="252423"/>
                </a:solidFill>
                <a:effectLst/>
                <a:latin typeface="Segoe UI" panose="020B0502040204020203" pitchFamily="34" charset="0"/>
              </a:rPr>
              <a:t>he Employee Department of Finance, </a:t>
            </a:r>
            <a:r>
              <a:rPr lang="en-US" dirty="0">
                <a:solidFill>
                  <a:srgbClr val="252423"/>
                </a:solidFill>
                <a:latin typeface="Segoe UI" panose="020B0502040204020203" pitchFamily="34" charset="0"/>
              </a:rPr>
              <a:t>in attrition</a:t>
            </a:r>
            <a:r>
              <a:rPr lang="en-US" b="0" i="0" dirty="0">
                <a:solidFill>
                  <a:srgbClr val="252423"/>
                </a:solidFill>
                <a:effectLst/>
                <a:latin typeface="Segoe UI" panose="020B0502040204020203" pitchFamily="34" charset="0"/>
              </a:rPr>
              <a:t> Yes was </a:t>
            </a:r>
            <a:r>
              <a:rPr lang="en-US" dirty="0">
                <a:solidFill>
                  <a:srgbClr val="252423"/>
                </a:solidFill>
                <a:latin typeface="Segoe UI" panose="020B0502040204020203" pitchFamily="34" charset="0"/>
              </a:rPr>
              <a:t>0.24</a:t>
            </a:r>
            <a:r>
              <a:rPr lang="en-US" b="0" i="0" dirty="0">
                <a:solidFill>
                  <a:srgbClr val="252423"/>
                </a:solidFill>
                <a:effectLst/>
                <a:latin typeface="Segoe UI" panose="020B0502040204020203" pitchFamily="34" charset="0"/>
              </a:rPr>
              <a:t> higher than No in </a:t>
            </a:r>
            <a:r>
              <a:rPr lang="en-US" dirty="0">
                <a:solidFill>
                  <a:srgbClr val="252423"/>
                </a:solidFill>
                <a:latin typeface="Segoe UI" panose="020B0502040204020203" pitchFamily="34" charset="0"/>
              </a:rPr>
              <a:t>P</a:t>
            </a:r>
            <a:r>
              <a:rPr lang="en-US" b="0" i="0" dirty="0">
                <a:solidFill>
                  <a:srgbClr val="252423"/>
                </a:solidFill>
                <a:effectLst/>
                <a:latin typeface="Segoe UI" panose="020B0502040204020203" pitchFamily="34" charset="0"/>
              </a:rPr>
              <a:t>erformance Rating.﻿﻿ ﻿﻿ </a:t>
            </a:r>
            <a:endParaRPr lang="en-IN" dirty="0"/>
          </a:p>
        </p:txBody>
      </p:sp>
    </p:spTree>
    <p:extLst>
      <p:ext uri="{BB962C8B-B14F-4D97-AF65-F5344CB8AC3E}">
        <p14:creationId xmlns:p14="http://schemas.microsoft.com/office/powerpoint/2010/main" val="145727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67E62E-5847-FCBB-3A58-A001CE58B539}"/>
              </a:ext>
            </a:extLst>
          </p:cNvPr>
          <p:cNvPicPr>
            <a:picLocks noChangeAspect="1"/>
          </p:cNvPicPr>
          <p:nvPr/>
        </p:nvPicPr>
        <p:blipFill>
          <a:blip r:embed="rId2"/>
          <a:stretch>
            <a:fillRect/>
          </a:stretch>
        </p:blipFill>
        <p:spPr>
          <a:xfrm>
            <a:off x="1347118" y="509626"/>
            <a:ext cx="3867918" cy="2503917"/>
          </a:xfrm>
          <a:prstGeom prst="rect">
            <a:avLst/>
          </a:prstGeom>
        </p:spPr>
      </p:pic>
      <p:sp>
        <p:nvSpPr>
          <p:cNvPr id="7" name="TextBox 6">
            <a:extLst>
              <a:ext uri="{FF2B5EF4-FFF2-40B4-BE49-F238E27FC236}">
                <a16:creationId xmlns:a16="http://schemas.microsoft.com/office/drawing/2014/main" id="{C4A8C1E4-880E-344C-EB00-F53B1F4C28D5}"/>
              </a:ext>
            </a:extLst>
          </p:cNvPr>
          <p:cNvSpPr txBox="1"/>
          <p:nvPr/>
        </p:nvSpPr>
        <p:spPr>
          <a:xfrm>
            <a:off x="6096000" y="1081450"/>
            <a:ext cx="4673379"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52423"/>
                </a:solidFill>
                <a:latin typeface="Segoe UI" panose="020B0502040204020203" pitchFamily="34" charset="0"/>
              </a:rPr>
              <a:t>Employees hike rate percentage rate at</a:t>
            </a:r>
            <a:r>
              <a:rPr lang="en-US" b="0" i="0" dirty="0">
                <a:solidFill>
                  <a:srgbClr val="252423"/>
                </a:solidFill>
                <a:effectLst/>
                <a:latin typeface="Segoe UI" panose="020B0502040204020203" pitchFamily="34" charset="0"/>
              </a:rPr>
              <a:t>﻿﻿ ﻿﻿21-25 had the highest Average performance rating at 3.48, followed by 16-20 at 2.95 and 11-15 at 2.85.﻿﻿ ﻿﻿ ﻿﻿11-15 had a 2.85</a:t>
            </a:r>
            <a:endParaRPr lang="en-IN" dirty="0"/>
          </a:p>
        </p:txBody>
      </p:sp>
      <p:pic>
        <p:nvPicPr>
          <p:cNvPr id="9" name="Picture 8">
            <a:extLst>
              <a:ext uri="{FF2B5EF4-FFF2-40B4-BE49-F238E27FC236}">
                <a16:creationId xmlns:a16="http://schemas.microsoft.com/office/drawing/2014/main" id="{6408CB4A-9336-B77C-C78C-81E84BCDAE9C}"/>
              </a:ext>
            </a:extLst>
          </p:cNvPr>
          <p:cNvPicPr>
            <a:picLocks noChangeAspect="1"/>
          </p:cNvPicPr>
          <p:nvPr/>
        </p:nvPicPr>
        <p:blipFill>
          <a:blip r:embed="rId3"/>
          <a:stretch>
            <a:fillRect/>
          </a:stretch>
        </p:blipFill>
        <p:spPr>
          <a:xfrm>
            <a:off x="1347118" y="3429000"/>
            <a:ext cx="3867918" cy="2171888"/>
          </a:xfrm>
          <a:prstGeom prst="rect">
            <a:avLst/>
          </a:prstGeom>
        </p:spPr>
      </p:pic>
      <p:sp>
        <p:nvSpPr>
          <p:cNvPr id="12" name="TextBox 11">
            <a:extLst>
              <a:ext uri="{FF2B5EF4-FFF2-40B4-BE49-F238E27FC236}">
                <a16:creationId xmlns:a16="http://schemas.microsoft.com/office/drawing/2014/main" id="{A63030E2-EFE9-4A26-E7C0-1270359CDE5F}"/>
              </a:ext>
            </a:extLst>
          </p:cNvPr>
          <p:cNvSpPr txBox="1"/>
          <p:nvPr/>
        </p:nvSpPr>
        <p:spPr>
          <a:xfrm>
            <a:off x="6232496" y="3560559"/>
            <a:ext cx="4673379"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25000"/>
                  </a:schemeClr>
                </a:solidFill>
                <a:effectLst/>
                <a:latin typeface="-apple-system"/>
              </a:rPr>
              <a:t>Out of the 1200 employees, 178 of them going to leave INX Future Inc. data analytics company (indicating a 15% attrition rate</a:t>
            </a:r>
            <a:endParaRPr lang="en-IN" dirty="0">
              <a:solidFill>
                <a:schemeClr val="bg2">
                  <a:lumMod val="25000"/>
                </a:schemeClr>
              </a:solidFill>
            </a:endParaRPr>
          </a:p>
        </p:txBody>
      </p:sp>
    </p:spTree>
    <p:extLst>
      <p:ext uri="{BB962C8B-B14F-4D97-AF65-F5344CB8AC3E}">
        <p14:creationId xmlns:p14="http://schemas.microsoft.com/office/powerpoint/2010/main" val="288098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4FCE3-94DE-EA0F-AF69-1EDD736CB48F}"/>
              </a:ext>
            </a:extLst>
          </p:cNvPr>
          <p:cNvSpPr txBox="1"/>
          <p:nvPr/>
        </p:nvSpPr>
        <p:spPr>
          <a:xfrm>
            <a:off x="1223175" y="324378"/>
            <a:ext cx="4673379" cy="584775"/>
          </a:xfrm>
          <a:prstGeom prst="rect">
            <a:avLst/>
          </a:prstGeom>
          <a:noFill/>
        </p:spPr>
        <p:txBody>
          <a:bodyPr wrap="square">
            <a:spAutoFit/>
          </a:bodyPr>
          <a:lstStyle/>
          <a:p>
            <a:pPr algn="just"/>
            <a:r>
              <a:rPr lang="en-IN" sz="3200" u="sng" dirty="0">
                <a:solidFill>
                  <a:schemeClr val="bg2">
                    <a:lumMod val="25000"/>
                  </a:schemeClr>
                </a:solidFill>
              </a:rPr>
              <a:t>Conclusion</a:t>
            </a:r>
            <a:r>
              <a:rPr lang="en-IN" sz="3200" dirty="0">
                <a:solidFill>
                  <a:schemeClr val="bg2">
                    <a:lumMod val="25000"/>
                  </a:schemeClr>
                </a:solidFill>
              </a:rPr>
              <a:t>:</a:t>
            </a:r>
          </a:p>
        </p:txBody>
      </p:sp>
      <p:sp>
        <p:nvSpPr>
          <p:cNvPr id="3" name="TextBox 2">
            <a:extLst>
              <a:ext uri="{FF2B5EF4-FFF2-40B4-BE49-F238E27FC236}">
                <a16:creationId xmlns:a16="http://schemas.microsoft.com/office/drawing/2014/main" id="{251727E0-899C-A29C-245F-8C70AE5A3B86}"/>
              </a:ext>
            </a:extLst>
          </p:cNvPr>
          <p:cNvSpPr txBox="1"/>
          <p:nvPr/>
        </p:nvSpPr>
        <p:spPr>
          <a:xfrm>
            <a:off x="1223175" y="1162837"/>
            <a:ext cx="10719684"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25000"/>
                  </a:schemeClr>
                </a:solidFill>
                <a:effectLst/>
                <a:latin typeface="Söhne"/>
              </a:rPr>
              <a:t>Salary hike percentage rates influence performance ratings, as employees with lower salary hikes tend to have lower performance ratings. This emphasizes the importance of fair and competitive compensation in motivating and retaining high-performing employees.</a:t>
            </a:r>
          </a:p>
          <a:p>
            <a:pPr marL="285750" indent="-285750">
              <a:buFont typeface="Arial" panose="020B0604020202020204" pitchFamily="34" charset="0"/>
              <a:buChar char="•"/>
            </a:pPr>
            <a:endParaRPr lang="en-US" dirty="0">
              <a:solidFill>
                <a:schemeClr val="bg2">
                  <a:lumMod val="25000"/>
                </a:schemeClr>
              </a:solidFill>
              <a:latin typeface="Söhne"/>
            </a:endParaRPr>
          </a:p>
          <a:p>
            <a:pPr marL="285750" indent="-285750">
              <a:buFont typeface="Arial" panose="020B0604020202020204" pitchFamily="34" charset="0"/>
              <a:buChar char="•"/>
            </a:pPr>
            <a:r>
              <a:rPr lang="en-US" b="0" i="0" dirty="0">
                <a:solidFill>
                  <a:schemeClr val="bg2">
                    <a:lumMod val="25000"/>
                  </a:schemeClr>
                </a:solidFill>
                <a:effectLst/>
                <a:latin typeface="Söhne"/>
              </a:rPr>
              <a:t>Attrition rates in the development and finance departments further highlight potential concerns. The analysis indicates that attrition in the finance department correlates with lower performance ratings, suggesting a need for attention and intervention in this area.</a:t>
            </a:r>
          </a:p>
          <a:p>
            <a:pPr marL="285750" indent="-285750">
              <a:buFont typeface="Arial" panose="020B0604020202020204" pitchFamily="34" charset="0"/>
              <a:buChar char="•"/>
            </a:pPr>
            <a:endParaRPr lang="en-US" dirty="0">
              <a:solidFill>
                <a:schemeClr val="bg2">
                  <a:lumMod val="25000"/>
                </a:schemeClr>
              </a:solidFill>
              <a:latin typeface="Söhne"/>
            </a:endParaRPr>
          </a:p>
          <a:p>
            <a:pPr marL="285750" indent="-285750">
              <a:buFont typeface="Arial" panose="020B0604020202020204" pitchFamily="34" charset="0"/>
              <a:buChar char="•"/>
            </a:pPr>
            <a:r>
              <a:rPr lang="en-US" b="0" i="0" dirty="0">
                <a:solidFill>
                  <a:schemeClr val="bg2">
                    <a:lumMod val="25000"/>
                  </a:schemeClr>
                </a:solidFill>
                <a:effectLst/>
                <a:latin typeface="Söhne"/>
              </a:rPr>
              <a:t>Job involvement also plays a role, with employees at level 3 exhibiting the highest average job involvement, indicating a positive correlation between engagement and performance.</a:t>
            </a:r>
          </a:p>
          <a:p>
            <a:pPr marL="285750" indent="-285750">
              <a:buFont typeface="Arial" panose="020B0604020202020204" pitchFamily="34" charset="0"/>
              <a:buChar char="•"/>
            </a:pPr>
            <a:endParaRPr lang="en-US" dirty="0">
              <a:solidFill>
                <a:schemeClr val="bg2">
                  <a:lumMod val="25000"/>
                </a:schemeClr>
              </a:solidFill>
              <a:latin typeface="Söhne"/>
            </a:endParaRPr>
          </a:p>
          <a:p>
            <a:pPr marL="285750" indent="-285750">
              <a:buFont typeface="Arial" panose="020B0604020202020204" pitchFamily="34" charset="0"/>
              <a:buChar char="•"/>
            </a:pPr>
            <a:r>
              <a:rPr lang="en-US" b="0" i="0" dirty="0">
                <a:solidFill>
                  <a:schemeClr val="bg2">
                    <a:lumMod val="25000"/>
                  </a:schemeClr>
                </a:solidFill>
                <a:effectLst/>
                <a:latin typeface="Söhne"/>
              </a:rPr>
              <a:t>Distance from home, age, and experience in current roles are impactin</a:t>
            </a:r>
            <a:r>
              <a:rPr lang="en-US" dirty="0">
                <a:solidFill>
                  <a:schemeClr val="bg2">
                    <a:lumMod val="25000"/>
                  </a:schemeClr>
                </a:solidFill>
                <a:latin typeface="Söhne"/>
              </a:rPr>
              <a:t>g performance ratings, Employees dwelling far from the workplace, older individuals and those with less experience in their current roles make performance low, This impacts potential challenges to management and skill development in the workplace</a:t>
            </a:r>
          </a:p>
          <a:p>
            <a:pPr marL="285750" indent="-285750">
              <a:buFont typeface="Arial" panose="020B0604020202020204" pitchFamily="34" charset="0"/>
              <a:buChar char="•"/>
            </a:pPr>
            <a:endParaRPr lang="en-US" b="0" i="0" dirty="0">
              <a:solidFill>
                <a:schemeClr val="bg2">
                  <a:lumMod val="25000"/>
                </a:schemeClr>
              </a:solidFill>
              <a:effectLst/>
              <a:latin typeface="Söhne"/>
            </a:endParaRPr>
          </a:p>
          <a:p>
            <a:pPr marL="285750" indent="-285750">
              <a:buFont typeface="Arial" panose="020B0604020202020204" pitchFamily="34" charset="0"/>
              <a:buChar char="•"/>
            </a:pPr>
            <a:r>
              <a:rPr lang="en-US" b="0" i="0" dirty="0">
                <a:solidFill>
                  <a:schemeClr val="bg2">
                    <a:lumMod val="25000"/>
                  </a:schemeClr>
                </a:solidFill>
                <a:effectLst/>
                <a:latin typeface="Söhne"/>
              </a:rPr>
              <a:t>Additionally, employees in the 18-24 age group have the highest average performance rating, reinforcing the importance of understanding and catering to the needs of different age demographics in the workforce.</a:t>
            </a:r>
          </a:p>
          <a:p>
            <a:endParaRPr lang="en-IN" dirty="0">
              <a:solidFill>
                <a:schemeClr val="bg2">
                  <a:lumMod val="25000"/>
                </a:schemeClr>
              </a:solidFill>
            </a:endParaRPr>
          </a:p>
        </p:txBody>
      </p:sp>
    </p:spTree>
    <p:extLst>
      <p:ext uri="{BB962C8B-B14F-4D97-AF65-F5344CB8AC3E}">
        <p14:creationId xmlns:p14="http://schemas.microsoft.com/office/powerpoint/2010/main" val="34941786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{25804600-9D07-40F7-BF06-76A25D86EB0F}tf10001105</Template>
  <TotalTime>1704</TotalTime>
  <Words>759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Aptos Display</vt:lpstr>
      <vt:lpstr>Arial</vt:lpstr>
      <vt:lpstr>Arial Rounded MT Bold</vt:lpstr>
      <vt:lpstr>Calibri</vt:lpstr>
      <vt:lpstr>Franklin Gothic Book</vt:lpstr>
      <vt:lpstr>Segoe UI</vt:lpstr>
      <vt:lpstr>Söhne</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Kumar</dc:creator>
  <cp:lastModifiedBy>Vinod Kumar</cp:lastModifiedBy>
  <cp:revision>6</cp:revision>
  <dcterms:created xsi:type="dcterms:W3CDTF">2024-01-02T11:54:32Z</dcterms:created>
  <dcterms:modified xsi:type="dcterms:W3CDTF">2024-01-17T11:51:16Z</dcterms:modified>
</cp:coreProperties>
</file>