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79" r:id="rId27"/>
    <p:sldId id="282" r:id="rId28"/>
    <p:sldId id="284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53" y="2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 gaps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16- 18</c:v>
                </c:pt>
                <c:pt idx="1">
                  <c:v>19 - 21</c:v>
                </c:pt>
                <c:pt idx="2">
                  <c:v>22 -23</c:v>
                </c:pt>
                <c:pt idx="3">
                  <c:v>above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47</c:v>
                </c:pt>
                <c:pt idx="2">
                  <c:v>42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Interest about discount and promotions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Interest about discount and promotions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Payment Methods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Payment Methods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Card</c:v>
                </c:pt>
                <c:pt idx="1">
                  <c:v>Cash on Delivery</c:v>
                </c:pt>
                <c:pt idx="2">
                  <c:v>Bank Transfer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50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Importance of Online Shopping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 of Online Shopping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Time Management</c:v>
                </c:pt>
                <c:pt idx="1">
                  <c:v>Deliver to Door</c:v>
                </c:pt>
                <c:pt idx="2">
                  <c:v>Low Cost</c:v>
                </c:pt>
                <c:pt idx="3">
                  <c:v>All</c:v>
                </c:pt>
                <c:pt idx="4">
                  <c:v>Boredom to go shopping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52</c:v>
                </c:pt>
                <c:pt idx="2">
                  <c:v>14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Satisfaction of delivery systems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 of Online Shopping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Prefer Online Shopping over Traditional Shopping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Prefer Online Shopping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Challenges we faced while online shopping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Challenges we faced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Satisfaction about Security of online shopping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Satisfaction about Security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Maybe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</c:v>
                </c:pt>
                <c:pt idx="1">
                  <c:v>13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Students’ thoughts about future online shopping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students’ thaughts about future online shopping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Will increase</c:v>
                </c:pt>
                <c:pt idx="1">
                  <c:v>Will decrease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Students’ satisfaction about Online Shopping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Students’ satisfaction about Online Shopping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Neutal</c:v>
                </c:pt>
                <c:pt idx="3">
                  <c:v>Dissatisfied</c:v>
                </c:pt>
                <c:pt idx="4">
                  <c:v>Very dissatisfied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48</c:v>
                </c:pt>
                <c:pt idx="2">
                  <c:v>31</c:v>
                </c:pt>
                <c:pt idx="3">
                  <c:v>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  <c:max val="56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Academic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Academic year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17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Faculty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Faculty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Faculty of Computing</c:v>
                </c:pt>
                <c:pt idx="1">
                  <c:v>Faculty of Engineering</c:v>
                </c:pt>
                <c:pt idx="2">
                  <c:v>Faculty of Humanaties</c:v>
                </c:pt>
                <c:pt idx="3">
                  <c:v>Sliit Business School</c:v>
                </c:pt>
                <c:pt idx="4">
                  <c:v>School of Architecture</c:v>
                </c:pt>
                <c:pt idx="5">
                  <c:v>School of Hospitality and Culinary</c:v>
                </c:pt>
                <c:pt idx="6">
                  <c:v>School of Law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</c:v>
                </c:pt>
                <c:pt idx="1">
                  <c:v>12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Types of products students most prefer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Types of products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Electronics</c:v>
                </c:pt>
                <c:pt idx="1">
                  <c:v>Clothing and Fashion</c:v>
                </c:pt>
                <c:pt idx="2">
                  <c:v>Home and Furniture</c:v>
                </c:pt>
                <c:pt idx="3">
                  <c:v>Beauty and Persanol care</c:v>
                </c:pt>
                <c:pt idx="4">
                  <c:v>Books and stationary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51</c:v>
                </c:pt>
                <c:pt idx="1">
                  <c:v>63</c:v>
                </c:pt>
                <c:pt idx="2">
                  <c:v>24</c:v>
                </c:pt>
                <c:pt idx="3">
                  <c:v>44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Money Ranges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Money Ranges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1000 - 5000</c:v>
                </c:pt>
                <c:pt idx="1">
                  <c:v>5000 - 10000</c:v>
                </c:pt>
                <c:pt idx="2">
                  <c:v>10000 - 20000</c:v>
                </c:pt>
                <c:pt idx="3">
                  <c:v>20000- 50000</c:v>
                </c:pt>
                <c:pt idx="4">
                  <c:v>50000 to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32</c:v>
                </c:pt>
                <c:pt idx="2">
                  <c:v>15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Most preferred platforms for online shopping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Most preferred platforms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Daraz</c:v>
                </c:pt>
                <c:pt idx="1">
                  <c:v>Ali Express</c:v>
                </c:pt>
                <c:pt idx="2">
                  <c:v>wow.lk</c:v>
                </c:pt>
                <c:pt idx="3">
                  <c:v>Kapruka</c:v>
                </c:pt>
                <c:pt idx="4">
                  <c:v>Ebay</c:v>
                </c:pt>
                <c:pt idx="5">
                  <c:v>Facebook Market Place</c:v>
                </c:pt>
                <c:pt idx="6">
                  <c:v>Amazon</c:v>
                </c:pt>
                <c:pt idx="7">
                  <c:v>Instagram pages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</c:v>
                </c:pt>
                <c:pt idx="1">
                  <c:v>73</c:v>
                </c:pt>
                <c:pt idx="2">
                  <c:v>11</c:v>
                </c:pt>
                <c:pt idx="3">
                  <c:v>17</c:v>
                </c:pt>
                <c:pt idx="4">
                  <c:v>31</c:v>
                </c:pt>
                <c:pt idx="5">
                  <c:v>40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Devices that used for online shopping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PC</c:v>
                </c:pt>
                <c:pt idx="1">
                  <c:v>Smart Phones</c:v>
                </c:pt>
                <c:pt idx="2">
                  <c:v>Tablet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81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Frequency of online shopping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Daily</c:v>
                </c:pt>
                <c:pt idx="1">
                  <c:v>Weekly</c:v>
                </c:pt>
                <c:pt idx="2">
                  <c:v>Monthly</c:v>
                </c:pt>
                <c:pt idx="3">
                  <c:v>Occasionaly</c:v>
                </c:pt>
                <c:pt idx="4">
                  <c:v>Rairly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19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0-4634-A976-E004409A1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4265552"/>
        <c:axId val="914266512"/>
      </c:barChart>
      <c:catAx>
        <c:axId val="914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6512"/>
        <c:crosses val="autoZero"/>
        <c:auto val="1"/>
        <c:lblAlgn val="ctr"/>
        <c:lblOffset val="100"/>
        <c:noMultiLvlLbl val="0"/>
      </c:catAx>
      <c:valAx>
        <c:axId val="9142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2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220BF-95D0-43FD-8CCD-D68B4AC1436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0B6F2-BD64-4C99-B2D5-93FA1A4B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B6F2-BD64-4C99-B2D5-93FA1A4B5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B6F2-BD64-4C99-B2D5-93FA1A4B5D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B6F2-BD64-4C99-B2D5-93FA1A4B5D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480D-1F36-4E5B-862C-A044B630A62E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4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6BD2-799F-4DFA-873B-4743AF539882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4BCB-A579-4341-B005-6A6C704A896F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4322-97EE-4D54-9BF3-5345095A772A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52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866-C23B-45F1-AA35-FD1859670685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EC4-2DE5-4955-98DC-93A9DFC8C419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56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D32C-F742-4ADB-AFDD-E170141CF3B1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0E4-777B-4996-A13E-93DA2B6AC376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26B9-F0C1-454B-9AFF-1C9AFC8F7192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6BD-6886-46DD-A400-88C2614E0FB6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13C-52DD-450B-86FF-0B9CE4F361F7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C3B0-CC17-447F-AEEF-D4776D1340C9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541F-175E-4583-A2BB-1D15693078BE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3C0E-D119-4D63-B948-27A51C30AB42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874-DEA8-4785-8A56-86707EEFF5E7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3F77-6976-4220-988E-120673467737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044B-2C3E-4681-AEF9-3735EFF0C6FA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F5F30A-A8B3-4259-BDF0-C201C428CED1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E8E412-BFC5-4D71-812E-CEE6E76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5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docs.google.com/forms/d/e/1FAIpQLSe2QbXu8l60itHMbyFizhmDCPS8k-Cb9kvM4IyEr92dd8N4kg/viewform?usp=sf_lin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947B-6FB1-FC52-3FC5-1943D52D6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57980-A6E9-C756-4B63-E4E38FD4A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holding shopping bags">
            <a:extLst>
              <a:ext uri="{FF2B5EF4-FFF2-40B4-BE49-F238E27FC236}">
                <a16:creationId xmlns:a16="http://schemas.microsoft.com/office/drawing/2014/main" id="{5B1E4B39-9EAC-3028-6148-BB6A92C13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16FDF-68ED-98B7-C125-02CD377F2144}"/>
              </a:ext>
            </a:extLst>
          </p:cNvPr>
          <p:cNvSpPr txBox="1"/>
          <p:nvPr/>
        </p:nvSpPr>
        <p:spPr>
          <a:xfrm>
            <a:off x="1014412" y="241280"/>
            <a:ext cx="607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SLIIT students' attitudes and preferences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Regarding</a:t>
            </a:r>
          </a:p>
          <a:p>
            <a:r>
              <a:rPr lang="en-US" sz="5400" b="1" u="sng" dirty="0">
                <a:solidFill>
                  <a:schemeClr val="bg1"/>
                </a:solidFill>
              </a:rPr>
              <a:t>ONLINE SHOPPING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4085-9923-A287-6A02-71B0B48485B4}"/>
              </a:ext>
            </a:extLst>
          </p:cNvPr>
          <p:cNvSpPr txBox="1"/>
          <p:nvPr/>
        </p:nvSpPr>
        <p:spPr>
          <a:xfrm>
            <a:off x="0" y="6526778"/>
            <a:ext cx="313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06.01_03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18B8-172C-1E05-97D8-A6A0A0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ACademic</a:t>
            </a:r>
            <a:r>
              <a:rPr lang="en-US" sz="4000" b="1" dirty="0">
                <a:solidFill>
                  <a:schemeClr val="bg1"/>
                </a:solidFill>
              </a:rPr>
              <a:t> year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91948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Faculty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699228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Types of products students most prefer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80983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Money Ranges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642848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Most preferred platforms for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138798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Devices that used for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84313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Frequency of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640269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Interest about discount and promotions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279848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Payment Methods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459468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Importance of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45437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6B974D-3ACB-9F01-33E0-DFA409948723}"/>
              </a:ext>
            </a:extLst>
          </p:cNvPr>
          <p:cNvSpPr txBox="1"/>
          <p:nvPr/>
        </p:nvSpPr>
        <p:spPr>
          <a:xfrm>
            <a:off x="1026750" y="255657"/>
            <a:ext cx="9907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Team Members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7682F9-BC8A-0997-66A5-7794440D1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51157"/>
              </p:ext>
            </p:extLst>
          </p:nvPr>
        </p:nvGraphicFramePr>
        <p:xfrm>
          <a:off x="1026750" y="1082514"/>
          <a:ext cx="8757502" cy="5165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751">
                  <a:extLst>
                    <a:ext uri="{9D8B030D-6E8A-4147-A177-3AD203B41FA5}">
                      <a16:colId xmlns:a16="http://schemas.microsoft.com/office/drawing/2014/main" val="2795228356"/>
                    </a:ext>
                  </a:extLst>
                </a:gridCol>
                <a:gridCol w="4378751">
                  <a:extLst>
                    <a:ext uri="{9D8B030D-6E8A-4147-A177-3AD203B41FA5}">
                      <a16:colId xmlns:a16="http://schemas.microsoft.com/office/drawing/2014/main" val="2695682399"/>
                    </a:ext>
                  </a:extLst>
                </a:gridCol>
              </a:tblGrid>
              <a:tr h="860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/>
                        <a:t>Student 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Student Name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9547"/>
                  </a:ext>
                </a:extLst>
              </a:tr>
              <a:tr h="860981">
                <a:tc>
                  <a:txBody>
                    <a:bodyPr/>
                    <a:lstStyle/>
                    <a:p>
                      <a:r>
                        <a:rPr lang="en-US" dirty="0"/>
                        <a:t>IT23257504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Weligepola KKHV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209992"/>
                  </a:ext>
                </a:extLst>
              </a:tr>
              <a:tr h="860981">
                <a:tc>
                  <a:txBody>
                    <a:bodyPr/>
                    <a:lstStyle/>
                    <a:p>
                      <a:r>
                        <a:rPr lang="en-US" dirty="0"/>
                        <a:t>IT23265974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Liyanage 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55707"/>
                  </a:ext>
                </a:extLst>
              </a:tr>
              <a:tr h="860981">
                <a:tc>
                  <a:txBody>
                    <a:bodyPr/>
                    <a:lstStyle/>
                    <a:p>
                      <a:r>
                        <a:rPr lang="en-US" dirty="0"/>
                        <a:t>IT23268180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Mahavithana PVD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191659"/>
                  </a:ext>
                </a:extLst>
              </a:tr>
              <a:tr h="860981">
                <a:tc>
                  <a:txBody>
                    <a:bodyPr/>
                    <a:lstStyle/>
                    <a:p>
                      <a:r>
                        <a:rPr lang="en-US" dirty="0"/>
                        <a:t>IT23257436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Ekanayake EMWS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990254"/>
                  </a:ext>
                </a:extLst>
              </a:tr>
              <a:tr h="860981">
                <a:tc>
                  <a:txBody>
                    <a:bodyPr/>
                    <a:lstStyle/>
                    <a:p>
                      <a:r>
                        <a:rPr lang="en-US" dirty="0"/>
                        <a:t>IT23256446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Ruhaim</a:t>
                      </a:r>
                      <a:r>
                        <a:rPr lang="en-US" dirty="0"/>
                        <a:t> MNM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81176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5BE097-105B-5676-C241-1CA24B3A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Satisfaction of delivery systems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037929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Prefer Online Shopping over Traditional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753400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Challenges we faced while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061797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Satisfaction about Security of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634506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students’ thoughts about future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45351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8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Students’ satisfaction about Online Shopping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535405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3C0F7-35DB-4240-D53C-69BB430FF988}"/>
              </a:ext>
            </a:extLst>
          </p:cNvPr>
          <p:cNvSpPr txBox="1"/>
          <p:nvPr/>
        </p:nvSpPr>
        <p:spPr>
          <a:xfrm>
            <a:off x="461394" y="788565"/>
            <a:ext cx="1119930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Common issues that SLIIT students faced while online shopping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When I order clothes via online, sometimes the size doesn't match.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Sometimes when we subscribe or pay bills online some websites can borrow our money.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Package not Received.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Took too much time to deliver and kind of worried that I got scammed.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Some goods are not like they are advertised.</a:t>
            </a:r>
          </a:p>
        </p:txBody>
      </p:sp>
      <p:pic>
        <p:nvPicPr>
          <p:cNvPr id="6" name="Picture 5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7BFDE4EA-644F-1A58-2F61-239C2C2078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7" y="0"/>
            <a:ext cx="667702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F2D81-CBE7-9A0A-4FEE-CB21AF3E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9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65B7-DDFE-DBA8-C476-0E248A3CB3A2}"/>
              </a:ext>
            </a:extLst>
          </p:cNvPr>
          <p:cNvSpPr txBox="1"/>
          <p:nvPr/>
        </p:nvSpPr>
        <p:spPr>
          <a:xfrm>
            <a:off x="970541" y="538554"/>
            <a:ext cx="82967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SUMMARY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What is Online Shopping?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How important is online shopping for SLIIT students?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How do we online shopping?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SLITT students’ preferences about online shopping.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AA7D5-9711-9DDF-A7CF-A2C0AE8E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76D76-9333-8104-573D-76162BFDAE51}"/>
              </a:ext>
            </a:extLst>
          </p:cNvPr>
          <p:cNvSpPr txBox="1"/>
          <p:nvPr/>
        </p:nvSpPr>
        <p:spPr>
          <a:xfrm>
            <a:off x="527901" y="443060"/>
            <a:ext cx="84369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References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Data collection survey;</a:t>
            </a:r>
          </a:p>
          <a:p>
            <a:r>
              <a:rPr lang="en-US" sz="2800" dirty="0">
                <a:solidFill>
                  <a:schemeClr val="bg1"/>
                </a:solidFill>
              </a:rPr>
              <a:t>Untitled form - Google Forms.</a:t>
            </a:r>
          </a:p>
          <a:p>
            <a:r>
              <a:rPr lang="en-US" sz="2800" dirty="0">
                <a:solidFill>
                  <a:schemeClr val="bg1"/>
                </a:solidFill>
                <a:hlinkClick r:id="rId2"/>
              </a:rPr>
              <a:t>https://docs.google.com/forms/d/e/1FAIpQLSe2QbXu8l60itHMbyFizhmDCPS8k-Cb9kvM4IyEr92dd8N4kg/viewform?usp=sf_link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person holding a magnifying glass over a large cellphone&#10;&#10;Description automatically generated">
            <a:extLst>
              <a:ext uri="{FF2B5EF4-FFF2-40B4-BE49-F238E27FC236}">
                <a16:creationId xmlns:a16="http://schemas.microsoft.com/office/drawing/2014/main" id="{A54FCC64-1418-7712-3053-7EA432CDE8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2" y="0"/>
            <a:ext cx="6202018" cy="6857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DAF55-AF2A-FB47-D6FB-3B9A92E2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60FD9-B156-743C-6AA4-3330D5FF5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r="12564"/>
          <a:stretch/>
        </p:blipFill>
        <p:spPr>
          <a:xfrm>
            <a:off x="4482549" y="0"/>
            <a:ext cx="77094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40257-B926-077D-54AF-0AB3DE843A44}"/>
              </a:ext>
            </a:extLst>
          </p:cNvPr>
          <p:cNvSpPr txBox="1"/>
          <p:nvPr/>
        </p:nvSpPr>
        <p:spPr>
          <a:xfrm>
            <a:off x="139148" y="685800"/>
            <a:ext cx="4194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>
                <a:solidFill>
                  <a:schemeClr val="bg1"/>
                </a:solidFill>
              </a:rPr>
              <a:t>Any</a:t>
            </a:r>
          </a:p>
          <a:p>
            <a:r>
              <a:rPr lang="en-US" sz="6000" b="1" u="sng">
                <a:solidFill>
                  <a:schemeClr val="bg1"/>
                </a:solidFill>
              </a:rPr>
              <a:t>Question?</a:t>
            </a:r>
            <a:endParaRPr lang="en-US" sz="6000" b="1" u="sng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0476B-79D8-C97E-CC7C-5D16400B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75934-A37E-AED4-4D5D-35BD5A0ED764}"/>
              </a:ext>
            </a:extLst>
          </p:cNvPr>
          <p:cNvSpPr txBox="1"/>
          <p:nvPr/>
        </p:nvSpPr>
        <p:spPr>
          <a:xfrm>
            <a:off x="1041952" y="419626"/>
            <a:ext cx="3707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Overview</a:t>
            </a:r>
            <a:br>
              <a:rPr lang="en-US" sz="4000" b="1" u="sng" dirty="0">
                <a:solidFill>
                  <a:schemeClr val="bg1"/>
                </a:solidFill>
              </a:rPr>
            </a:br>
            <a:endParaRPr lang="en-US" sz="4000" b="1" u="sng" dirty="0">
              <a:solidFill>
                <a:schemeClr val="bg1"/>
              </a:solidFill>
            </a:endParaRPr>
          </a:p>
          <a:p>
            <a:endParaRPr 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E6871-878B-A61A-65CA-712F126601F4}"/>
              </a:ext>
            </a:extLst>
          </p:cNvPr>
          <p:cNvSpPr txBox="1"/>
          <p:nvPr/>
        </p:nvSpPr>
        <p:spPr>
          <a:xfrm>
            <a:off x="1041953" y="1389122"/>
            <a:ext cx="10108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How important is online shopping for university students?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Information Gathering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Data Analysis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Common issues that SLIIT students faced while online shopping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278A40-9D65-7CD1-681C-A3CCE47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2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9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8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women holding flowers&#10;&#10;Description automatically generated">
            <a:extLst>
              <a:ext uri="{FF2B5EF4-FFF2-40B4-BE49-F238E27FC236}">
                <a16:creationId xmlns:a16="http://schemas.microsoft.com/office/drawing/2014/main" id="{0B132BEA-9E6A-DFAF-C01B-8D3E6A1D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EC1B3-CF39-F220-BB98-A967C0F3B4D6}"/>
              </a:ext>
            </a:extLst>
          </p:cNvPr>
          <p:cNvSpPr txBox="1"/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u="sng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6"/>
            <a:ext cx="6080656" cy="6163733"/>
            <a:chOff x="6108170" y="8467"/>
            <a:chExt cx="6080656" cy="61637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60041-8A5E-4BA5-909C-82EC8E7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E56B4E-74C7-C957-FBEC-B8F855EE5672}"/>
              </a:ext>
            </a:extLst>
          </p:cNvPr>
          <p:cNvSpPr txBox="1"/>
          <p:nvPr/>
        </p:nvSpPr>
        <p:spPr>
          <a:xfrm>
            <a:off x="1022859" y="381424"/>
            <a:ext cx="613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6D7D6-6946-42DB-310E-2DFF4A6EA6A4}"/>
              </a:ext>
            </a:extLst>
          </p:cNvPr>
          <p:cNvSpPr txBox="1"/>
          <p:nvPr/>
        </p:nvSpPr>
        <p:spPr>
          <a:xfrm>
            <a:off x="1022859" y="1444787"/>
            <a:ext cx="914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Online shopping is </a:t>
            </a:r>
          </a:p>
          <a:p>
            <a:r>
              <a:rPr lang="en-US" sz="2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buying goods or services through websites or apps, often offering convenience and a wide selection but requiring caution to avoid overspending or distraction.</a:t>
            </a:r>
            <a:endParaRPr lang="en-US" sz="2800" b="1" dirty="0"/>
          </a:p>
          <a:p>
            <a:endParaRPr lang="en-US" dirty="0"/>
          </a:p>
        </p:txBody>
      </p:sp>
      <p:pic>
        <p:nvPicPr>
          <p:cNvPr id="8" name="Picture 7" descr="A logo for a store&#10;&#10;Description automatically generated">
            <a:extLst>
              <a:ext uri="{FF2B5EF4-FFF2-40B4-BE49-F238E27FC236}">
                <a16:creationId xmlns:a16="http://schemas.microsoft.com/office/drawing/2014/main" id="{6C65E44E-2034-A422-6FBF-0A21B9B20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13" y="3429000"/>
            <a:ext cx="4336329" cy="32546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B16C1-1E63-2786-03C7-86C93228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B6080-77EE-C2EE-F5EE-49752646172D}"/>
              </a:ext>
            </a:extLst>
          </p:cNvPr>
          <p:cNvSpPr txBox="1"/>
          <p:nvPr/>
        </p:nvSpPr>
        <p:spPr>
          <a:xfrm>
            <a:off x="974104" y="400645"/>
            <a:ext cx="9389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important is online shopping for university students?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University students often do online shopping for its convenience, wide variety of choices, and ability to compare prices easily. Additionally, busy schedules and limited access to transportation make online shopping a convenient option for them.</a:t>
            </a:r>
          </a:p>
          <a:p>
            <a:endParaRPr lang="en-US" dirty="0"/>
          </a:p>
        </p:txBody>
      </p:sp>
      <p:pic>
        <p:nvPicPr>
          <p:cNvPr id="6" name="Picture 5" descr="A person holding a credit card">
            <a:extLst>
              <a:ext uri="{FF2B5EF4-FFF2-40B4-BE49-F238E27FC236}">
                <a16:creationId xmlns:a16="http://schemas.microsoft.com/office/drawing/2014/main" id="{FBE67DA9-1926-3DF5-724E-33555E8557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2"/>
            <a:ext cx="4813955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B5E2B6-F277-B88C-830D-A76FB68F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0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4D41-4D4E-DDDD-90F4-57FD76452625}"/>
              </a:ext>
            </a:extLst>
          </p:cNvPr>
          <p:cNvSpPr txBox="1"/>
          <p:nvPr/>
        </p:nvSpPr>
        <p:spPr>
          <a:xfrm>
            <a:off x="1050560" y="377505"/>
            <a:ext cx="108050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Information Gathering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</a:rPr>
              <a:t>By Google Forms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</a:rPr>
              <a:t>Anonymous responses from SLIIT students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</a:rPr>
              <a:t>Interview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E01FA-2B25-0752-4690-2B8D35A41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7799" y="2517981"/>
            <a:ext cx="5949383" cy="3962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5B7E8-CCCD-4801-40E7-AFEE6A84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A657C-B9DC-228B-27AC-190262A473F1}"/>
              </a:ext>
            </a:extLst>
          </p:cNvPr>
          <p:cNvSpPr txBox="1"/>
          <p:nvPr/>
        </p:nvSpPr>
        <p:spPr>
          <a:xfrm>
            <a:off x="943163" y="2559955"/>
            <a:ext cx="386999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</a:rPr>
              <a:t>DATA</a:t>
            </a:r>
          </a:p>
          <a:p>
            <a:r>
              <a:rPr lang="en-US" sz="4400" b="1" u="sng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6" name="Picture 5" descr="A cartoon of a person sitting on a graph&#10;&#10;Description automatically generated">
            <a:extLst>
              <a:ext uri="{FF2B5EF4-FFF2-40B4-BE49-F238E27FC236}">
                <a16:creationId xmlns:a16="http://schemas.microsoft.com/office/drawing/2014/main" id="{36160881-1859-35F0-DBED-0FE49767B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"/>
          <a:stretch/>
        </p:blipFill>
        <p:spPr>
          <a:xfrm>
            <a:off x="5335398" y="0"/>
            <a:ext cx="685660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C6A35-F1AD-33E0-6115-3B83BA0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24188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3083-6AD3-6E9D-ECF8-E1D4E2E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6" y="32424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Gender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008358D-DC64-D2FA-FE72-16270B6F2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610243"/>
              </p:ext>
            </p:extLst>
          </p:nvPr>
        </p:nvGraphicFramePr>
        <p:xfrm>
          <a:off x="1277066" y="1963739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02C9-1BD5-4E8E-5313-C14988F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412-BFC5-4D71-812E-CEE6E76C13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064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3">
      <a:dk1>
        <a:sysClr val="windowText" lastClr="000000"/>
      </a:dk1>
      <a:lt1>
        <a:sysClr val="window" lastClr="FFFFFF"/>
      </a:lt1>
      <a:dk2>
        <a:srgbClr val="F0BE21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294</TotalTime>
  <Words>467</Words>
  <Application>Microsoft Office PowerPoint</Application>
  <PresentationFormat>Widescreen</PresentationFormat>
  <Paragraphs>128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</vt:lpstr>
      <vt:lpstr>Gender</vt:lpstr>
      <vt:lpstr>ACademic year</vt:lpstr>
      <vt:lpstr>Faculty</vt:lpstr>
      <vt:lpstr>Types of products students most prefer</vt:lpstr>
      <vt:lpstr> Money Ranges</vt:lpstr>
      <vt:lpstr>Most preferred platforms for online shopping</vt:lpstr>
      <vt:lpstr>Devices that used for online shopping</vt:lpstr>
      <vt:lpstr>Frequency of online shopping</vt:lpstr>
      <vt:lpstr>Interest about discount and promotions</vt:lpstr>
      <vt:lpstr>Payment Methods </vt:lpstr>
      <vt:lpstr>Importance of Online Shopping</vt:lpstr>
      <vt:lpstr>Satisfaction of delivery systems</vt:lpstr>
      <vt:lpstr>Prefer Online Shopping over Traditional Shopping</vt:lpstr>
      <vt:lpstr>Challenges we faced while online shopping</vt:lpstr>
      <vt:lpstr>Satisfaction about Security of online shopping</vt:lpstr>
      <vt:lpstr>students’ thoughts about future online shopping</vt:lpstr>
      <vt:lpstr>Students’ satisfaction about Online Shopping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Dilshan Mahavithana</dc:creator>
  <cp:lastModifiedBy>Dilshan Mahavithana</cp:lastModifiedBy>
  <cp:revision>8</cp:revision>
  <dcterms:created xsi:type="dcterms:W3CDTF">2024-04-30T21:10:30Z</dcterms:created>
  <dcterms:modified xsi:type="dcterms:W3CDTF">2024-05-01T06:47:23Z</dcterms:modified>
</cp:coreProperties>
</file>