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7"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1"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2" userDrawn="1">
          <p15:clr>
            <a:srgbClr val="A4A3A4"/>
          </p15:clr>
        </p15:guide>
        <p15:guide id="13" pos="9829" userDrawn="1">
          <p15:clr>
            <a:srgbClr val="A4A3A4"/>
          </p15:clr>
        </p15:guide>
        <p15:guide id="14" pos="17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8E4E"/>
    <a:srgbClr val="BD9E67"/>
    <a:srgbClr val="3578AF"/>
    <a:srgbClr val="66A0D0"/>
    <a:srgbClr val="E23042"/>
    <a:srgbClr val="C1A471"/>
    <a:srgbClr val="CFB991"/>
    <a:srgbClr val="DD4145"/>
    <a:srgbClr val="DE111F"/>
    <a:srgbClr val="B181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32" d="100"/>
          <a:sy n="32" d="100"/>
        </p:scale>
        <p:origin x="474" y="90"/>
      </p:cViewPr>
      <p:guideLst>
        <p:guide orient="horz" pos="13609"/>
        <p:guide orient="horz" pos="1294"/>
        <p:guide orient="horz" pos="3241"/>
        <p:guide orient="horz" pos="10560"/>
        <p:guide orient="horz" pos="2555"/>
        <p:guide orient="horz" pos="13472"/>
        <p:guide pos="27219"/>
        <p:guide pos="18661"/>
        <p:guide pos="393"/>
        <p:guide pos="8951"/>
        <p:guide pos="9555"/>
        <p:guide pos="18112"/>
        <p:guide pos="9829"/>
        <p:guide pos="17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raghavxt\Downloads\Variable%20Importan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Accuracy</c:v>
                </c:pt>
              </c:strCache>
            </c:strRef>
          </c:tx>
          <c:spPr>
            <a:solidFill>
              <a:srgbClr val="BD9E67"/>
            </a:solidFill>
            <a:ln>
              <a:solidFill>
                <a:srgbClr val="CFB991"/>
              </a:solidFill>
            </a:ln>
            <a:effectLst/>
          </c:spPr>
          <c:invertIfNegative val="0"/>
          <c:dPt>
            <c:idx val="0"/>
            <c:invertIfNegative val="0"/>
            <c:bubble3D val="0"/>
            <c:spPr>
              <a:solidFill>
                <a:srgbClr val="DDC69A"/>
              </a:solidFill>
              <a:ln>
                <a:solidFill>
                  <a:srgbClr val="CFB991"/>
                </a:solidFill>
              </a:ln>
              <a:effectLst/>
            </c:spPr>
            <c:extLst>
              <c:ext xmlns:c16="http://schemas.microsoft.com/office/drawing/2014/chart" uri="{C3380CC4-5D6E-409C-BE32-E72D297353CC}">
                <c16:uniqueId val="{00000003-8D30-46A0-8AD5-E2BBACD8C547}"/>
              </c:ext>
            </c:extLst>
          </c:dPt>
          <c:dPt>
            <c:idx val="1"/>
            <c:invertIfNegative val="0"/>
            <c:bubble3D val="0"/>
            <c:spPr>
              <a:solidFill>
                <a:srgbClr val="CFB991"/>
              </a:solidFill>
              <a:ln>
                <a:solidFill>
                  <a:srgbClr val="CFB991"/>
                </a:solidFill>
              </a:ln>
              <a:effectLst/>
            </c:spPr>
            <c:extLst>
              <c:ext xmlns:c16="http://schemas.microsoft.com/office/drawing/2014/chart" uri="{C3380CC4-5D6E-409C-BE32-E72D297353CC}">
                <c16:uniqueId val="{00000002-8D30-46A0-8AD5-E2BBACD8C547}"/>
              </c:ext>
            </c:extLst>
          </c:dPt>
          <c:dPt>
            <c:idx val="2"/>
            <c:invertIfNegative val="0"/>
            <c:bubble3D val="0"/>
            <c:spPr>
              <a:solidFill>
                <a:srgbClr val="CFB991"/>
              </a:solidFill>
              <a:ln>
                <a:solidFill>
                  <a:srgbClr val="CFB991"/>
                </a:solidFill>
              </a:ln>
              <a:effectLst/>
            </c:spPr>
            <c:extLst>
              <c:ext xmlns:c16="http://schemas.microsoft.com/office/drawing/2014/chart" uri="{C3380CC4-5D6E-409C-BE32-E72D297353CC}">
                <c16:uniqueId val="{00000001-8D30-46A0-8AD5-E2BBACD8C547}"/>
              </c:ext>
            </c:extLst>
          </c:dPt>
          <c:dPt>
            <c:idx val="3"/>
            <c:invertIfNegative val="0"/>
            <c:bubble3D val="0"/>
            <c:spPr>
              <a:solidFill>
                <a:srgbClr val="C1A471"/>
              </a:solidFill>
              <a:ln>
                <a:solidFill>
                  <a:srgbClr val="CFB991"/>
                </a:solidFill>
              </a:ln>
              <a:effectLst/>
            </c:spPr>
            <c:extLst>
              <c:ext xmlns:c16="http://schemas.microsoft.com/office/drawing/2014/chart" uri="{C3380CC4-5D6E-409C-BE32-E72D297353CC}">
                <c16:uniqueId val="{00000000-8D30-46A0-8AD5-E2BBACD8C547}"/>
              </c:ext>
            </c:extLst>
          </c:dPt>
          <c:dLbls>
            <c:spPr>
              <a:noFill/>
              <a:ln>
                <a:noFill/>
              </a:ln>
              <a:effectLst/>
            </c:spPr>
            <c:txPr>
              <a:bodyPr rot="0" spcFirstLastPara="1" vertOverflow="ellipsis" vert="horz" wrap="square" anchor="ctr" anchorCtr="1"/>
              <a:lstStyle/>
              <a:p>
                <a:pPr>
                  <a:defRPr sz="2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Navie Bayes</c:v>
                </c:pt>
                <c:pt idx="1">
                  <c:v>Decision Tree</c:v>
                </c:pt>
                <c:pt idx="2">
                  <c:v>Logistic Regression</c:v>
                </c:pt>
                <c:pt idx="3">
                  <c:v>Random Forest</c:v>
                </c:pt>
                <c:pt idx="4">
                  <c:v>Gradient Boost</c:v>
                </c:pt>
              </c:strCache>
            </c:strRef>
          </c:cat>
          <c:val>
            <c:numRef>
              <c:f>Sheet1!$B$2:$B$6</c:f>
              <c:numCache>
                <c:formatCode>0%</c:formatCode>
                <c:ptCount val="5"/>
                <c:pt idx="0">
                  <c:v>0.7</c:v>
                </c:pt>
                <c:pt idx="1">
                  <c:v>0.75</c:v>
                </c:pt>
                <c:pt idx="2">
                  <c:v>0.81</c:v>
                </c:pt>
                <c:pt idx="3">
                  <c:v>0.83</c:v>
                </c:pt>
                <c:pt idx="4">
                  <c:v>0.93</c:v>
                </c:pt>
              </c:numCache>
            </c:numRef>
          </c:val>
          <c:extLst>
            <c:ext xmlns:c16="http://schemas.microsoft.com/office/drawing/2014/chart" uri="{C3380CC4-5D6E-409C-BE32-E72D297353CC}">
              <c16:uniqueId val="{00000000-38B3-467D-8114-266DAA8801BD}"/>
            </c:ext>
          </c:extLst>
        </c:ser>
        <c:dLbls>
          <c:showLegendKey val="0"/>
          <c:showVal val="1"/>
          <c:showCatName val="0"/>
          <c:showSerName val="0"/>
          <c:showPercent val="0"/>
          <c:showBubbleSize val="0"/>
        </c:dLbls>
        <c:gapWidth val="75"/>
        <c:axId val="20929663"/>
        <c:axId val="20926335"/>
      </c:barChart>
      <c:catAx>
        <c:axId val="2092966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0926335"/>
        <c:crosses val="autoZero"/>
        <c:auto val="1"/>
        <c:lblAlgn val="ctr"/>
        <c:lblOffset val="100"/>
        <c:noMultiLvlLbl val="0"/>
      </c:catAx>
      <c:valAx>
        <c:axId val="20926335"/>
        <c:scaling>
          <c:orientation val="minMax"/>
        </c:scaling>
        <c:delete val="1"/>
        <c:axPos val="b"/>
        <c:numFmt formatCode="0%" sourceLinked="1"/>
        <c:majorTickMark val="none"/>
        <c:minorTickMark val="none"/>
        <c:tickLblPos val="nextTo"/>
        <c:crossAx val="20929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B1810B"/>
      </a:solidFill>
    </a:ln>
    <a:effectLst/>
  </c:spPr>
  <c:txPr>
    <a:bodyPr/>
    <a:lstStyle/>
    <a:p>
      <a:pPr>
        <a:defRPr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b="1"/>
              <a:t>Variable Importance</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3971909960091544E-2"/>
          <c:y val="1.5790746339222096E-2"/>
          <c:w val="0.97205618007981687"/>
          <c:h val="0.86946783875929756"/>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BD9E67"/>
              </a:solidFill>
              <a:ln>
                <a:solidFill>
                  <a:schemeClr val="accent3">
                    <a:lumMod val="50000"/>
                  </a:schemeClr>
                </a:solidFill>
              </a:ln>
              <a:effectLst/>
            </c:spPr>
            <c:extLst>
              <c:ext xmlns:c16="http://schemas.microsoft.com/office/drawing/2014/chart" uri="{C3380CC4-5D6E-409C-BE32-E72D297353CC}">
                <c16:uniqueId val="{00000001-FE46-6B4E-89CF-F5C58B34B93E}"/>
              </c:ext>
            </c:extLst>
          </c:dPt>
          <c:dPt>
            <c:idx val="1"/>
            <c:invertIfNegative val="0"/>
            <c:bubble3D val="0"/>
            <c:spPr>
              <a:solidFill>
                <a:srgbClr val="C1A471"/>
              </a:solidFill>
              <a:ln>
                <a:noFill/>
              </a:ln>
              <a:effectLst/>
            </c:spPr>
            <c:extLst>
              <c:ext xmlns:c16="http://schemas.microsoft.com/office/drawing/2014/chart" uri="{C3380CC4-5D6E-409C-BE32-E72D297353CC}">
                <c16:uniqueId val="{00000003-FE46-6B4E-89CF-F5C58B34B93E}"/>
              </c:ext>
            </c:extLst>
          </c:dPt>
          <c:dPt>
            <c:idx val="2"/>
            <c:invertIfNegative val="0"/>
            <c:bubble3D val="0"/>
            <c:spPr>
              <a:solidFill>
                <a:schemeClr val="accent3">
                  <a:lumMod val="60000"/>
                  <a:lumOff val="40000"/>
                </a:schemeClr>
              </a:solidFill>
              <a:ln>
                <a:noFill/>
              </a:ln>
              <a:effectLst/>
            </c:spPr>
            <c:extLst>
              <c:ext xmlns:c16="http://schemas.microsoft.com/office/drawing/2014/chart" uri="{C3380CC4-5D6E-409C-BE32-E72D297353CC}">
                <c16:uniqueId val="{00000005-FE46-6B4E-89CF-F5C58B34B93E}"/>
              </c:ext>
            </c:extLst>
          </c:dPt>
          <c:dPt>
            <c:idx val="3"/>
            <c:invertIfNegative val="0"/>
            <c:bubble3D val="0"/>
            <c:spPr>
              <a:solidFill>
                <a:schemeClr val="accent3">
                  <a:lumMod val="60000"/>
                  <a:lumOff val="40000"/>
                </a:schemeClr>
              </a:solidFill>
              <a:ln>
                <a:noFill/>
              </a:ln>
              <a:effectLst/>
            </c:spPr>
            <c:extLst>
              <c:ext xmlns:c16="http://schemas.microsoft.com/office/drawing/2014/chart" uri="{C3380CC4-5D6E-409C-BE32-E72D297353CC}">
                <c16:uniqueId val="{00000007-FE46-6B4E-89CF-F5C58B34B93E}"/>
              </c:ext>
            </c:extLst>
          </c:dPt>
          <c:dPt>
            <c:idx val="4"/>
            <c:invertIfNegative val="0"/>
            <c:bubble3D val="0"/>
            <c:spPr>
              <a:solidFill>
                <a:schemeClr val="accent3">
                  <a:lumMod val="40000"/>
                  <a:lumOff val="60000"/>
                </a:schemeClr>
              </a:solidFill>
              <a:ln>
                <a:noFill/>
              </a:ln>
              <a:effectLst/>
            </c:spPr>
            <c:extLst>
              <c:ext xmlns:c16="http://schemas.microsoft.com/office/drawing/2014/chart" uri="{C3380CC4-5D6E-409C-BE32-E72D297353CC}">
                <c16:uniqueId val="{00000009-FE46-6B4E-89CF-F5C58B34B93E}"/>
              </c:ext>
            </c:extLst>
          </c:dPt>
          <c:dPt>
            <c:idx val="5"/>
            <c:invertIfNegative val="0"/>
            <c:bubble3D val="0"/>
            <c:spPr>
              <a:solidFill>
                <a:schemeClr val="accent3">
                  <a:lumMod val="40000"/>
                  <a:lumOff val="60000"/>
                </a:schemeClr>
              </a:solidFill>
              <a:ln>
                <a:noFill/>
              </a:ln>
              <a:effectLst/>
            </c:spPr>
            <c:extLst>
              <c:ext xmlns:c16="http://schemas.microsoft.com/office/drawing/2014/chart" uri="{C3380CC4-5D6E-409C-BE32-E72D297353CC}">
                <c16:uniqueId val="{0000000B-FE46-6B4E-89CF-F5C58B34B93E}"/>
              </c:ext>
            </c:extLst>
          </c:dPt>
          <c:dLbls>
            <c:dLbl>
              <c:idx val="2"/>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accent3">
                          <a:lumMod val="50000"/>
                        </a:schemeClr>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5-FE46-6B4E-89CF-F5C58B34B93E}"/>
                </c:ext>
              </c:extLst>
            </c:dLbl>
            <c:dLbl>
              <c:idx val="3"/>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accent3">
                          <a:lumMod val="50000"/>
                        </a:schemeClr>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7-FE46-6B4E-89CF-F5C58B34B93E}"/>
                </c:ext>
              </c:extLst>
            </c:dLbl>
            <c:dLbl>
              <c:idx val="4"/>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accent3">
                          <a:lumMod val="50000"/>
                        </a:schemeClr>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9-FE46-6B4E-89CF-F5C58B34B93E}"/>
                </c:ext>
              </c:extLst>
            </c:dLbl>
            <c:dLbl>
              <c:idx val="5"/>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accent3">
                          <a:lumMod val="50000"/>
                        </a:schemeClr>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B-FE46-6B4E-89CF-F5C58B34B93E}"/>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Sheet2!$A$2:$A$7</c:f>
              <c:strCache>
                <c:ptCount val="6"/>
                <c:pt idx="0">
                  <c:v>Transaction Change (M1)</c:v>
                </c:pt>
                <c:pt idx="1">
                  <c:v>Sales Change (M1)</c:v>
                </c:pt>
                <c:pt idx="2">
                  <c:v>Grocery Transaction Change (M2)</c:v>
                </c:pt>
                <c:pt idx="3">
                  <c:v>Grocery Transaction Change (M1)</c:v>
                </c:pt>
                <c:pt idx="4">
                  <c:v>Sales Change (M2)</c:v>
                </c:pt>
                <c:pt idx="5">
                  <c:v>Grocery Sales</c:v>
                </c:pt>
              </c:strCache>
            </c:strRef>
          </c:cat>
          <c:val>
            <c:numRef>
              <c:f>Sheet2!$B$2:$B$7</c:f>
              <c:numCache>
                <c:formatCode>0%</c:formatCode>
                <c:ptCount val="6"/>
                <c:pt idx="0">
                  <c:v>0.13685778000000001</c:v>
                </c:pt>
                <c:pt idx="1">
                  <c:v>0.1072432</c:v>
                </c:pt>
                <c:pt idx="2">
                  <c:v>6.7728849999999993E-2</c:v>
                </c:pt>
                <c:pt idx="3">
                  <c:v>6.7607719999999996E-2</c:v>
                </c:pt>
                <c:pt idx="4">
                  <c:v>5.7477720000000003E-2</c:v>
                </c:pt>
                <c:pt idx="5">
                  <c:v>5.5761709999999999E-2</c:v>
                </c:pt>
              </c:numCache>
            </c:numRef>
          </c:val>
          <c:extLst>
            <c:ext xmlns:c16="http://schemas.microsoft.com/office/drawing/2014/chart" uri="{C3380CC4-5D6E-409C-BE32-E72D297353CC}">
              <c16:uniqueId val="{0000000C-FE46-6B4E-89CF-F5C58B34B93E}"/>
            </c:ext>
          </c:extLst>
        </c:ser>
        <c:dLbls>
          <c:showLegendKey val="0"/>
          <c:showVal val="0"/>
          <c:showCatName val="0"/>
          <c:showSerName val="0"/>
          <c:showPercent val="0"/>
          <c:showBubbleSize val="0"/>
        </c:dLbls>
        <c:gapWidth val="79"/>
        <c:overlap val="41"/>
        <c:axId val="36171247"/>
        <c:axId val="1291431600"/>
      </c:barChart>
      <c:catAx>
        <c:axId val="36171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291431600"/>
        <c:crosses val="autoZero"/>
        <c:auto val="1"/>
        <c:lblAlgn val="ctr"/>
        <c:lblOffset val="100"/>
        <c:noMultiLvlLbl val="0"/>
      </c:catAx>
      <c:valAx>
        <c:axId val="1291431600"/>
        <c:scaling>
          <c:orientation val="minMax"/>
        </c:scaling>
        <c:delete val="1"/>
        <c:axPos val="l"/>
        <c:numFmt formatCode="0%" sourceLinked="1"/>
        <c:majorTickMark val="none"/>
        <c:minorTickMark val="none"/>
        <c:tickLblPos val="nextTo"/>
        <c:crossAx val="36171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rgbClr val="BD9E67"/>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3/29/2022</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3/29/2022</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A6B59D-2217-4338-9D1B-7E5E82C89B81}" type="slidenum">
              <a:rPr lang="en-US" smtClean="0"/>
              <a:t>1</a:t>
            </a:fld>
            <a:endParaRPr lang="en-US"/>
          </a:p>
        </p:txBody>
      </p:sp>
    </p:spTree>
    <p:extLst>
      <p:ext uri="{BB962C8B-B14F-4D97-AF65-F5344CB8AC3E}">
        <p14:creationId xmlns:p14="http://schemas.microsoft.com/office/powerpoint/2010/main" val="3609569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6817182"/>
            <a:ext cx="37306251" cy="4704443"/>
          </a:xfrm>
        </p:spPr>
        <p:txBody>
          <a:bodyPr/>
          <a:lstStyle/>
          <a:p>
            <a:r>
              <a:rPr lang="en-US"/>
              <a:t>Click to edit Master title style</a:t>
            </a:r>
          </a:p>
        </p:txBody>
      </p:sp>
      <p:sp>
        <p:nvSpPr>
          <p:cNvPr id="3" name="Subtitle 2"/>
          <p:cNvSpPr>
            <a:spLocks noGrp="1"/>
          </p:cNvSpPr>
          <p:nvPr>
            <p:ph type="subTitle" idx="1"/>
          </p:nvPr>
        </p:nvSpPr>
        <p:spPr>
          <a:xfrm>
            <a:off x="6583365" y="12436025"/>
            <a:ext cx="30724475" cy="5607957"/>
          </a:xfrm>
        </p:spPr>
        <p:txBody>
          <a:bodyPr/>
          <a:lstStyle>
            <a:lvl1pPr marL="0" indent="0" algn="ctr">
              <a:buNone/>
              <a:defRPr/>
            </a:lvl1pPr>
            <a:lvl2pPr marL="261238" indent="0" algn="ctr">
              <a:buNone/>
              <a:defRPr/>
            </a:lvl2pPr>
            <a:lvl3pPr marL="522475" indent="0" algn="ctr">
              <a:buNone/>
              <a:defRPr/>
            </a:lvl3pPr>
            <a:lvl4pPr marL="783713" indent="0" algn="ctr">
              <a:buNone/>
              <a:defRPr/>
            </a:lvl4pPr>
            <a:lvl5pPr marL="1044950" indent="0" algn="ctr">
              <a:buNone/>
              <a:defRPr/>
            </a:lvl5pPr>
            <a:lvl6pPr marL="1306187" indent="0" algn="ctr">
              <a:buNone/>
              <a:defRPr/>
            </a:lvl6pPr>
            <a:lvl7pPr marL="1567425" indent="0" algn="ctr">
              <a:buNone/>
              <a:defRPr/>
            </a:lvl7pPr>
            <a:lvl8pPr marL="1828664" indent="0" algn="ctr">
              <a:buNone/>
              <a:defRPr/>
            </a:lvl8pPr>
            <a:lvl9pPr marL="2089901"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5" y="1950361"/>
            <a:ext cx="9326563"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1950361"/>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444"/>
            <a:ext cx="3730783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2" y="9301843"/>
            <a:ext cx="37307839" cy="4800600"/>
          </a:xfrm>
        </p:spPr>
        <p:txBody>
          <a:bodyPr anchor="b"/>
          <a:lstStyle>
            <a:lvl1pPr marL="0" indent="0">
              <a:buNone/>
              <a:defRPr sz="1143"/>
            </a:lvl1pPr>
            <a:lvl2pPr marL="261238" indent="0">
              <a:buNone/>
              <a:defRPr sz="1029"/>
            </a:lvl2pPr>
            <a:lvl3pPr marL="522475" indent="0">
              <a:buNone/>
              <a:defRPr sz="914"/>
            </a:lvl3pPr>
            <a:lvl4pPr marL="783713" indent="0">
              <a:buNone/>
              <a:defRPr sz="800"/>
            </a:lvl4pPr>
            <a:lvl5pPr marL="1044950" indent="0">
              <a:buNone/>
              <a:defRPr sz="800"/>
            </a:lvl5pPr>
            <a:lvl6pPr marL="1306187" indent="0">
              <a:buNone/>
              <a:defRPr sz="800"/>
            </a:lvl6pPr>
            <a:lvl7pPr marL="1567425" indent="0">
              <a:buNone/>
              <a:defRPr sz="800"/>
            </a:lvl7pPr>
            <a:lvl8pPr marL="1828664" indent="0">
              <a:buNone/>
              <a:defRPr sz="800"/>
            </a:lvl8pPr>
            <a:lvl9pPr marL="2089901"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4"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4912182"/>
            <a:ext cx="19392901"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4" y="6959603"/>
            <a:ext cx="19392901"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4912182"/>
            <a:ext cx="19400837"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0" y="6959603"/>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3580"/>
            <a:ext cx="14439901"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7" y="4591957"/>
            <a:ext cx="14439901" cy="15011400"/>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4" y="1961246"/>
            <a:ext cx="26335037" cy="13167179"/>
          </a:xfrm>
        </p:spPr>
        <p:txBody>
          <a:bodyPr/>
          <a:lstStyle>
            <a:lvl1pPr marL="0" indent="0">
              <a:buNone/>
              <a:defRPr sz="1828"/>
            </a:lvl1pPr>
            <a:lvl2pPr marL="261238" indent="0">
              <a:buNone/>
              <a:defRPr sz="1600"/>
            </a:lvl2pPr>
            <a:lvl3pPr marL="522475" indent="0">
              <a:buNone/>
              <a:defRPr sz="1371"/>
            </a:lvl3pPr>
            <a:lvl4pPr marL="783713" indent="0">
              <a:buNone/>
              <a:defRPr sz="1143"/>
            </a:lvl4pPr>
            <a:lvl5pPr marL="1044950" indent="0">
              <a:buNone/>
              <a:defRPr sz="1143"/>
            </a:lvl5pPr>
            <a:lvl6pPr marL="1306187" indent="0">
              <a:buNone/>
              <a:defRPr sz="1143"/>
            </a:lvl6pPr>
            <a:lvl7pPr marL="1567425" indent="0">
              <a:buNone/>
              <a:defRPr sz="1143"/>
            </a:lvl7pPr>
            <a:lvl8pPr marL="1828664" indent="0">
              <a:buNone/>
              <a:defRPr sz="1143"/>
            </a:lvl8pPr>
            <a:lvl9pPr marL="2089901" indent="0">
              <a:buNone/>
              <a:defRPr sz="1143"/>
            </a:lvl9pPr>
          </a:lstStyle>
          <a:p>
            <a:r>
              <a:rPr lang="en-US"/>
              <a:t>Click icon to add picture</a:t>
            </a:r>
          </a:p>
        </p:txBody>
      </p:sp>
      <p:sp>
        <p:nvSpPr>
          <p:cNvPr id="4" name="Text Placeholder 3"/>
          <p:cNvSpPr>
            <a:spLocks noGrp="1"/>
          </p:cNvSpPr>
          <p:nvPr>
            <p:ph type="body" sz="half" idx="2"/>
          </p:nvPr>
        </p:nvSpPr>
        <p:spPr>
          <a:xfrm>
            <a:off x="8602664" y="17175846"/>
            <a:ext cx="26335037" cy="2575379"/>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4"/>
            </p:custDataLst>
            <p:extLst>
              <p:ext uri="{D42A27DB-BD31-4B8C-83A1-F6EECF244321}">
                <p14:modId xmlns:p14="http://schemas.microsoft.com/office/powerpoint/2010/main" val="3965465374"/>
              </p:ext>
            </p:extLst>
          </p:nvPr>
        </p:nvGraphicFramePr>
        <p:xfrm>
          <a:off x="2117" y="1588"/>
          <a:ext cx="2117" cy="1588"/>
        </p:xfrm>
        <a:graphic>
          <a:graphicData uri="http://schemas.openxmlformats.org/presentationml/2006/ole">
            <mc:AlternateContent xmlns:mc="http://schemas.openxmlformats.org/markup-compatibility/2006">
              <mc:Choice xmlns:v="urn:schemas-microsoft-com:vml" Requires="v">
                <p:oleObj spid="_x0000_s1026" name="think-cell Slide" r:id="rId16" imgW="425" imgH="424" progId="TCLayout.ActiveDocument.1">
                  <p:embed/>
                </p:oleObj>
              </mc:Choice>
              <mc:Fallback>
                <p:oleObj name="think-cell Slide" r:id="rId16"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7"/>
                      <a:stretch>
                        <a:fillRect/>
                      </a:stretch>
                    </p:blipFill>
                    <p:spPr>
                      <a:xfrm>
                        <a:off x="2117"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5"/>
            </p:custDataLst>
          </p:nvPr>
        </p:nvSpPr>
        <p:spPr bwMode="auto">
          <a:xfrm>
            <a:off x="1"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378"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7" y="1950360"/>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7"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062">
              <a:defRPr sz="3828"/>
            </a:lvl1pPr>
          </a:lstStyle>
          <a:p>
            <a:endParaRPr lang="en-AU" altLang="en-US"/>
          </a:p>
        </p:txBody>
      </p:sp>
      <p:sp>
        <p:nvSpPr>
          <p:cNvPr id="1029" name="Rectangle 5"/>
          <p:cNvSpPr>
            <a:spLocks noGrp="1" noChangeArrowheads="1"/>
          </p:cNvSpPr>
          <p:nvPr>
            <p:ph type="ftr" sz="quarter" idx="3"/>
          </p:nvPr>
        </p:nvSpPr>
        <p:spPr bwMode="auto">
          <a:xfrm>
            <a:off x="14997117"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062">
              <a:defRPr sz="3828"/>
            </a:lvl1pPr>
          </a:lstStyle>
          <a:p>
            <a:endParaRPr lang="en-AU" altLang="en-US"/>
          </a:p>
        </p:txBody>
      </p:sp>
      <p:sp>
        <p:nvSpPr>
          <p:cNvPr id="1030" name="Rectangle 6"/>
          <p:cNvSpPr>
            <a:spLocks noGrp="1" noChangeArrowheads="1"/>
          </p:cNvSpPr>
          <p:nvPr>
            <p:ph type="sldNum" sz="quarter" idx="4"/>
          </p:nvPr>
        </p:nvSpPr>
        <p:spPr bwMode="auto">
          <a:xfrm>
            <a:off x="3145472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062">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600"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fontAlgn="base" hangingPunct="1">
        <a:spcBef>
          <a:spcPct val="0"/>
        </a:spcBef>
        <a:spcAft>
          <a:spcPct val="0"/>
        </a:spcAft>
        <a:defRPr sz="12057">
          <a:solidFill>
            <a:schemeClr val="tx2"/>
          </a:solidFill>
          <a:latin typeface="+mj-lt"/>
          <a:ea typeface="+mj-ea"/>
          <a:cs typeface="+mj-cs"/>
        </a:defRPr>
      </a:lvl1pPr>
      <a:lvl2pPr algn="ctr" defTabSz="2508062" rtl="0" eaLnBrk="1" fontAlgn="base" hangingPunct="1">
        <a:spcBef>
          <a:spcPct val="0"/>
        </a:spcBef>
        <a:spcAft>
          <a:spcPct val="0"/>
        </a:spcAft>
        <a:defRPr sz="12057">
          <a:solidFill>
            <a:schemeClr val="tx2"/>
          </a:solidFill>
          <a:latin typeface="Times" charset="0"/>
        </a:defRPr>
      </a:lvl2pPr>
      <a:lvl3pPr algn="ctr" defTabSz="2508062" rtl="0" eaLnBrk="1" fontAlgn="base" hangingPunct="1">
        <a:spcBef>
          <a:spcPct val="0"/>
        </a:spcBef>
        <a:spcAft>
          <a:spcPct val="0"/>
        </a:spcAft>
        <a:defRPr sz="12057">
          <a:solidFill>
            <a:schemeClr val="tx2"/>
          </a:solidFill>
          <a:latin typeface="Times" charset="0"/>
        </a:defRPr>
      </a:lvl3pPr>
      <a:lvl4pPr algn="ctr" defTabSz="2508062" rtl="0" eaLnBrk="1" fontAlgn="base" hangingPunct="1">
        <a:spcBef>
          <a:spcPct val="0"/>
        </a:spcBef>
        <a:spcAft>
          <a:spcPct val="0"/>
        </a:spcAft>
        <a:defRPr sz="12057">
          <a:solidFill>
            <a:schemeClr val="tx2"/>
          </a:solidFill>
          <a:latin typeface="Times" charset="0"/>
        </a:defRPr>
      </a:lvl4pPr>
      <a:lvl5pPr algn="ctr" defTabSz="2508062" rtl="0" eaLnBrk="1" fontAlgn="base" hangingPunct="1">
        <a:spcBef>
          <a:spcPct val="0"/>
        </a:spcBef>
        <a:spcAft>
          <a:spcPct val="0"/>
        </a:spcAft>
        <a:defRPr sz="12057">
          <a:solidFill>
            <a:schemeClr val="tx2"/>
          </a:solidFill>
          <a:latin typeface="Times" charset="0"/>
        </a:defRPr>
      </a:lvl5pPr>
      <a:lvl6pPr marL="261238" algn="ctr" defTabSz="2508062" rtl="0" eaLnBrk="1" fontAlgn="base" hangingPunct="1">
        <a:spcBef>
          <a:spcPct val="0"/>
        </a:spcBef>
        <a:spcAft>
          <a:spcPct val="0"/>
        </a:spcAft>
        <a:defRPr sz="12057">
          <a:solidFill>
            <a:schemeClr val="tx2"/>
          </a:solidFill>
          <a:latin typeface="Times" charset="0"/>
        </a:defRPr>
      </a:lvl6pPr>
      <a:lvl7pPr marL="522475" algn="ctr" defTabSz="2508062" rtl="0" eaLnBrk="1" fontAlgn="base" hangingPunct="1">
        <a:spcBef>
          <a:spcPct val="0"/>
        </a:spcBef>
        <a:spcAft>
          <a:spcPct val="0"/>
        </a:spcAft>
        <a:defRPr sz="12057">
          <a:solidFill>
            <a:schemeClr val="tx2"/>
          </a:solidFill>
          <a:latin typeface="Times" charset="0"/>
        </a:defRPr>
      </a:lvl7pPr>
      <a:lvl8pPr marL="783713" algn="ctr" defTabSz="2508062" rtl="0" eaLnBrk="1" fontAlgn="base" hangingPunct="1">
        <a:spcBef>
          <a:spcPct val="0"/>
        </a:spcBef>
        <a:spcAft>
          <a:spcPct val="0"/>
        </a:spcAft>
        <a:defRPr sz="12057">
          <a:solidFill>
            <a:schemeClr val="tx2"/>
          </a:solidFill>
          <a:latin typeface="Times" charset="0"/>
        </a:defRPr>
      </a:lvl8pPr>
      <a:lvl9pPr marL="1044950" algn="ctr" defTabSz="2508062" rtl="0" eaLnBrk="1" fontAlgn="base" hangingPunct="1">
        <a:spcBef>
          <a:spcPct val="0"/>
        </a:spcBef>
        <a:spcAft>
          <a:spcPct val="0"/>
        </a:spcAft>
        <a:defRPr sz="12057">
          <a:solidFill>
            <a:schemeClr val="tx2"/>
          </a:solidFill>
          <a:latin typeface="Times" charset="0"/>
        </a:defRPr>
      </a:lvl9pPr>
    </p:titleStyle>
    <p:bodyStyle>
      <a:lvl1pPr marL="940637" indent="-940637" algn="l" defTabSz="2508062" rtl="0" eaLnBrk="1" fontAlgn="base" hangingPunct="1">
        <a:spcBef>
          <a:spcPct val="20000"/>
        </a:spcBef>
        <a:spcAft>
          <a:spcPct val="0"/>
        </a:spcAft>
        <a:buChar char="•"/>
        <a:defRPr sz="8742">
          <a:solidFill>
            <a:schemeClr val="tx1"/>
          </a:solidFill>
          <a:latin typeface="+mn-lt"/>
          <a:ea typeface="+mn-ea"/>
          <a:cs typeface="+mn-cs"/>
        </a:defRPr>
      </a:lvl1pPr>
      <a:lvl2pPr marL="2037290" indent="-783713" algn="l" defTabSz="2508062" rtl="0" eaLnBrk="1" fontAlgn="base" hangingPunct="1">
        <a:spcBef>
          <a:spcPct val="20000"/>
        </a:spcBef>
        <a:spcAft>
          <a:spcPct val="0"/>
        </a:spcAft>
        <a:buChar char="–"/>
        <a:defRPr sz="7714">
          <a:solidFill>
            <a:schemeClr val="tx1"/>
          </a:solidFill>
          <a:latin typeface="+mn-lt"/>
        </a:defRPr>
      </a:lvl2pPr>
      <a:lvl3pPr marL="3134851" indent="-626789" algn="l" defTabSz="2508062" rtl="0" eaLnBrk="1" fontAlgn="base" hangingPunct="1">
        <a:spcBef>
          <a:spcPct val="20000"/>
        </a:spcBef>
        <a:spcAft>
          <a:spcPct val="0"/>
        </a:spcAft>
        <a:buChar char="•"/>
        <a:defRPr sz="6571">
          <a:solidFill>
            <a:schemeClr val="tx1"/>
          </a:solidFill>
          <a:latin typeface="+mn-lt"/>
        </a:defRPr>
      </a:lvl3pPr>
      <a:lvl4pPr marL="4388429" indent="-626789" algn="l" defTabSz="2508062" rtl="0" eaLnBrk="1" fontAlgn="base" hangingPunct="1">
        <a:spcBef>
          <a:spcPct val="20000"/>
        </a:spcBef>
        <a:spcAft>
          <a:spcPct val="0"/>
        </a:spcAft>
        <a:buChar char="–"/>
        <a:defRPr sz="5485">
          <a:solidFill>
            <a:schemeClr val="tx1"/>
          </a:solidFill>
          <a:latin typeface="+mn-lt"/>
        </a:defRPr>
      </a:lvl4pPr>
      <a:lvl5pPr marL="5641099" indent="-625881" algn="l" defTabSz="2508062" rtl="0" eaLnBrk="1" fontAlgn="base" hangingPunct="1">
        <a:spcBef>
          <a:spcPct val="20000"/>
        </a:spcBef>
        <a:spcAft>
          <a:spcPct val="0"/>
        </a:spcAft>
        <a:buChar char="»"/>
        <a:defRPr sz="5485">
          <a:solidFill>
            <a:schemeClr val="tx1"/>
          </a:solidFill>
          <a:latin typeface="+mn-lt"/>
        </a:defRPr>
      </a:lvl5pPr>
      <a:lvl6pPr marL="5902337" indent="-625881" algn="l" defTabSz="2508062" rtl="0" eaLnBrk="1" fontAlgn="base" hangingPunct="1">
        <a:spcBef>
          <a:spcPct val="20000"/>
        </a:spcBef>
        <a:spcAft>
          <a:spcPct val="0"/>
        </a:spcAft>
        <a:buChar char="»"/>
        <a:defRPr sz="5485">
          <a:solidFill>
            <a:schemeClr val="tx1"/>
          </a:solidFill>
          <a:latin typeface="+mn-lt"/>
        </a:defRPr>
      </a:lvl6pPr>
      <a:lvl7pPr marL="6163574" indent="-625881" algn="l" defTabSz="2508062" rtl="0" eaLnBrk="1" fontAlgn="base" hangingPunct="1">
        <a:spcBef>
          <a:spcPct val="20000"/>
        </a:spcBef>
        <a:spcAft>
          <a:spcPct val="0"/>
        </a:spcAft>
        <a:buChar char="»"/>
        <a:defRPr sz="5485">
          <a:solidFill>
            <a:schemeClr val="tx1"/>
          </a:solidFill>
          <a:latin typeface="+mn-lt"/>
        </a:defRPr>
      </a:lvl7pPr>
      <a:lvl8pPr marL="6424811" indent="-625881" algn="l" defTabSz="2508062" rtl="0" eaLnBrk="1" fontAlgn="base" hangingPunct="1">
        <a:spcBef>
          <a:spcPct val="20000"/>
        </a:spcBef>
        <a:spcAft>
          <a:spcPct val="0"/>
        </a:spcAft>
        <a:buChar char="»"/>
        <a:defRPr sz="5485">
          <a:solidFill>
            <a:schemeClr val="tx1"/>
          </a:solidFill>
          <a:latin typeface="+mn-lt"/>
        </a:defRPr>
      </a:lvl8pPr>
      <a:lvl9pPr marL="6686049" indent="-625881" algn="l" defTabSz="2508062"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75" rtl="0" eaLnBrk="1" latinLnBrk="0" hangingPunct="1">
        <a:defRPr sz="1029" kern="1200">
          <a:solidFill>
            <a:schemeClr val="tx1"/>
          </a:solidFill>
          <a:latin typeface="+mn-lt"/>
          <a:ea typeface="+mn-ea"/>
          <a:cs typeface="+mn-cs"/>
        </a:defRPr>
      </a:lvl1pPr>
      <a:lvl2pPr marL="261238" algn="l" defTabSz="522475" rtl="0" eaLnBrk="1" latinLnBrk="0" hangingPunct="1">
        <a:defRPr sz="1029" kern="1200">
          <a:solidFill>
            <a:schemeClr val="tx1"/>
          </a:solidFill>
          <a:latin typeface="+mn-lt"/>
          <a:ea typeface="+mn-ea"/>
          <a:cs typeface="+mn-cs"/>
        </a:defRPr>
      </a:lvl2pPr>
      <a:lvl3pPr marL="522475" algn="l" defTabSz="522475" rtl="0" eaLnBrk="1" latinLnBrk="0" hangingPunct="1">
        <a:defRPr sz="1029" kern="1200">
          <a:solidFill>
            <a:schemeClr val="tx1"/>
          </a:solidFill>
          <a:latin typeface="+mn-lt"/>
          <a:ea typeface="+mn-ea"/>
          <a:cs typeface="+mn-cs"/>
        </a:defRPr>
      </a:lvl3pPr>
      <a:lvl4pPr marL="783713" algn="l" defTabSz="522475" rtl="0" eaLnBrk="1" latinLnBrk="0" hangingPunct="1">
        <a:defRPr sz="1029" kern="1200">
          <a:solidFill>
            <a:schemeClr val="tx1"/>
          </a:solidFill>
          <a:latin typeface="+mn-lt"/>
          <a:ea typeface="+mn-ea"/>
          <a:cs typeface="+mn-cs"/>
        </a:defRPr>
      </a:lvl4pPr>
      <a:lvl5pPr marL="1044950" algn="l" defTabSz="522475" rtl="0" eaLnBrk="1" latinLnBrk="0" hangingPunct="1">
        <a:defRPr sz="1029" kern="1200">
          <a:solidFill>
            <a:schemeClr val="tx1"/>
          </a:solidFill>
          <a:latin typeface="+mn-lt"/>
          <a:ea typeface="+mn-ea"/>
          <a:cs typeface="+mn-cs"/>
        </a:defRPr>
      </a:lvl5pPr>
      <a:lvl6pPr marL="1306187" algn="l" defTabSz="522475" rtl="0" eaLnBrk="1" latinLnBrk="0" hangingPunct="1">
        <a:defRPr sz="1029" kern="1200">
          <a:solidFill>
            <a:schemeClr val="tx1"/>
          </a:solidFill>
          <a:latin typeface="+mn-lt"/>
          <a:ea typeface="+mn-ea"/>
          <a:cs typeface="+mn-cs"/>
        </a:defRPr>
      </a:lvl6pPr>
      <a:lvl7pPr marL="1567425" algn="l" defTabSz="522475" rtl="0" eaLnBrk="1" latinLnBrk="0" hangingPunct="1">
        <a:defRPr sz="1029" kern="1200">
          <a:solidFill>
            <a:schemeClr val="tx1"/>
          </a:solidFill>
          <a:latin typeface="+mn-lt"/>
          <a:ea typeface="+mn-ea"/>
          <a:cs typeface="+mn-cs"/>
        </a:defRPr>
      </a:lvl7pPr>
      <a:lvl8pPr marL="1828664" algn="l" defTabSz="522475" rtl="0" eaLnBrk="1" latinLnBrk="0" hangingPunct="1">
        <a:defRPr sz="1029" kern="1200">
          <a:solidFill>
            <a:schemeClr val="tx1"/>
          </a:solidFill>
          <a:latin typeface="+mn-lt"/>
          <a:ea typeface="+mn-ea"/>
          <a:cs typeface="+mn-cs"/>
        </a:defRPr>
      </a:lvl8pPr>
      <a:lvl9pPr marL="2089901" algn="l" defTabSz="522475"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6.png"/><Relationship Id="rId18" Type="http://schemas.openxmlformats.org/officeDocument/2006/relationships/image" Target="../media/image10.png"/><Relationship Id="rId3" Type="http://schemas.openxmlformats.org/officeDocument/2006/relationships/tags" Target="../tags/tag5.xml"/><Relationship Id="rId21" Type="http://schemas.openxmlformats.org/officeDocument/2006/relationships/image" Target="../media/image12.png"/><Relationship Id="rId7" Type="http://schemas.openxmlformats.org/officeDocument/2006/relationships/oleObject" Target="../embeddings/oleObject2.bin"/><Relationship Id="rId12" Type="http://schemas.openxmlformats.org/officeDocument/2006/relationships/image" Target="../media/image5.jpeg"/><Relationship Id="rId17" Type="http://schemas.openxmlformats.org/officeDocument/2006/relationships/chart" Target="../charts/chart1.xml"/><Relationship Id="rId2" Type="http://schemas.openxmlformats.org/officeDocument/2006/relationships/tags" Target="../tags/tag4.xml"/><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vmlDrawing" Target="../drawings/vmlDrawing2.vml"/><Relationship Id="rId6" Type="http://schemas.openxmlformats.org/officeDocument/2006/relationships/notesSlide" Target="../notesSlides/notesSlide1.xml"/><Relationship Id="rId11" Type="http://schemas.openxmlformats.org/officeDocument/2006/relationships/image" Target="../media/image4.png"/><Relationship Id="rId5" Type="http://schemas.openxmlformats.org/officeDocument/2006/relationships/slideLayout" Target="../slideLayouts/slideLayout7.xml"/><Relationship Id="rId15" Type="http://schemas.openxmlformats.org/officeDocument/2006/relationships/image" Target="../media/image8.png"/><Relationship Id="rId10" Type="http://schemas.openxmlformats.org/officeDocument/2006/relationships/image" Target="../media/image3.png"/><Relationship Id="rId19" Type="http://schemas.openxmlformats.org/officeDocument/2006/relationships/chart" Target="../charts/chart2.xml"/><Relationship Id="rId4" Type="http://schemas.openxmlformats.org/officeDocument/2006/relationships/tags" Target="../tags/tag6.xml"/><Relationship Id="rId9" Type="http://schemas.openxmlformats.org/officeDocument/2006/relationships/image" Target="../media/image2.jpeg"/><Relationship Id="rId1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432B884F-F6BB-4C34-BBD8-F91CF94F364F}"/>
              </a:ext>
            </a:extLst>
          </p:cNvPr>
          <p:cNvGraphicFramePr>
            <a:graphicFrameLocks noChangeAspect="1"/>
          </p:cNvGraphicFramePr>
          <p:nvPr>
            <p:custDataLst>
              <p:tags r:id="rId2"/>
            </p:custDataLst>
            <p:extLst>
              <p:ext uri="{D42A27DB-BD31-4B8C-83A1-F6EECF244321}">
                <p14:modId xmlns:p14="http://schemas.microsoft.com/office/powerpoint/2010/main" val="4106483295"/>
              </p:ext>
            </p:extLst>
          </p:nvPr>
        </p:nvGraphicFramePr>
        <p:xfrm>
          <a:off x="54879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7" imgW="425" imgH="424" progId="TCLayout.ActiveDocument.1">
                  <p:embed/>
                </p:oleObj>
              </mc:Choice>
              <mc:Fallback>
                <p:oleObj name="think-cell Slide" r:id="rId7" imgW="425" imgH="424" progId="TCLayout.ActiveDocument.1">
                  <p:embed/>
                  <p:pic>
                    <p:nvPicPr>
                      <p:cNvPr id="14" name="Object 13" hidden="1">
                        <a:extLst>
                          <a:ext uri="{FF2B5EF4-FFF2-40B4-BE49-F238E27FC236}">
                            <a16:creationId xmlns:a16="http://schemas.microsoft.com/office/drawing/2014/main" id="{432B884F-F6BB-4C34-BBD8-F91CF94F364F}"/>
                          </a:ext>
                        </a:extLst>
                      </p:cNvPr>
                      <p:cNvPicPr/>
                      <p:nvPr/>
                    </p:nvPicPr>
                    <p:blipFill>
                      <a:blip r:embed="rId8"/>
                      <a:stretch>
                        <a:fillRect/>
                      </a:stretch>
                    </p:blipFill>
                    <p:spPr>
                      <a:xfrm>
                        <a:off x="5487988" y="1588"/>
                        <a:ext cx="1588" cy="1588"/>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F67F2D4A-D616-4519-9663-4C3DA025E836}"/>
              </a:ext>
            </a:extLst>
          </p:cNvPr>
          <p:cNvSpPr/>
          <p:nvPr>
            <p:custDataLst>
              <p:tags r:id="rId3"/>
            </p:custDataLst>
          </p:nvPr>
        </p:nvSpPr>
        <p:spPr bwMode="auto">
          <a:xfrm>
            <a:off x="548640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rtlCol="0" anchor="t" anchorCtr="0" compatLnSpc="1">
            <a:prstTxWarp prst="textNoShape">
              <a:avLst/>
            </a:prstTxWarp>
            <a:noAutofit/>
          </a:bodyPr>
          <a:lstStyle/>
          <a:p>
            <a:endParaRPr lang="en-US" sz="1400">
              <a:latin typeface="Arial" panose="020B0604020202020204" pitchFamily="34" charset="0"/>
              <a:cs typeface="Arial" panose="020B0604020202020204" pitchFamily="34" charset="0"/>
              <a:sym typeface="Arial" panose="020B0604020202020204" pitchFamily="34" charset="0"/>
            </a:endParaRPr>
          </a:p>
        </p:txBody>
      </p:sp>
      <p:sp>
        <p:nvSpPr>
          <p:cNvPr id="2151" name="Text Box 103"/>
          <p:cNvSpPr txBox="1">
            <a:spLocks noChangeArrowheads="1"/>
          </p:cNvSpPr>
          <p:nvPr/>
        </p:nvSpPr>
        <p:spPr bwMode="auto">
          <a:xfrm>
            <a:off x="-89878" y="1938504"/>
            <a:ext cx="43981077" cy="1772211"/>
          </a:xfrm>
          <a:prstGeom prst="rect">
            <a:avLst/>
          </a:prstGeom>
          <a:solidFill>
            <a:schemeClr val="tx1">
              <a:lumMod val="85000"/>
              <a:lumOff val="15000"/>
            </a:schemeClr>
          </a:solidFill>
          <a:ln>
            <a:noFill/>
          </a:ln>
          <a:effectLst/>
        </p:spPr>
        <p:txBody>
          <a:bodyPr lIns="104503" tIns="104503" rIns="104503" bIns="104503"/>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US" sz="2800" b="1" err="1">
                <a:solidFill>
                  <a:schemeClr val="bg1"/>
                </a:solidFill>
                <a:latin typeface="Arial" panose="020B0604020202020204" pitchFamily="34" charset="0"/>
                <a:cs typeface="Arial" panose="020B0604020202020204" pitchFamily="34" charset="0"/>
              </a:rPr>
              <a:t>Iyer</a:t>
            </a:r>
            <a:r>
              <a:rPr lang="en-US" sz="2800" b="1">
                <a:solidFill>
                  <a:schemeClr val="bg1"/>
                </a:solidFill>
                <a:latin typeface="Arial" panose="020B0604020202020204" pitchFamily="34" charset="0"/>
                <a:cs typeface="Arial" panose="020B0604020202020204" pitchFamily="34" charset="0"/>
              </a:rPr>
              <a:t> Vinod, Joshi </a:t>
            </a:r>
            <a:r>
              <a:rPr lang="en-US" sz="2800" b="1" err="1">
                <a:solidFill>
                  <a:schemeClr val="bg1"/>
                </a:solidFill>
                <a:latin typeface="Arial" panose="020B0604020202020204" pitchFamily="34" charset="0"/>
                <a:cs typeface="Arial" panose="020B0604020202020204" pitchFamily="34" charset="0"/>
              </a:rPr>
              <a:t>Mrinmayee</a:t>
            </a:r>
            <a:r>
              <a:rPr lang="en-US" sz="2800" b="1">
                <a:solidFill>
                  <a:schemeClr val="bg1"/>
                </a:solidFill>
                <a:latin typeface="Arial" panose="020B0604020202020204" pitchFamily="34" charset="0"/>
                <a:cs typeface="Arial" panose="020B0604020202020204" pitchFamily="34" charset="0"/>
              </a:rPr>
              <a:t>, Kothari Adithya, Sharma Siddhant, Singh </a:t>
            </a:r>
            <a:r>
              <a:rPr lang="en-US" sz="2800" b="1" err="1">
                <a:solidFill>
                  <a:schemeClr val="bg1"/>
                </a:solidFill>
                <a:latin typeface="Arial" panose="020B0604020202020204" pitchFamily="34" charset="0"/>
                <a:cs typeface="Arial" panose="020B0604020202020204" pitchFamily="34" charset="0"/>
              </a:rPr>
              <a:t>Sudipta</a:t>
            </a:r>
            <a:r>
              <a:rPr lang="en-US" sz="2800" b="1">
                <a:solidFill>
                  <a:schemeClr val="bg1"/>
                </a:solidFill>
                <a:latin typeface="Arial" panose="020B0604020202020204" pitchFamily="34" charset="0"/>
                <a:cs typeface="Arial" panose="020B0604020202020204" pitchFamily="34" charset="0"/>
              </a:rPr>
              <a:t>, </a:t>
            </a:r>
            <a:r>
              <a:rPr lang="en-US" sz="2800" b="1" err="1">
                <a:solidFill>
                  <a:schemeClr val="bg1"/>
                </a:solidFill>
                <a:latin typeface="Arial" panose="020B0604020202020204" pitchFamily="34" charset="0"/>
                <a:cs typeface="Arial" panose="020B0604020202020204" pitchFamily="34" charset="0"/>
              </a:rPr>
              <a:t>Taparia</a:t>
            </a:r>
            <a:r>
              <a:rPr lang="en-US" sz="2800" b="1">
                <a:solidFill>
                  <a:schemeClr val="bg1"/>
                </a:solidFill>
                <a:latin typeface="Arial" panose="020B0604020202020204" pitchFamily="34" charset="0"/>
                <a:cs typeface="Arial" panose="020B0604020202020204" pitchFamily="34" charset="0"/>
              </a:rPr>
              <a:t> Raghav</a:t>
            </a:r>
            <a:r>
              <a:rPr lang="en-IN" sz="2800" b="1">
                <a:solidFill>
                  <a:schemeClr val="bg1"/>
                </a:solidFill>
                <a:latin typeface="Arial" panose="020B0604020202020204" pitchFamily="34" charset="0"/>
                <a:cs typeface="Arial" panose="020B0604020202020204" pitchFamily="34" charset="0"/>
              </a:rPr>
              <a:t>, Yang Wang</a:t>
            </a:r>
          </a:p>
          <a:p>
            <a:pPr algn="ctr">
              <a:spcBef>
                <a:spcPct val="20000"/>
              </a:spcBef>
            </a:pPr>
            <a:r>
              <a:rPr lang="en-IN" sz="2800">
                <a:solidFill>
                  <a:schemeClr val="bg1"/>
                </a:solidFill>
                <a:latin typeface="Arial" panose="020B0604020202020204" pitchFamily="34" charset="0"/>
                <a:cs typeface="Arial" panose="020B0604020202020204" pitchFamily="34" charset="0"/>
              </a:rPr>
              <a:t>Purdue University, Krannert School of Management</a:t>
            </a:r>
          </a:p>
          <a:p>
            <a:pPr algn="ctr">
              <a:spcBef>
                <a:spcPct val="20000"/>
              </a:spcBef>
            </a:pPr>
            <a:r>
              <a:rPr lang="en-US" sz="2800">
                <a:solidFill>
                  <a:schemeClr val="bg1"/>
                </a:solidFill>
                <a:latin typeface="Arial" panose="020B0604020202020204" pitchFamily="34" charset="0"/>
                <a:cs typeface="Arial" panose="020B0604020202020204" pitchFamily="34" charset="0"/>
              </a:rPr>
              <a:t>iyer108@purdue.edu; kothari8@purdue.edu; joshi155@purdue.edu; sharm486@purdue.edu; singh912@purdue.edu; </a:t>
            </a:r>
            <a:r>
              <a:rPr lang="en-US" sz="2800" err="1">
                <a:solidFill>
                  <a:schemeClr val="bg1"/>
                </a:solidFill>
                <a:latin typeface="Arial" panose="020B0604020202020204" pitchFamily="34" charset="0"/>
                <a:cs typeface="Arial" panose="020B0604020202020204" pitchFamily="34" charset="0"/>
              </a:rPr>
              <a:t>rtaparia@purdue.edu</a:t>
            </a:r>
            <a:r>
              <a:rPr lang="en-US" sz="2800">
                <a:solidFill>
                  <a:schemeClr val="bg1"/>
                </a:solidFill>
                <a:latin typeface="Arial" panose="020B0604020202020204" pitchFamily="34" charset="0"/>
                <a:cs typeface="Arial" panose="020B0604020202020204" pitchFamily="34" charset="0"/>
              </a:rPr>
              <a:t>, </a:t>
            </a:r>
            <a:r>
              <a:rPr lang="en-US" sz="2800" err="1">
                <a:solidFill>
                  <a:schemeClr val="bg1"/>
                </a:solidFill>
                <a:latin typeface="Arial" panose="020B0604020202020204" pitchFamily="34" charset="0"/>
                <a:cs typeface="Arial" panose="020B0604020202020204" pitchFamily="34" charset="0"/>
              </a:rPr>
              <a:t>yangwang@purdue.edu</a:t>
            </a:r>
            <a:r>
              <a:rPr lang="en-US" sz="2800">
                <a:solidFill>
                  <a:schemeClr val="bg1"/>
                </a:solidFill>
                <a:latin typeface="Arial" panose="020B0604020202020204" pitchFamily="34" charset="0"/>
                <a:cs typeface="Arial" panose="020B0604020202020204" pitchFamily="34" charset="0"/>
              </a:rPr>
              <a:t> </a:t>
            </a:r>
            <a:endParaRPr lang="en-GB" altLang="en-US" sz="2800">
              <a:solidFill>
                <a:schemeClr val="bg1"/>
              </a:solidFill>
              <a:latin typeface="Arial" panose="020B0604020202020204" pitchFamily="34" charset="0"/>
              <a:cs typeface="Arial" panose="020B0604020202020204" pitchFamily="34" charset="0"/>
            </a:endParaRPr>
          </a:p>
        </p:txBody>
      </p:sp>
      <p:sp>
        <p:nvSpPr>
          <p:cNvPr id="2154" name="Rectangle 106"/>
          <p:cNvSpPr>
            <a:spLocks noChangeArrowheads="1"/>
          </p:cNvSpPr>
          <p:nvPr/>
        </p:nvSpPr>
        <p:spPr bwMode="auto">
          <a:xfrm>
            <a:off x="178625" y="4577853"/>
            <a:ext cx="10663631" cy="34378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200" spc="10">
                <a:latin typeface="Arial" panose="020B0604020202020204" pitchFamily="34" charset="0"/>
                <a:cs typeface="Arial" panose="020B0604020202020204" pitchFamily="34" charset="0"/>
              </a:rPr>
              <a:t>Customers enrolled in loyalty programs are the most important customers to national scale retailers, who are expected to have high repeat purchase rates. Consequently, losing these customers would result in a significant revenue impact. Our study is focused on predicting who are the customers that are likely to churn and when they are expected to churn within their customer cycle. For successful results, this study required identifying current high-value customers, establishing behavioral patterns and KPIs, and training our ML model to predict customers that are expected to churn within a set duration in time. </a:t>
            </a:r>
          </a:p>
        </p:txBody>
      </p:sp>
      <p:sp>
        <p:nvSpPr>
          <p:cNvPr id="5" name="Rectangle 4">
            <a:extLst>
              <a:ext uri="{FF2B5EF4-FFF2-40B4-BE49-F238E27FC236}">
                <a16:creationId xmlns:a16="http://schemas.microsoft.com/office/drawing/2014/main" id="{097144E4-DACB-4626-A9DF-3A010B6A1502}"/>
              </a:ext>
            </a:extLst>
          </p:cNvPr>
          <p:cNvSpPr/>
          <p:nvPr/>
        </p:nvSpPr>
        <p:spPr>
          <a:xfrm>
            <a:off x="999479" y="4108514"/>
            <a:ext cx="2231486"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ABSTRACT</a:t>
            </a:r>
            <a:endParaRPr lang="en-US" sz="2800" b="1">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FA1FAB8-5768-438D-B2F4-F60B2A37F47A}"/>
              </a:ext>
            </a:extLst>
          </p:cNvPr>
          <p:cNvSpPr/>
          <p:nvPr/>
        </p:nvSpPr>
        <p:spPr bwMode="auto">
          <a:xfrm>
            <a:off x="276803" y="419848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A94A2A42-DA43-47A3-A95C-FE608289C8F8}"/>
              </a:ext>
            </a:extLst>
          </p:cNvPr>
          <p:cNvCxnSpPr/>
          <p:nvPr/>
        </p:nvCxnSpPr>
        <p:spPr bwMode="auto">
          <a:xfrm>
            <a:off x="3570400" y="4377506"/>
            <a:ext cx="7028691" cy="3859"/>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33">
            <a:extLst>
              <a:ext uri="{FF2B5EF4-FFF2-40B4-BE49-F238E27FC236}">
                <a16:creationId xmlns:a16="http://schemas.microsoft.com/office/drawing/2014/main" id="{1E691D5B-DEA8-4C56-96F7-361BD5DF17DE}"/>
              </a:ext>
            </a:extLst>
          </p:cNvPr>
          <p:cNvSpPr/>
          <p:nvPr/>
        </p:nvSpPr>
        <p:spPr>
          <a:xfrm>
            <a:off x="947362" y="7736205"/>
            <a:ext cx="3348471"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INTRODUCTION</a:t>
            </a:r>
            <a:endParaRPr lang="en-US" sz="2800" b="1">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E9989D70-EF79-47D4-BB0B-547709F3D730}"/>
              </a:ext>
            </a:extLst>
          </p:cNvPr>
          <p:cNvSpPr/>
          <p:nvPr/>
        </p:nvSpPr>
        <p:spPr bwMode="auto">
          <a:xfrm>
            <a:off x="276803" y="7791719"/>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cxnSp>
        <p:nvCxnSpPr>
          <p:cNvPr id="38" name="Straight Connector 37">
            <a:extLst>
              <a:ext uri="{FF2B5EF4-FFF2-40B4-BE49-F238E27FC236}">
                <a16:creationId xmlns:a16="http://schemas.microsoft.com/office/drawing/2014/main" id="{4EF49B87-0CD0-4F15-9D69-6AD7C5E2D872}"/>
              </a:ext>
            </a:extLst>
          </p:cNvPr>
          <p:cNvCxnSpPr>
            <a:cxnSpLocks/>
            <a:stCxn id="34" idx="3"/>
          </p:cNvCxnSpPr>
          <p:nvPr/>
        </p:nvCxnSpPr>
        <p:spPr bwMode="auto">
          <a:xfrm flipV="1">
            <a:off x="4295832" y="7997349"/>
            <a:ext cx="6373596" cy="466"/>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38">
            <a:extLst>
              <a:ext uri="{FF2B5EF4-FFF2-40B4-BE49-F238E27FC236}">
                <a16:creationId xmlns:a16="http://schemas.microsoft.com/office/drawing/2014/main" id="{5B411F13-1648-40BE-94CD-0A5AA4C4324D}"/>
              </a:ext>
            </a:extLst>
          </p:cNvPr>
          <p:cNvSpPr/>
          <p:nvPr/>
        </p:nvSpPr>
        <p:spPr>
          <a:xfrm>
            <a:off x="11942673" y="4203383"/>
            <a:ext cx="6015472"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LITERATURE REVIEW</a:t>
            </a:r>
          </a:p>
        </p:txBody>
      </p:sp>
      <p:sp>
        <p:nvSpPr>
          <p:cNvPr id="47" name="Rectangle 26">
            <a:extLst>
              <a:ext uri="{FF2B5EF4-FFF2-40B4-BE49-F238E27FC236}">
                <a16:creationId xmlns:a16="http://schemas.microsoft.com/office/drawing/2014/main" id="{99348E1A-91F7-4585-8CC3-F23DF5AC1A3B}"/>
              </a:ext>
            </a:extLst>
          </p:cNvPr>
          <p:cNvSpPr>
            <a:spLocks noChangeArrowheads="1"/>
          </p:cNvSpPr>
          <p:nvPr/>
        </p:nvSpPr>
        <p:spPr bwMode="auto">
          <a:xfrm>
            <a:off x="-89878" y="3708465"/>
            <a:ext cx="44008880" cy="163603"/>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55" name="Rectangle 54">
            <a:extLst>
              <a:ext uri="{FF2B5EF4-FFF2-40B4-BE49-F238E27FC236}">
                <a16:creationId xmlns:a16="http://schemas.microsoft.com/office/drawing/2014/main" id="{0BDFD781-FA2F-4C95-A898-2E83C4466408}"/>
              </a:ext>
            </a:extLst>
          </p:cNvPr>
          <p:cNvSpPr/>
          <p:nvPr/>
        </p:nvSpPr>
        <p:spPr>
          <a:xfrm>
            <a:off x="12121296" y="8975230"/>
            <a:ext cx="3074353"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METHODOLOGY</a:t>
            </a:r>
          </a:p>
        </p:txBody>
      </p:sp>
      <p:sp>
        <p:nvSpPr>
          <p:cNvPr id="57" name="Rectangle 56">
            <a:extLst>
              <a:ext uri="{FF2B5EF4-FFF2-40B4-BE49-F238E27FC236}">
                <a16:creationId xmlns:a16="http://schemas.microsoft.com/office/drawing/2014/main" id="{D0AEBDE7-57D5-416C-961F-58227600F46B}"/>
              </a:ext>
            </a:extLst>
          </p:cNvPr>
          <p:cNvSpPr/>
          <p:nvPr/>
        </p:nvSpPr>
        <p:spPr bwMode="auto">
          <a:xfrm>
            <a:off x="11469199" y="902494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p>
        </p:txBody>
      </p:sp>
      <p:cxnSp>
        <p:nvCxnSpPr>
          <p:cNvPr id="58" name="Straight Connector 57">
            <a:extLst>
              <a:ext uri="{FF2B5EF4-FFF2-40B4-BE49-F238E27FC236}">
                <a16:creationId xmlns:a16="http://schemas.microsoft.com/office/drawing/2014/main" id="{F07F1DA0-8053-4E69-8275-772C1A191B71}"/>
              </a:ext>
            </a:extLst>
          </p:cNvPr>
          <p:cNvCxnSpPr/>
          <p:nvPr/>
        </p:nvCxnSpPr>
        <p:spPr bwMode="auto">
          <a:xfrm>
            <a:off x="15577172" y="9236839"/>
            <a:ext cx="5638771"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C38BFAAA-48E0-4657-9A69-342B69C0DE4D}"/>
              </a:ext>
            </a:extLst>
          </p:cNvPr>
          <p:cNvCxnSpPr/>
          <p:nvPr/>
        </p:nvCxnSpPr>
        <p:spPr bwMode="auto">
          <a:xfrm>
            <a:off x="32720429" y="4190362"/>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59">
            <a:extLst>
              <a:ext uri="{FF2B5EF4-FFF2-40B4-BE49-F238E27FC236}">
                <a16:creationId xmlns:a16="http://schemas.microsoft.com/office/drawing/2014/main" id="{8151A4DD-81A4-4FA9-AC9C-C91365C073D5}"/>
              </a:ext>
            </a:extLst>
          </p:cNvPr>
          <p:cNvSpPr/>
          <p:nvPr/>
        </p:nvSpPr>
        <p:spPr>
          <a:xfrm>
            <a:off x="34104918" y="4086391"/>
            <a:ext cx="3792076"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EXPECTED IMPACT</a:t>
            </a:r>
          </a:p>
        </p:txBody>
      </p:sp>
      <p:sp>
        <p:nvSpPr>
          <p:cNvPr id="63" name="Rectangle 62">
            <a:extLst>
              <a:ext uri="{FF2B5EF4-FFF2-40B4-BE49-F238E27FC236}">
                <a16:creationId xmlns:a16="http://schemas.microsoft.com/office/drawing/2014/main" id="{97CA9C7E-75CF-4B4F-B23D-B9E6F06A8820}"/>
              </a:ext>
            </a:extLst>
          </p:cNvPr>
          <p:cNvSpPr/>
          <p:nvPr/>
        </p:nvSpPr>
        <p:spPr>
          <a:xfrm>
            <a:off x="33720107" y="13971675"/>
            <a:ext cx="3074353"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CONCLUSIONS</a:t>
            </a:r>
          </a:p>
        </p:txBody>
      </p:sp>
      <p:sp>
        <p:nvSpPr>
          <p:cNvPr id="64" name="Rectangle 63">
            <a:extLst>
              <a:ext uri="{FF2B5EF4-FFF2-40B4-BE49-F238E27FC236}">
                <a16:creationId xmlns:a16="http://schemas.microsoft.com/office/drawing/2014/main" id="{B4C592E6-539E-40D8-AD36-19E6A3EF344A}"/>
              </a:ext>
            </a:extLst>
          </p:cNvPr>
          <p:cNvSpPr/>
          <p:nvPr/>
        </p:nvSpPr>
        <p:spPr bwMode="auto">
          <a:xfrm>
            <a:off x="33205337" y="14050405"/>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cxnSp>
        <p:nvCxnSpPr>
          <p:cNvPr id="65" name="Straight Connector 64">
            <a:extLst>
              <a:ext uri="{FF2B5EF4-FFF2-40B4-BE49-F238E27FC236}">
                <a16:creationId xmlns:a16="http://schemas.microsoft.com/office/drawing/2014/main" id="{2A5596FE-4FC2-411E-B720-F3ED6345D646}"/>
              </a:ext>
            </a:extLst>
          </p:cNvPr>
          <p:cNvCxnSpPr/>
          <p:nvPr/>
        </p:nvCxnSpPr>
        <p:spPr bwMode="auto">
          <a:xfrm flipV="1">
            <a:off x="36794460" y="14185518"/>
            <a:ext cx="6581219" cy="16834"/>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a:extLst>
              <a:ext uri="{FF2B5EF4-FFF2-40B4-BE49-F238E27FC236}">
                <a16:creationId xmlns:a16="http://schemas.microsoft.com/office/drawing/2014/main" id="{2343C7AC-18A1-4005-A688-92466D6D9E48}"/>
              </a:ext>
            </a:extLst>
          </p:cNvPr>
          <p:cNvCxnSpPr>
            <a:cxnSpLocks/>
          </p:cNvCxnSpPr>
          <p:nvPr/>
        </p:nvCxnSpPr>
        <p:spPr bwMode="auto">
          <a:xfrm>
            <a:off x="38549115" y="18160190"/>
            <a:ext cx="5090876"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a:extLst>
              <a:ext uri="{FF2B5EF4-FFF2-40B4-BE49-F238E27FC236}">
                <a16:creationId xmlns:a16="http://schemas.microsoft.com/office/drawing/2014/main" id="{9582F389-BADC-43BB-B8C6-F5DB42D26F8F}"/>
              </a:ext>
            </a:extLst>
          </p:cNvPr>
          <p:cNvCxnSpPr/>
          <p:nvPr/>
        </p:nvCxnSpPr>
        <p:spPr bwMode="auto">
          <a:xfrm>
            <a:off x="11032871" y="4304496"/>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Rectangle 41">
            <a:extLst>
              <a:ext uri="{FF2B5EF4-FFF2-40B4-BE49-F238E27FC236}">
                <a16:creationId xmlns:a16="http://schemas.microsoft.com/office/drawing/2014/main" id="{96F07418-00C8-4943-8B6F-6F530066EE2B}"/>
              </a:ext>
            </a:extLst>
          </p:cNvPr>
          <p:cNvSpPr/>
          <p:nvPr/>
        </p:nvSpPr>
        <p:spPr bwMode="auto">
          <a:xfrm>
            <a:off x="11345948" y="4222044"/>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sp>
        <p:nvSpPr>
          <p:cNvPr id="755" name="Text Box 126">
            <a:extLst>
              <a:ext uri="{FF2B5EF4-FFF2-40B4-BE49-F238E27FC236}">
                <a16:creationId xmlns:a16="http://schemas.microsoft.com/office/drawing/2014/main" id="{5A28348E-FA48-4141-AACB-2916E7D76477}"/>
              </a:ext>
            </a:extLst>
          </p:cNvPr>
          <p:cNvSpPr txBox="1">
            <a:spLocks noChangeArrowheads="1"/>
          </p:cNvSpPr>
          <p:nvPr/>
        </p:nvSpPr>
        <p:spPr bwMode="auto">
          <a:xfrm>
            <a:off x="0" y="304735"/>
            <a:ext cx="3606721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6600" b="1" i="0">
                <a:solidFill>
                  <a:srgbClr val="B28E4E"/>
                </a:solidFill>
                <a:effectLst/>
                <a:latin typeface="Segoe UI" panose="020B0502040204020203" pitchFamily="34" charset="0"/>
              </a:rPr>
              <a:t>Customer Segmentation, Churn Prediction and its implications using ML</a:t>
            </a:r>
            <a:endParaRPr lang="en-US" altLang="en-US" sz="6000" b="1">
              <a:solidFill>
                <a:srgbClr val="B28E4E"/>
              </a:solidFill>
              <a:latin typeface="Arial" panose="020B0604020202020204" pitchFamily="34" charset="0"/>
              <a:cs typeface="Arial" panose="020B0604020202020204" pitchFamily="34" charset="0"/>
            </a:endParaRPr>
          </a:p>
        </p:txBody>
      </p:sp>
      <p:cxnSp>
        <p:nvCxnSpPr>
          <p:cNvPr id="74" name="Straight Connector 73">
            <a:extLst>
              <a:ext uri="{FF2B5EF4-FFF2-40B4-BE49-F238E27FC236}">
                <a16:creationId xmlns:a16="http://schemas.microsoft.com/office/drawing/2014/main" id="{1226D37E-9553-454B-A4AB-E33CD7436CAA}"/>
              </a:ext>
            </a:extLst>
          </p:cNvPr>
          <p:cNvCxnSpPr>
            <a:cxnSpLocks/>
            <a:stCxn id="60" idx="3"/>
          </p:cNvCxnSpPr>
          <p:nvPr/>
        </p:nvCxnSpPr>
        <p:spPr bwMode="auto">
          <a:xfrm>
            <a:off x="37896994" y="4348001"/>
            <a:ext cx="5679146"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Rectangle 89">
            <a:extLst>
              <a:ext uri="{FF2B5EF4-FFF2-40B4-BE49-F238E27FC236}">
                <a16:creationId xmlns:a16="http://schemas.microsoft.com/office/drawing/2014/main" id="{C34FB5E3-C76A-4466-A368-557276DF27F2}"/>
              </a:ext>
            </a:extLst>
          </p:cNvPr>
          <p:cNvSpPr/>
          <p:nvPr/>
        </p:nvSpPr>
        <p:spPr>
          <a:xfrm>
            <a:off x="11438536" y="15403076"/>
            <a:ext cx="5911447"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 2. Methodology</a:t>
            </a:r>
          </a:p>
        </p:txBody>
      </p:sp>
      <p:sp>
        <p:nvSpPr>
          <p:cNvPr id="12" name="TextBox 11">
            <a:extLst>
              <a:ext uri="{FF2B5EF4-FFF2-40B4-BE49-F238E27FC236}">
                <a16:creationId xmlns:a16="http://schemas.microsoft.com/office/drawing/2014/main" id="{E7C49F5A-4518-4C56-8A32-89B3D0E1D515}"/>
              </a:ext>
            </a:extLst>
          </p:cNvPr>
          <p:cNvSpPr txBox="1"/>
          <p:nvPr/>
        </p:nvSpPr>
        <p:spPr>
          <a:xfrm>
            <a:off x="293523" y="20033746"/>
            <a:ext cx="10663632" cy="1249125"/>
          </a:xfrm>
          <a:prstGeom prst="rect">
            <a:avLst/>
          </a:prstGeom>
          <a:noFill/>
        </p:spPr>
        <p:txBody>
          <a:bodyPr wrap="square" rtlCol="0">
            <a:spAutoFit/>
          </a:bodyPr>
          <a:lstStyle/>
          <a:p>
            <a:pPr marL="342900" indent="-342900">
              <a:lnSpc>
                <a:spcPct val="107000"/>
              </a:lnSpc>
              <a:spcBef>
                <a:spcPts val="0"/>
              </a:spcBef>
              <a:spcAft>
                <a:spcPts val="0"/>
              </a:spcAft>
              <a:buFont typeface="Arial" panose="020B0604020202020204" pitchFamily="34" charset="0"/>
              <a:buChar char="•"/>
            </a:pPr>
            <a:r>
              <a:rPr lang="en-US" sz="2400">
                <a:latin typeface="Arial" panose="020B0604020202020204" pitchFamily="34" charset="0"/>
                <a:cs typeface="Arial" panose="020B0604020202020204" pitchFamily="34" charset="0"/>
              </a:rPr>
              <a:t>What are the most important factors affecting churn?</a:t>
            </a:r>
          </a:p>
          <a:p>
            <a:pPr marL="342900" indent="-342900">
              <a:lnSpc>
                <a:spcPct val="107000"/>
              </a:lnSpc>
              <a:spcBef>
                <a:spcPts val="0"/>
              </a:spcBef>
              <a:spcAft>
                <a:spcPts val="0"/>
              </a:spcAft>
              <a:buFont typeface="Arial" panose="020B0604020202020204" pitchFamily="34" charset="0"/>
              <a:buChar char="•"/>
            </a:pPr>
            <a:r>
              <a:rPr lang="en-US" sz="2400">
                <a:latin typeface="Arial" panose="020B0604020202020204" pitchFamily="34" charset="0"/>
                <a:cs typeface="Arial" panose="020B0604020202020204" pitchFamily="34" charset="0"/>
              </a:rPr>
              <a:t>Predict likelihood of a customer to churn</a:t>
            </a:r>
          </a:p>
          <a:p>
            <a:pPr marL="342900" indent="-342900">
              <a:lnSpc>
                <a:spcPct val="107000"/>
              </a:lnSpc>
              <a:spcBef>
                <a:spcPts val="0"/>
              </a:spcBef>
              <a:spcAft>
                <a:spcPts val="0"/>
              </a:spcAft>
              <a:buFont typeface="Arial" panose="020B0604020202020204" pitchFamily="34" charset="0"/>
              <a:buChar char="•"/>
            </a:pPr>
            <a:r>
              <a:rPr lang="en-US" sz="2400">
                <a:latin typeface="Arial" panose="020B0604020202020204" pitchFamily="34" charset="0"/>
                <a:cs typeface="Arial" panose="020B0604020202020204" pitchFamily="34" charset="0"/>
              </a:rPr>
              <a:t>Identify red flags and initiate interventions before customer churns</a:t>
            </a:r>
          </a:p>
        </p:txBody>
      </p:sp>
      <p:sp>
        <p:nvSpPr>
          <p:cNvPr id="3" name="Rectangle 2">
            <a:extLst>
              <a:ext uri="{FF2B5EF4-FFF2-40B4-BE49-F238E27FC236}">
                <a16:creationId xmlns:a16="http://schemas.microsoft.com/office/drawing/2014/main" id="{393941FE-9D82-4634-B879-C7ACD765753F}"/>
              </a:ext>
            </a:extLst>
          </p:cNvPr>
          <p:cNvSpPr/>
          <p:nvPr/>
        </p:nvSpPr>
        <p:spPr>
          <a:xfrm>
            <a:off x="16350143" y="16039048"/>
            <a:ext cx="235962" cy="338554"/>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8" name="Rectangle 7">
            <a:extLst>
              <a:ext uri="{FF2B5EF4-FFF2-40B4-BE49-F238E27FC236}">
                <a16:creationId xmlns:a16="http://schemas.microsoft.com/office/drawing/2014/main" id="{1124143E-4F3A-401C-B759-A49793600018}"/>
              </a:ext>
            </a:extLst>
          </p:cNvPr>
          <p:cNvSpPr/>
          <p:nvPr/>
        </p:nvSpPr>
        <p:spPr>
          <a:xfrm>
            <a:off x="16350143" y="16039048"/>
            <a:ext cx="235962" cy="338554"/>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15" name="Rectangle 14">
            <a:extLst>
              <a:ext uri="{FF2B5EF4-FFF2-40B4-BE49-F238E27FC236}">
                <a16:creationId xmlns:a16="http://schemas.microsoft.com/office/drawing/2014/main" id="{343CE61A-904B-488A-A575-BB0E151AF271}"/>
              </a:ext>
            </a:extLst>
          </p:cNvPr>
          <p:cNvSpPr/>
          <p:nvPr/>
        </p:nvSpPr>
        <p:spPr>
          <a:xfrm>
            <a:off x="11269910" y="4727466"/>
            <a:ext cx="10600784" cy="2712217"/>
          </a:xfrm>
          <a:prstGeom prst="rect">
            <a:avLst/>
          </a:prstGeom>
        </p:spPr>
        <p:txBody>
          <a:bodyPr wrap="square" anchor="t">
            <a:spAutoFit/>
          </a:bodyPr>
          <a:lstStyle/>
          <a:p>
            <a:pPr algn="just"/>
            <a:r>
              <a:rPr lang="en-US" sz="2200" spc="10">
                <a:latin typeface="Arial"/>
                <a:cs typeface="Arial"/>
              </a:rPr>
              <a:t>Various supervised algorithms like Logistic Regression. Naïve Bayes’, Decision Tree, </a:t>
            </a:r>
            <a:r>
              <a:rPr lang="en-US" sz="2200" b="0" i="0">
                <a:effectLst/>
                <a:latin typeface="Arial" panose="020B0604020202020204" pitchFamily="34" charset="0"/>
              </a:rPr>
              <a:t>Random Forest, and Extreme gradient boosting  have been used to predict churn.. Also, RFM analysis, K-means clustering have been used previously to segment users into churned</a:t>
            </a:r>
            <a:r>
              <a:rPr lang="en-US" sz="2200" spc="10">
                <a:latin typeface="Arial"/>
                <a:cs typeface="Arial"/>
              </a:rPr>
              <a:t> and not churned customers.</a:t>
            </a:r>
          </a:p>
          <a:p>
            <a:pPr algn="just">
              <a:lnSpc>
                <a:spcPct val="107000"/>
              </a:lnSpc>
              <a:spcBef>
                <a:spcPts val="0"/>
              </a:spcBef>
              <a:spcAft>
                <a:spcPts val="800"/>
              </a:spcAft>
            </a:pPr>
            <a:endParaRPr lang="en-US" sz="2200" spc="10">
              <a:latin typeface="Arial"/>
              <a:cs typeface="Arial"/>
            </a:endParaRPr>
          </a:p>
          <a:p>
            <a:pPr algn="just">
              <a:lnSpc>
                <a:spcPct val="107000"/>
              </a:lnSpc>
              <a:spcBef>
                <a:spcPts val="0"/>
              </a:spcBef>
              <a:spcAft>
                <a:spcPts val="800"/>
              </a:spcAft>
            </a:pPr>
            <a:endParaRPr lang="en-US" sz="2200">
              <a:latin typeface="Arial"/>
              <a:cs typeface="Arial"/>
            </a:endParaRPr>
          </a:p>
          <a:p>
            <a:pPr algn="just">
              <a:lnSpc>
                <a:spcPct val="107000"/>
              </a:lnSpc>
              <a:spcBef>
                <a:spcPts val="0"/>
              </a:spcBef>
              <a:spcAft>
                <a:spcPts val="800"/>
              </a:spcAft>
            </a:pPr>
            <a:endParaRPr lang="en-US" sz="2200">
              <a:latin typeface="Arial"/>
              <a:cs typeface="Arial"/>
            </a:endParaRPr>
          </a:p>
        </p:txBody>
      </p:sp>
      <p:cxnSp>
        <p:nvCxnSpPr>
          <p:cNvPr id="181" name="Straight Connector 180">
            <a:extLst>
              <a:ext uri="{FF2B5EF4-FFF2-40B4-BE49-F238E27FC236}">
                <a16:creationId xmlns:a16="http://schemas.microsoft.com/office/drawing/2014/main" id="{7F8D026A-672F-4B41-B4D6-3B45C79B46F6}"/>
              </a:ext>
            </a:extLst>
          </p:cNvPr>
          <p:cNvCxnSpPr/>
          <p:nvPr/>
        </p:nvCxnSpPr>
        <p:spPr bwMode="auto">
          <a:xfrm>
            <a:off x="16305700" y="4454139"/>
            <a:ext cx="5326330"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63492AC6-4137-416C-80D7-23A7961A3E88}"/>
              </a:ext>
            </a:extLst>
          </p:cNvPr>
          <p:cNvSpPr txBox="1"/>
          <p:nvPr/>
        </p:nvSpPr>
        <p:spPr>
          <a:xfrm>
            <a:off x="33104341" y="14525654"/>
            <a:ext cx="10271338" cy="3654847"/>
          </a:xfrm>
          <a:prstGeom prst="rect">
            <a:avLst/>
          </a:prstGeom>
          <a:noFill/>
        </p:spPr>
        <p:txBody>
          <a:bodyPr wrap="square" rtlCol="0">
            <a:spAutoFit/>
          </a:bodyPr>
          <a:lstStyle/>
          <a:p>
            <a:pPr marL="342900" indent="-342900">
              <a:spcBef>
                <a:spcPts val="300"/>
              </a:spcBef>
              <a:buFont typeface="Arial" panose="020B0604020202020204" pitchFamily="34" charset="0"/>
              <a:buChar char="•"/>
            </a:pPr>
            <a:r>
              <a:rPr lang="en-US" altLang="en-US" sz="2200" spc="10">
                <a:latin typeface="Arial"/>
                <a:cs typeface="Arial"/>
              </a:rPr>
              <a:t>Customers who have been shopping at Groceries and Staples at the stores indicate loyalty to the company</a:t>
            </a:r>
          </a:p>
          <a:p>
            <a:pPr marL="342900" indent="-342900">
              <a:spcBef>
                <a:spcPts val="300"/>
              </a:spcBef>
              <a:buFont typeface="Arial" panose="020B0604020202020204" pitchFamily="34" charset="0"/>
              <a:buChar char="•"/>
            </a:pPr>
            <a:r>
              <a:rPr lang="en-US" altLang="en-US" sz="2200" spc="10">
                <a:latin typeface="Arial"/>
                <a:cs typeface="Arial"/>
              </a:rPr>
              <a:t>Mitigating the challenge of churning customers can increase annual revenues by 60%</a:t>
            </a:r>
          </a:p>
          <a:p>
            <a:pPr marL="342900" indent="-342900" algn="just">
              <a:spcBef>
                <a:spcPts val="300"/>
              </a:spcBef>
              <a:buFont typeface="Arial" panose="020B0604020202020204" pitchFamily="34" charset="0"/>
              <a:buChar char="•"/>
            </a:pPr>
            <a:r>
              <a:rPr lang="en-US" altLang="en-US" sz="2200" spc="10">
                <a:latin typeface="Arial"/>
                <a:cs typeface="Arial"/>
              </a:rPr>
              <a:t>The shopping patterns in the categories in the most recent 2 months would help us identify if the customer is on their way to churn or disengage</a:t>
            </a:r>
          </a:p>
          <a:p>
            <a:pPr marL="342900" indent="-342900" algn="just">
              <a:spcBef>
                <a:spcPts val="300"/>
              </a:spcBef>
              <a:buFont typeface="Arial" panose="020B0604020202020204" pitchFamily="34" charset="0"/>
              <a:buChar char="•"/>
            </a:pPr>
            <a:r>
              <a:rPr lang="en-US" altLang="en-US" sz="2200" spc="10">
                <a:latin typeface="Arial"/>
                <a:cs typeface="Arial"/>
              </a:rPr>
              <a:t>Once these shopping patterns are identified for a customer, intervention strategies can be placed to potentially mitigate the loss of X dollars in monthly sales for that customer</a:t>
            </a:r>
          </a:p>
          <a:p>
            <a:pPr>
              <a:spcBef>
                <a:spcPts val="300"/>
              </a:spcBef>
            </a:pPr>
            <a:endParaRPr lang="en-US"/>
          </a:p>
        </p:txBody>
      </p:sp>
      <p:sp>
        <p:nvSpPr>
          <p:cNvPr id="199" name="Rectangle 198">
            <a:extLst>
              <a:ext uri="{FF2B5EF4-FFF2-40B4-BE49-F238E27FC236}">
                <a16:creationId xmlns:a16="http://schemas.microsoft.com/office/drawing/2014/main" id="{DFF1BB2C-6619-427B-975C-946D9E5CBEAE}"/>
              </a:ext>
            </a:extLst>
          </p:cNvPr>
          <p:cNvSpPr>
            <a:spLocks noGrp="1" noChangeArrowheads="1"/>
          </p:cNvSpPr>
          <p:nvPr>
            <p:custDataLst>
              <p:tags r:id="rId4"/>
            </p:custDataLst>
          </p:nvPr>
        </p:nvSpPr>
        <p:spPr bwMode="auto">
          <a:xfrm>
            <a:off x="227945" y="2293429"/>
            <a:ext cx="61118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a:lstStyle>
          <a:p>
            <a:pPr marL="0" indent="0" algn="r">
              <a:spcBef>
                <a:spcPct val="0"/>
              </a:spcBef>
              <a:buNone/>
            </a:pPr>
            <a:endParaRPr lang="en-US" altLang="en-US" sz="1200">
              <a:solidFill>
                <a:srgbClr val="035FA0"/>
              </a:solidFill>
              <a:latin typeface="Arial" panose="020B0604020202020204" pitchFamily="34" charset="0"/>
              <a:cs typeface="Arial" panose="020B0604020202020204" pitchFamily="34" charset="0"/>
              <a:sym typeface="Arial" panose="020B0604020202020204" pitchFamily="34" charset="0"/>
            </a:endParaRPr>
          </a:p>
        </p:txBody>
      </p:sp>
      <p:sp>
        <p:nvSpPr>
          <p:cNvPr id="26" name="TextBox 25">
            <a:extLst>
              <a:ext uri="{FF2B5EF4-FFF2-40B4-BE49-F238E27FC236}">
                <a16:creationId xmlns:a16="http://schemas.microsoft.com/office/drawing/2014/main" id="{108BB51C-831A-4DCF-84FA-A04FECD426F8}"/>
              </a:ext>
            </a:extLst>
          </p:cNvPr>
          <p:cNvSpPr txBox="1"/>
          <p:nvPr/>
        </p:nvSpPr>
        <p:spPr>
          <a:xfrm>
            <a:off x="270478" y="9805294"/>
            <a:ext cx="10439462" cy="3139321"/>
          </a:xfrm>
          <a:prstGeom prst="rect">
            <a:avLst/>
          </a:prstGeom>
          <a:noFill/>
        </p:spPr>
        <p:txBody>
          <a:bodyPr wrap="square" rtlCol="0" anchor="t">
            <a:spAutoFit/>
          </a:bodyPr>
          <a:lstStyle/>
          <a:p>
            <a:pPr algn="just" rtl="0">
              <a:spcBef>
                <a:spcPts val="0"/>
              </a:spcBef>
              <a:spcAft>
                <a:spcPts val="0"/>
              </a:spcAft>
            </a:pPr>
            <a:r>
              <a:rPr lang="en-US" sz="2200" b="0" i="0" u="none" strike="noStrike" dirty="0">
                <a:effectLst/>
                <a:latin typeface="Arial" panose="020B0604020202020204" pitchFamily="34" charset="0"/>
                <a:cs typeface="Arial" panose="020B0604020202020204" pitchFamily="34" charset="0"/>
              </a:rPr>
              <a:t>A business can generate more revenue by increasing customer loyalty, upselling existing customers, or gaining more new customers. Almost all revenue-generation methods involve an initial cost, and research shows that gaining new customers is more expensive than keeping existing ones. Thus, churn prediction is a useful tool for determining the actual return on investment for a certain product or service. </a:t>
            </a:r>
            <a:br>
              <a:rPr lang="en-US" sz="2200" b="0" dirty="0">
                <a:effectLst/>
                <a:latin typeface="Arial" panose="020B0604020202020204" pitchFamily="34" charset="0"/>
                <a:cs typeface="Arial" panose="020B0604020202020204" pitchFamily="34" charset="0"/>
              </a:rPr>
            </a:br>
            <a:r>
              <a:rPr lang="en-US" sz="2200" b="0" i="0" u="none" strike="noStrike" dirty="0">
                <a:solidFill>
                  <a:srgbClr val="1E2F42"/>
                </a:solidFill>
                <a:effectLst/>
                <a:latin typeface="Arial" panose="020B0604020202020204" pitchFamily="34" charset="0"/>
                <a:cs typeface="Arial" panose="020B0604020202020204" pitchFamily="34" charset="0"/>
              </a:rPr>
              <a:t>Even though all businesses are at risk of losing customers, conducting an attrition analysis significantly reduces the risk. As soon as the churn-probable customers are identified, the next step is to strategize the marketing actions needed to keep them.</a:t>
            </a:r>
            <a:r>
              <a:rPr lang="en-US" sz="2200" i="0" u="none" strike="noStrike" dirty="0">
                <a:solidFill>
                  <a:srgbClr val="1E2F42"/>
                </a:solidFill>
                <a:latin typeface="Arial" panose="020B0604020202020204" pitchFamily="34" charset="0"/>
                <a:cs typeface="Arial" panose="020B0604020202020204" pitchFamily="34" charset="0"/>
              </a:rPr>
              <a:t> </a:t>
            </a:r>
            <a:r>
              <a:rPr lang="en-US" sz="2200" spc="10" dirty="0">
                <a:latin typeface="Arial" panose="020B0604020202020204" pitchFamily="34" charset="0"/>
                <a:cs typeface="Arial" panose="020B0604020202020204" pitchFamily="34" charset="0"/>
              </a:rPr>
              <a:t>The focus here is the retail industry. </a:t>
            </a:r>
            <a:endParaRPr lang="en-US" sz="2200" b="1" spc="10" dirty="0">
              <a:latin typeface="Arial" panose="020B0604020202020204" pitchFamily="34" charset="0"/>
              <a:cs typeface="Arial" panose="020B0604020202020204" pitchFamily="34" charset="0"/>
            </a:endParaRPr>
          </a:p>
        </p:txBody>
      </p:sp>
      <p:sp>
        <p:nvSpPr>
          <p:cNvPr id="2" name="TextBox 19">
            <a:extLst>
              <a:ext uri="{FF2B5EF4-FFF2-40B4-BE49-F238E27FC236}">
                <a16:creationId xmlns:a16="http://schemas.microsoft.com/office/drawing/2014/main" id="{F0E42401-6B49-48DD-929E-15EF27F53DAE}"/>
              </a:ext>
            </a:extLst>
          </p:cNvPr>
          <p:cNvSpPr txBox="1"/>
          <p:nvPr/>
        </p:nvSpPr>
        <p:spPr>
          <a:xfrm>
            <a:off x="22320226" y="5029708"/>
            <a:ext cx="9944690" cy="461665"/>
          </a:xfrm>
          <a:prstGeom prst="rect">
            <a:avLst/>
          </a:prstGeom>
          <a:noFill/>
          <a:ln>
            <a:solidFill>
              <a:schemeClr val="tx1"/>
            </a:solidFill>
          </a:ln>
        </p:spPr>
        <p:txBody>
          <a:bodyPr wrap="square" rtlCol="0" anchor="t">
            <a:spAutoFit/>
          </a:bodyPr>
          <a:lstStyle/>
          <a:p>
            <a:pPr algn="ctr"/>
            <a:r>
              <a:rPr lang="en-US" altLang="en-US" sz="2400" spc="10">
                <a:latin typeface="Arial"/>
                <a:cs typeface="Arial"/>
              </a:rPr>
              <a:t>A. Comparing different algorithms for  accuracy</a:t>
            </a:r>
          </a:p>
        </p:txBody>
      </p:sp>
      <p:sp>
        <p:nvSpPr>
          <p:cNvPr id="201" name="Rectangle 200">
            <a:extLst>
              <a:ext uri="{FF2B5EF4-FFF2-40B4-BE49-F238E27FC236}">
                <a16:creationId xmlns:a16="http://schemas.microsoft.com/office/drawing/2014/main" id="{F2DD2CFB-B1F6-401D-B0ED-2A31E4481691}"/>
              </a:ext>
            </a:extLst>
          </p:cNvPr>
          <p:cNvSpPr/>
          <p:nvPr/>
        </p:nvSpPr>
        <p:spPr>
          <a:xfrm>
            <a:off x="22988085" y="4131086"/>
            <a:ext cx="4216471"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STATISTICAL RESULTS</a:t>
            </a:r>
          </a:p>
        </p:txBody>
      </p:sp>
      <p:sp>
        <p:nvSpPr>
          <p:cNvPr id="204" name="Rectangle 203">
            <a:extLst>
              <a:ext uri="{FF2B5EF4-FFF2-40B4-BE49-F238E27FC236}">
                <a16:creationId xmlns:a16="http://schemas.microsoft.com/office/drawing/2014/main" id="{981B139B-84BD-429E-A87A-4774B38773D2}"/>
              </a:ext>
            </a:extLst>
          </p:cNvPr>
          <p:cNvSpPr/>
          <p:nvPr/>
        </p:nvSpPr>
        <p:spPr bwMode="auto">
          <a:xfrm>
            <a:off x="22335988" y="4180799"/>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p>
        </p:txBody>
      </p:sp>
      <p:cxnSp>
        <p:nvCxnSpPr>
          <p:cNvPr id="205" name="Straight Connector 204">
            <a:extLst>
              <a:ext uri="{FF2B5EF4-FFF2-40B4-BE49-F238E27FC236}">
                <a16:creationId xmlns:a16="http://schemas.microsoft.com/office/drawing/2014/main" id="{59DC9773-E706-4942-A186-2BA06992AE3A}"/>
              </a:ext>
            </a:extLst>
          </p:cNvPr>
          <p:cNvCxnSpPr/>
          <p:nvPr/>
        </p:nvCxnSpPr>
        <p:spPr bwMode="auto">
          <a:xfrm>
            <a:off x="27292570" y="4392696"/>
            <a:ext cx="4790160"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8">
            <a:extLst>
              <a:ext uri="{FF2B5EF4-FFF2-40B4-BE49-F238E27FC236}">
                <a16:creationId xmlns:a16="http://schemas.microsoft.com/office/drawing/2014/main" id="{5438C375-39A2-42F9-AB7D-3508FED1BF7E}"/>
              </a:ext>
            </a:extLst>
          </p:cNvPr>
          <p:cNvSpPr/>
          <p:nvPr/>
        </p:nvSpPr>
        <p:spPr>
          <a:xfrm>
            <a:off x="24995422" y="10669879"/>
            <a:ext cx="4616345"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 3. Model Results</a:t>
            </a:r>
          </a:p>
        </p:txBody>
      </p:sp>
      <p:sp>
        <p:nvSpPr>
          <p:cNvPr id="25" name="TextBox 19">
            <a:extLst>
              <a:ext uri="{FF2B5EF4-FFF2-40B4-BE49-F238E27FC236}">
                <a16:creationId xmlns:a16="http://schemas.microsoft.com/office/drawing/2014/main" id="{47F894AC-1C2D-4E0B-82FA-11DD99358942}"/>
              </a:ext>
            </a:extLst>
          </p:cNvPr>
          <p:cNvSpPr txBox="1"/>
          <p:nvPr/>
        </p:nvSpPr>
        <p:spPr>
          <a:xfrm>
            <a:off x="33152208" y="4788030"/>
            <a:ext cx="10030860" cy="3785652"/>
          </a:xfrm>
          <a:prstGeom prst="rect">
            <a:avLst/>
          </a:prstGeom>
          <a:noFill/>
        </p:spPr>
        <p:txBody>
          <a:bodyPr wrap="square" rtlCol="0" anchor="t">
            <a:spAutoFit/>
          </a:bodyPr>
          <a:lstStyle/>
          <a:p>
            <a:pPr marL="342900" indent="-342900" algn="just">
              <a:buFont typeface="Arial" panose="020B0604020202020204" pitchFamily="34" charset="0"/>
              <a:buChar char="•"/>
            </a:pPr>
            <a:r>
              <a:rPr lang="en-US" sz="2200">
                <a:latin typeface="Arial" panose="020B0604020202020204" pitchFamily="34" charset="0"/>
                <a:cs typeface="Arial" panose="020B0604020202020204" pitchFamily="34" charset="0"/>
              </a:rPr>
              <a:t>The number of transactions in the month M1 (month before the churn) is the crucial variable in determining churn. Therefore, it can be utilized to formulate strategies of intervention to increase engagement </a:t>
            </a:r>
          </a:p>
          <a:p>
            <a:pPr marL="342900" indent="-342900" algn="just">
              <a:buFont typeface="Arial" panose="020B0604020202020204" pitchFamily="34" charset="0"/>
              <a:buChar char="•"/>
            </a:pPr>
            <a:endParaRPr lang="en-US" sz="100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a:latin typeface="Arial" panose="020B0604020202020204" pitchFamily="34" charset="0"/>
                <a:cs typeface="Arial" panose="020B0604020202020204" pitchFamily="34" charset="0"/>
              </a:rPr>
              <a:t>After the users at risk of churning have been marked, the future step is to strategize the marketing actions required to improve the possibilities of the churn-probable users staying engaged. Moreover, marketing costs can be optimized by providing promotions and coupons to only valuable customers</a:t>
            </a:r>
          </a:p>
          <a:p>
            <a:pPr algn="just"/>
            <a:endParaRPr lang="en-US" sz="100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altLang="en-US" sz="2200" spc="10">
                <a:latin typeface="Arial" panose="020B0604020202020204" pitchFamily="34" charset="0"/>
                <a:cs typeface="Arial" panose="020B0604020202020204" pitchFamily="34" charset="0"/>
              </a:rPr>
              <a:t>Average monthly revenue for churned customers is highest for Grocery sales ($1.6M) followed by Hardlines &amp; Home ($0.9M). Overall,  $6.9M can be saved through churn prediction in top ten product categories</a:t>
            </a:r>
          </a:p>
        </p:txBody>
      </p:sp>
      <p:sp>
        <p:nvSpPr>
          <p:cNvPr id="209" name="TextBox 208">
            <a:extLst>
              <a:ext uri="{FF2B5EF4-FFF2-40B4-BE49-F238E27FC236}">
                <a16:creationId xmlns:a16="http://schemas.microsoft.com/office/drawing/2014/main" id="{231A1C19-1905-4CA9-9C87-3C1F35D48A04}"/>
              </a:ext>
            </a:extLst>
          </p:cNvPr>
          <p:cNvSpPr txBox="1"/>
          <p:nvPr/>
        </p:nvSpPr>
        <p:spPr>
          <a:xfrm>
            <a:off x="33621392" y="18890500"/>
            <a:ext cx="4321452" cy="1785104"/>
          </a:xfrm>
          <a:prstGeom prst="rect">
            <a:avLst/>
          </a:prstGeom>
          <a:noFill/>
        </p:spPr>
        <p:txBody>
          <a:bodyPr wrap="square">
            <a:spAutoFit/>
          </a:bodyPr>
          <a:lstStyle/>
          <a:p>
            <a:pPr algn="just"/>
            <a:r>
              <a:rPr lang="en-IN" sz="2200" spc="10">
                <a:latin typeface="Arial"/>
                <a:cs typeface="Arial"/>
              </a:rPr>
              <a:t>We would like to thank Professor Yang Wang and our industry partner for this opportunity, their guidance, and support on this project.</a:t>
            </a:r>
          </a:p>
        </p:txBody>
      </p:sp>
      <p:pic>
        <p:nvPicPr>
          <p:cNvPr id="235" name="Picture 234">
            <a:extLst>
              <a:ext uri="{FF2B5EF4-FFF2-40B4-BE49-F238E27FC236}">
                <a16:creationId xmlns:a16="http://schemas.microsoft.com/office/drawing/2014/main" id="{C653BEDF-FC59-4350-9E5B-7BDACA63E891}"/>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34261562" y="419223"/>
            <a:ext cx="9629638" cy="1031504"/>
          </a:xfrm>
          <a:prstGeom prst="rect">
            <a:avLst/>
          </a:prstGeom>
        </p:spPr>
      </p:pic>
      <p:sp>
        <p:nvSpPr>
          <p:cNvPr id="137" name="Rectangle 26">
            <a:extLst>
              <a:ext uri="{FF2B5EF4-FFF2-40B4-BE49-F238E27FC236}">
                <a16:creationId xmlns:a16="http://schemas.microsoft.com/office/drawing/2014/main" id="{F7967B6B-449B-4C4B-87E5-214DC84A2234}"/>
              </a:ext>
            </a:extLst>
          </p:cNvPr>
          <p:cNvSpPr>
            <a:spLocks noChangeArrowheads="1"/>
          </p:cNvSpPr>
          <p:nvPr/>
        </p:nvSpPr>
        <p:spPr bwMode="auto">
          <a:xfrm>
            <a:off x="-106185" y="1828269"/>
            <a:ext cx="44008883" cy="143456"/>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141" name="Rectangle 26">
            <a:extLst>
              <a:ext uri="{FF2B5EF4-FFF2-40B4-BE49-F238E27FC236}">
                <a16:creationId xmlns:a16="http://schemas.microsoft.com/office/drawing/2014/main" id="{FAB6ED1B-2BBA-4CD8-AB49-EF09F1F82491}"/>
              </a:ext>
            </a:extLst>
          </p:cNvPr>
          <p:cNvSpPr>
            <a:spLocks noChangeArrowheads="1"/>
          </p:cNvSpPr>
          <p:nvPr/>
        </p:nvSpPr>
        <p:spPr bwMode="auto">
          <a:xfrm>
            <a:off x="-117681" y="21799774"/>
            <a:ext cx="44008880" cy="163603"/>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cxnSp>
        <p:nvCxnSpPr>
          <p:cNvPr id="144" name="Straight Connector 143">
            <a:extLst>
              <a:ext uri="{FF2B5EF4-FFF2-40B4-BE49-F238E27FC236}">
                <a16:creationId xmlns:a16="http://schemas.microsoft.com/office/drawing/2014/main" id="{22105DCC-8B80-4932-A11F-566A4E5862CD}"/>
              </a:ext>
            </a:extLst>
          </p:cNvPr>
          <p:cNvCxnSpPr/>
          <p:nvPr/>
        </p:nvCxnSpPr>
        <p:spPr bwMode="auto">
          <a:xfrm>
            <a:off x="21886760" y="4370124"/>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0" name="Rectangle 209">
            <a:extLst>
              <a:ext uri="{FF2B5EF4-FFF2-40B4-BE49-F238E27FC236}">
                <a16:creationId xmlns:a16="http://schemas.microsoft.com/office/drawing/2014/main" id="{52928B21-A381-482A-875D-8DBDE2B44378}"/>
              </a:ext>
            </a:extLst>
          </p:cNvPr>
          <p:cNvSpPr/>
          <p:nvPr/>
        </p:nvSpPr>
        <p:spPr>
          <a:xfrm>
            <a:off x="903377" y="19402002"/>
            <a:ext cx="4887247"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RESEARCH OBJECTIVES</a:t>
            </a:r>
            <a:endParaRPr lang="en-US" sz="2800" b="1">
              <a:latin typeface="Arial" panose="020B0604020202020204" pitchFamily="34" charset="0"/>
              <a:cs typeface="Arial" panose="020B0604020202020204" pitchFamily="34" charset="0"/>
            </a:endParaRPr>
          </a:p>
        </p:txBody>
      </p:sp>
      <p:sp>
        <p:nvSpPr>
          <p:cNvPr id="212" name="Rectangle 211">
            <a:extLst>
              <a:ext uri="{FF2B5EF4-FFF2-40B4-BE49-F238E27FC236}">
                <a16:creationId xmlns:a16="http://schemas.microsoft.com/office/drawing/2014/main" id="{B1D3324D-23AF-49C8-AC9C-627B947C3372}"/>
              </a:ext>
            </a:extLst>
          </p:cNvPr>
          <p:cNvSpPr/>
          <p:nvPr/>
        </p:nvSpPr>
        <p:spPr bwMode="auto">
          <a:xfrm>
            <a:off x="232819" y="19457516"/>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cxnSp>
        <p:nvCxnSpPr>
          <p:cNvPr id="213" name="Straight Connector 212">
            <a:extLst>
              <a:ext uri="{FF2B5EF4-FFF2-40B4-BE49-F238E27FC236}">
                <a16:creationId xmlns:a16="http://schemas.microsoft.com/office/drawing/2014/main" id="{C7F44019-64B9-4836-B21F-312291DE1DA6}"/>
              </a:ext>
            </a:extLst>
          </p:cNvPr>
          <p:cNvCxnSpPr>
            <a:cxnSpLocks/>
            <a:stCxn id="210" idx="3"/>
          </p:cNvCxnSpPr>
          <p:nvPr/>
        </p:nvCxnSpPr>
        <p:spPr bwMode="auto">
          <a:xfrm flipV="1">
            <a:off x="5790624" y="19663146"/>
            <a:ext cx="4834820" cy="466"/>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 name="Rectangle 214">
            <a:extLst>
              <a:ext uri="{FF2B5EF4-FFF2-40B4-BE49-F238E27FC236}">
                <a16:creationId xmlns:a16="http://schemas.microsoft.com/office/drawing/2014/main" id="{E07925BF-CCB2-443C-9FE8-FE558EC7F144}"/>
              </a:ext>
            </a:extLst>
          </p:cNvPr>
          <p:cNvSpPr/>
          <p:nvPr/>
        </p:nvSpPr>
        <p:spPr>
          <a:xfrm>
            <a:off x="33712777" y="17871454"/>
            <a:ext cx="4321451"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ACKNOWLEDGEMENTS</a:t>
            </a:r>
          </a:p>
        </p:txBody>
      </p:sp>
      <p:sp>
        <p:nvSpPr>
          <p:cNvPr id="216" name="Rectangle 215">
            <a:extLst>
              <a:ext uri="{FF2B5EF4-FFF2-40B4-BE49-F238E27FC236}">
                <a16:creationId xmlns:a16="http://schemas.microsoft.com/office/drawing/2014/main" id="{DCDFF37B-E28D-42AA-A095-47DDCB4A04D4}"/>
              </a:ext>
            </a:extLst>
          </p:cNvPr>
          <p:cNvSpPr/>
          <p:nvPr/>
        </p:nvSpPr>
        <p:spPr bwMode="auto">
          <a:xfrm>
            <a:off x="33205337" y="4158033"/>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p>
        </p:txBody>
      </p:sp>
      <p:sp>
        <p:nvSpPr>
          <p:cNvPr id="220" name="Rectangle 219">
            <a:extLst>
              <a:ext uri="{FF2B5EF4-FFF2-40B4-BE49-F238E27FC236}">
                <a16:creationId xmlns:a16="http://schemas.microsoft.com/office/drawing/2014/main" id="{E24C946C-91E9-4486-8B6C-6C3CC59FA60A}"/>
              </a:ext>
            </a:extLst>
          </p:cNvPr>
          <p:cNvSpPr/>
          <p:nvPr/>
        </p:nvSpPr>
        <p:spPr bwMode="auto">
          <a:xfrm>
            <a:off x="33193516" y="17950184"/>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sp>
        <p:nvSpPr>
          <p:cNvPr id="229" name="Rectangle 228">
            <a:extLst>
              <a:ext uri="{FF2B5EF4-FFF2-40B4-BE49-F238E27FC236}">
                <a16:creationId xmlns:a16="http://schemas.microsoft.com/office/drawing/2014/main" id="{C5D9DFE6-55D5-48D0-BBA6-0B2D96899C0E}"/>
              </a:ext>
            </a:extLst>
          </p:cNvPr>
          <p:cNvSpPr/>
          <p:nvPr/>
        </p:nvSpPr>
        <p:spPr>
          <a:xfrm>
            <a:off x="11355803" y="8562275"/>
            <a:ext cx="10397599" cy="409374"/>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Table 1. Literature Summary</a:t>
            </a:r>
          </a:p>
        </p:txBody>
      </p:sp>
      <p:pic>
        <p:nvPicPr>
          <p:cNvPr id="1105" name="Picture 81" descr="Home - 2022 INFORMS Business Analytics Conference">
            <a:extLst>
              <a:ext uri="{FF2B5EF4-FFF2-40B4-BE49-F238E27FC236}">
                <a16:creationId xmlns:a16="http://schemas.microsoft.com/office/drawing/2014/main" id="{46BFBFA2-A75D-481D-80DF-9A891DAD0381}"/>
              </a:ext>
            </a:extLst>
          </p:cNvP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228716" y="32775"/>
            <a:ext cx="1710079" cy="1690634"/>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4" descr="image">
            <a:extLst>
              <a:ext uri="{FF2B5EF4-FFF2-40B4-BE49-F238E27FC236}">
                <a16:creationId xmlns:a16="http://schemas.microsoft.com/office/drawing/2014/main" id="{DE960A87-3533-4544-B7D6-289EC80DCC2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808483" y="12922091"/>
            <a:ext cx="6053342" cy="3264019"/>
          </a:xfrm>
          <a:prstGeom prst="rect">
            <a:avLst/>
          </a:prstGeom>
          <a:noFill/>
          <a:extLst>
            <a:ext uri="{909E8E84-426E-40DD-AFC4-6F175D3DCCD1}">
              <a14:hiddenFill xmlns:a14="http://schemas.microsoft.com/office/drawing/2010/main">
                <a:solidFill>
                  <a:srgbClr val="FFFFFF"/>
                </a:solidFill>
              </a14:hiddenFill>
            </a:ext>
          </a:extLst>
        </p:spPr>
      </p:pic>
      <p:pic>
        <p:nvPicPr>
          <p:cNvPr id="185" name="Picture 12">
            <a:extLst>
              <a:ext uri="{FF2B5EF4-FFF2-40B4-BE49-F238E27FC236}">
                <a16:creationId xmlns:a16="http://schemas.microsoft.com/office/drawing/2014/main" id="{1D92BEA1-5549-42FC-A5D6-A37D9BDA2C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954" y="13102079"/>
            <a:ext cx="5002538" cy="28303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2">
            <a:extLst>
              <a:ext uri="{FF2B5EF4-FFF2-40B4-BE49-F238E27FC236}">
                <a16:creationId xmlns:a16="http://schemas.microsoft.com/office/drawing/2014/main" id="{0C48436B-B894-6249-B893-CBA0A761E174}"/>
              </a:ext>
            </a:extLst>
          </p:cNvPr>
          <p:cNvGraphicFramePr>
            <a:graphicFrameLocks noGrp="1"/>
          </p:cNvGraphicFramePr>
          <p:nvPr>
            <p:extLst>
              <p:ext uri="{D42A27DB-BD31-4B8C-83A1-F6EECF244321}">
                <p14:modId xmlns:p14="http://schemas.microsoft.com/office/powerpoint/2010/main" val="1904315982"/>
              </p:ext>
            </p:extLst>
          </p:nvPr>
        </p:nvGraphicFramePr>
        <p:xfrm>
          <a:off x="11269910" y="6288968"/>
          <a:ext cx="10072479" cy="2221398"/>
        </p:xfrm>
        <a:graphic>
          <a:graphicData uri="http://schemas.openxmlformats.org/drawingml/2006/table">
            <a:tbl>
              <a:tblPr firstRow="1" bandRow="1">
                <a:tableStyleId>{073A0DAA-6AF3-43AB-8588-CEC1D06C72B9}</a:tableStyleId>
              </a:tblPr>
              <a:tblGrid>
                <a:gridCol w="2952021">
                  <a:extLst>
                    <a:ext uri="{9D8B030D-6E8A-4147-A177-3AD203B41FA5}">
                      <a16:colId xmlns:a16="http://schemas.microsoft.com/office/drawing/2014/main" val="1683634218"/>
                    </a:ext>
                  </a:extLst>
                </a:gridCol>
                <a:gridCol w="1186743">
                  <a:extLst>
                    <a:ext uri="{9D8B030D-6E8A-4147-A177-3AD203B41FA5}">
                      <a16:colId xmlns:a16="http://schemas.microsoft.com/office/drawing/2014/main" val="2307774026"/>
                    </a:ext>
                  </a:extLst>
                </a:gridCol>
                <a:gridCol w="1186743">
                  <a:extLst>
                    <a:ext uri="{9D8B030D-6E8A-4147-A177-3AD203B41FA5}">
                      <a16:colId xmlns:a16="http://schemas.microsoft.com/office/drawing/2014/main" val="3600135208"/>
                    </a:ext>
                  </a:extLst>
                </a:gridCol>
                <a:gridCol w="1186743">
                  <a:extLst>
                    <a:ext uri="{9D8B030D-6E8A-4147-A177-3AD203B41FA5}">
                      <a16:colId xmlns:a16="http://schemas.microsoft.com/office/drawing/2014/main" val="3835483655"/>
                    </a:ext>
                  </a:extLst>
                </a:gridCol>
                <a:gridCol w="1186743">
                  <a:extLst>
                    <a:ext uri="{9D8B030D-6E8A-4147-A177-3AD203B41FA5}">
                      <a16:colId xmlns:a16="http://schemas.microsoft.com/office/drawing/2014/main" val="2685805857"/>
                    </a:ext>
                  </a:extLst>
                </a:gridCol>
                <a:gridCol w="1186743">
                  <a:extLst>
                    <a:ext uri="{9D8B030D-6E8A-4147-A177-3AD203B41FA5}">
                      <a16:colId xmlns:a16="http://schemas.microsoft.com/office/drawing/2014/main" val="3581023759"/>
                    </a:ext>
                  </a:extLst>
                </a:gridCol>
                <a:gridCol w="1186743">
                  <a:extLst>
                    <a:ext uri="{9D8B030D-6E8A-4147-A177-3AD203B41FA5}">
                      <a16:colId xmlns:a16="http://schemas.microsoft.com/office/drawing/2014/main" val="2064230615"/>
                    </a:ext>
                  </a:extLst>
                </a:gridCol>
              </a:tblGrid>
              <a:tr h="370233">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b">
                    <a:solidFill>
                      <a:srgbClr val="CFB991"/>
                    </a:solidFill>
                  </a:tcPr>
                </a:tc>
                <a:tc>
                  <a:txBody>
                    <a:bodyPr/>
                    <a:lstStyle/>
                    <a:p>
                      <a:pPr algn="ctr" fontAlgn="b"/>
                      <a:r>
                        <a:rPr lang="en-US" sz="1600" b="0" u="none" strike="noStrike">
                          <a:solidFill>
                            <a:srgbClr val="000000"/>
                          </a:solidFill>
                          <a:effectLst/>
                        </a:rPr>
                        <a:t>NB</a:t>
                      </a:r>
                      <a:endParaRPr lang="en-US" sz="1600" b="0" i="0" u="none" strike="noStrike">
                        <a:solidFill>
                          <a:srgbClr val="000000"/>
                        </a:solidFill>
                        <a:effectLst/>
                        <a:latin typeface="Calibri" panose="020F0502020204030204" pitchFamily="34" charset="0"/>
                      </a:endParaRPr>
                    </a:p>
                  </a:txBody>
                  <a:tcPr marL="9525" marR="9525" marT="9525" marB="0" anchor="ctr">
                    <a:solidFill>
                      <a:srgbClr val="CFB991"/>
                    </a:solidFill>
                  </a:tcPr>
                </a:tc>
                <a:tc>
                  <a:txBody>
                    <a:bodyPr/>
                    <a:lstStyle/>
                    <a:p>
                      <a:pPr algn="ctr" fontAlgn="b"/>
                      <a:r>
                        <a:rPr lang="en-US" sz="1600" b="0" u="none" strike="noStrike">
                          <a:solidFill>
                            <a:srgbClr val="000000"/>
                          </a:solidFill>
                          <a:effectLst/>
                        </a:rPr>
                        <a:t>LR</a:t>
                      </a:r>
                      <a:endParaRPr lang="en-US" sz="1600" b="0" i="0" u="none" strike="noStrike">
                        <a:solidFill>
                          <a:srgbClr val="000000"/>
                        </a:solidFill>
                        <a:effectLst/>
                        <a:latin typeface="Calibri" panose="020F0502020204030204" pitchFamily="34" charset="0"/>
                      </a:endParaRPr>
                    </a:p>
                  </a:txBody>
                  <a:tcPr marL="9525" marR="9525" marT="9525" marB="0" anchor="ctr">
                    <a:solidFill>
                      <a:srgbClr val="CFB991"/>
                    </a:solidFill>
                  </a:tcPr>
                </a:tc>
                <a:tc>
                  <a:txBody>
                    <a:bodyPr/>
                    <a:lstStyle/>
                    <a:p>
                      <a:pPr algn="ctr" fontAlgn="b"/>
                      <a:r>
                        <a:rPr lang="en-US" sz="1600" b="0" u="none" strike="noStrike">
                          <a:solidFill>
                            <a:srgbClr val="000000"/>
                          </a:solidFill>
                          <a:effectLst/>
                        </a:rPr>
                        <a:t>DT</a:t>
                      </a:r>
                      <a:endParaRPr lang="en-US" sz="1600" b="0" i="0" u="none" strike="noStrike">
                        <a:solidFill>
                          <a:srgbClr val="000000"/>
                        </a:solidFill>
                        <a:effectLst/>
                        <a:latin typeface="Calibri" panose="020F0502020204030204" pitchFamily="34" charset="0"/>
                      </a:endParaRPr>
                    </a:p>
                  </a:txBody>
                  <a:tcPr marL="9525" marR="9525" marT="9525" marB="0" anchor="ctr">
                    <a:solidFill>
                      <a:srgbClr val="CFB991"/>
                    </a:solidFill>
                  </a:tcPr>
                </a:tc>
                <a:tc>
                  <a:txBody>
                    <a:bodyPr/>
                    <a:lstStyle/>
                    <a:p>
                      <a:pPr algn="ctr" fontAlgn="b"/>
                      <a:r>
                        <a:rPr lang="en-US" sz="1600" b="0" u="none" strike="noStrike">
                          <a:solidFill>
                            <a:srgbClr val="000000"/>
                          </a:solidFill>
                          <a:effectLst/>
                        </a:rPr>
                        <a:t>RF</a:t>
                      </a:r>
                      <a:endParaRPr lang="en-US" sz="1600" b="0" i="0" u="none" strike="noStrike">
                        <a:solidFill>
                          <a:srgbClr val="000000"/>
                        </a:solidFill>
                        <a:effectLst/>
                        <a:latin typeface="Calibri" panose="020F0502020204030204" pitchFamily="34" charset="0"/>
                      </a:endParaRPr>
                    </a:p>
                  </a:txBody>
                  <a:tcPr marL="9525" marR="9525" marT="9525" marB="0" anchor="ctr">
                    <a:solidFill>
                      <a:srgbClr val="CFB991"/>
                    </a:solidFill>
                  </a:tcPr>
                </a:tc>
                <a:tc>
                  <a:txBody>
                    <a:bodyPr/>
                    <a:lstStyle/>
                    <a:p>
                      <a:pPr algn="ctr" fontAlgn="b"/>
                      <a:r>
                        <a:rPr lang="en-US" sz="1600" b="0" u="none" strike="noStrike">
                          <a:solidFill>
                            <a:srgbClr val="000000"/>
                          </a:solidFill>
                          <a:effectLst/>
                        </a:rPr>
                        <a:t>GB</a:t>
                      </a:r>
                      <a:endParaRPr lang="en-US" sz="1600" b="0" i="0" u="none" strike="noStrike">
                        <a:solidFill>
                          <a:srgbClr val="000000"/>
                        </a:solidFill>
                        <a:effectLst/>
                        <a:latin typeface="Calibri" panose="020F0502020204030204" pitchFamily="34" charset="0"/>
                      </a:endParaRPr>
                    </a:p>
                  </a:txBody>
                  <a:tcPr marL="9525" marR="9525" marT="9525" marB="0" anchor="ctr">
                    <a:solidFill>
                      <a:srgbClr val="CFB991"/>
                    </a:solidFill>
                  </a:tcPr>
                </a:tc>
                <a:tc>
                  <a:txBody>
                    <a:bodyPr/>
                    <a:lstStyle/>
                    <a:p>
                      <a:pPr algn="ctr" fontAlgn="b"/>
                      <a:r>
                        <a:rPr lang="en-US" sz="1600" b="0" u="none" strike="noStrike">
                          <a:solidFill>
                            <a:srgbClr val="000000"/>
                          </a:solidFill>
                          <a:effectLst/>
                        </a:rPr>
                        <a:t>BPN</a:t>
                      </a:r>
                      <a:endParaRPr lang="en-US" sz="1600" b="0" i="0" u="none" strike="noStrike">
                        <a:solidFill>
                          <a:srgbClr val="000000"/>
                        </a:solidFill>
                        <a:effectLst/>
                        <a:latin typeface="Calibri" panose="020F0502020204030204" pitchFamily="34" charset="0"/>
                      </a:endParaRPr>
                    </a:p>
                  </a:txBody>
                  <a:tcPr marL="9525" marR="9525" marT="9525" marB="0" anchor="ctr">
                    <a:solidFill>
                      <a:srgbClr val="CFB991"/>
                    </a:solidFill>
                  </a:tcPr>
                </a:tc>
                <a:extLst>
                  <a:ext uri="{0D108BD9-81ED-4DB2-BD59-A6C34878D82A}">
                    <a16:rowId xmlns:a16="http://schemas.microsoft.com/office/drawing/2014/main" val="2627039432"/>
                  </a:ext>
                </a:extLst>
              </a:tr>
              <a:tr h="370233">
                <a:tc>
                  <a:txBody>
                    <a:bodyPr/>
                    <a:lstStyle/>
                    <a:p>
                      <a:pPr algn="l" fontAlgn="b"/>
                      <a:r>
                        <a:rPr lang="en-US" sz="1600" b="0" u="none" strike="noStrike">
                          <a:solidFill>
                            <a:srgbClr val="000000"/>
                          </a:solidFill>
                          <a:effectLst/>
                        </a:rPr>
                        <a:t>Annapurna et al., 2017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3135632"/>
                  </a:ext>
                </a:extLst>
              </a:tr>
              <a:tr h="370233">
                <a:tc>
                  <a:txBody>
                    <a:bodyPr/>
                    <a:lstStyle/>
                    <a:p>
                      <a:pPr algn="l" fontAlgn="b"/>
                      <a:r>
                        <a:rPr lang="en-US" sz="1600" b="0" u="none" strike="noStrike">
                          <a:solidFill>
                            <a:srgbClr val="000000"/>
                          </a:solidFill>
                          <a:effectLst/>
                        </a:rPr>
                        <a:t>Ali Tamaddoni Jahromi et al., 2014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9706823"/>
                  </a:ext>
                </a:extLst>
              </a:tr>
              <a:tr h="370233">
                <a:tc>
                  <a:txBody>
                    <a:bodyPr/>
                    <a:lstStyle/>
                    <a:p>
                      <a:pPr algn="l" fontAlgn="b"/>
                      <a:r>
                        <a:rPr lang="en-US" sz="1600" b="0" u="none" strike="noStrike">
                          <a:solidFill>
                            <a:srgbClr val="222222"/>
                          </a:solidFill>
                          <a:effectLst/>
                        </a:rPr>
                        <a:t>Abou el Kassem</a:t>
                      </a:r>
                      <a:r>
                        <a:rPr lang="en-US" sz="1600" b="0" u="none" strike="noStrike">
                          <a:solidFill>
                            <a:srgbClr val="000000"/>
                          </a:solidFill>
                          <a:effectLst/>
                        </a:rPr>
                        <a:t> et al., 2020</a:t>
                      </a:r>
                      <a:endParaRPr lang="en-US" sz="1600" b="0" i="0" u="none" strike="noStrike">
                        <a:solidFill>
                          <a:srgbClr val="222222"/>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3736524"/>
                  </a:ext>
                </a:extLst>
              </a:tr>
              <a:tr h="370233">
                <a:tc>
                  <a:txBody>
                    <a:bodyPr/>
                    <a:lstStyle/>
                    <a:p>
                      <a:pPr algn="l" fontAlgn="b"/>
                      <a:r>
                        <a:rPr lang="en-US" sz="1600" b="0" u="none" strike="noStrike">
                          <a:solidFill>
                            <a:srgbClr val="000000"/>
                          </a:solidFill>
                          <a:effectLst/>
                        </a:rPr>
                        <a:t>T.Vafeidas et al., 2020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0986529"/>
                  </a:ext>
                </a:extLst>
              </a:tr>
              <a:tr h="370233">
                <a:tc>
                  <a:txBody>
                    <a:bodyPr/>
                    <a:lstStyle/>
                    <a:p>
                      <a:pPr algn="l" fontAlgn="b"/>
                      <a:r>
                        <a:rPr lang="en-US" sz="1600" b="0" u="none" strike="noStrike">
                          <a:solidFill>
                            <a:srgbClr val="000000"/>
                          </a:solidFill>
                          <a:effectLst/>
                        </a:rPr>
                        <a:t>Our Study, 2021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3119768"/>
                  </a:ext>
                </a:extLst>
              </a:tr>
            </a:tbl>
          </a:graphicData>
        </a:graphic>
      </p:graphicFrame>
      <p:pic>
        <p:nvPicPr>
          <p:cNvPr id="188" name="Graphic 5" descr="Tick">
            <a:extLst>
              <a:ext uri="{FF2B5EF4-FFF2-40B4-BE49-F238E27FC236}">
                <a16:creationId xmlns:a16="http://schemas.microsoft.com/office/drawing/2014/main" id="{6E916633-171A-9C4C-BBF8-95632DF71921}"/>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20614108" y="7794942"/>
            <a:ext cx="304763" cy="304732"/>
          </a:xfrm>
          <a:prstGeom prst="rect">
            <a:avLst/>
          </a:prstGeom>
        </p:spPr>
      </p:pic>
      <p:pic>
        <p:nvPicPr>
          <p:cNvPr id="194" name="Graphic 11" descr="Tick">
            <a:extLst>
              <a:ext uri="{FF2B5EF4-FFF2-40B4-BE49-F238E27FC236}">
                <a16:creationId xmlns:a16="http://schemas.microsoft.com/office/drawing/2014/main" id="{A94C5BFC-0D0D-D749-9526-DB9A57B86E65}"/>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20626434" y="7426948"/>
            <a:ext cx="304763" cy="304732"/>
          </a:xfrm>
          <a:prstGeom prst="rect">
            <a:avLst/>
          </a:prstGeom>
        </p:spPr>
      </p:pic>
      <p:pic>
        <p:nvPicPr>
          <p:cNvPr id="192" name="Graphic 9" descr="Tick">
            <a:extLst>
              <a:ext uri="{FF2B5EF4-FFF2-40B4-BE49-F238E27FC236}">
                <a16:creationId xmlns:a16="http://schemas.microsoft.com/office/drawing/2014/main" id="{EBBCFEF5-E5BE-2645-8FF0-E4D3D0BC17FA}"/>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4678742" y="8075553"/>
            <a:ext cx="304763" cy="304732"/>
          </a:xfrm>
          <a:prstGeom prst="rect">
            <a:avLst/>
          </a:prstGeom>
        </p:spPr>
      </p:pic>
      <p:pic>
        <p:nvPicPr>
          <p:cNvPr id="224" name="Graphic 9" descr="Tick">
            <a:extLst>
              <a:ext uri="{FF2B5EF4-FFF2-40B4-BE49-F238E27FC236}">
                <a16:creationId xmlns:a16="http://schemas.microsoft.com/office/drawing/2014/main" id="{02EAFB58-2BFA-C14A-99D8-984961EB7C90}"/>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5905991" y="8096059"/>
            <a:ext cx="304763" cy="304732"/>
          </a:xfrm>
          <a:prstGeom prst="rect">
            <a:avLst/>
          </a:prstGeom>
        </p:spPr>
      </p:pic>
      <p:pic>
        <p:nvPicPr>
          <p:cNvPr id="219" name="Graphic 9" descr="Tick">
            <a:extLst>
              <a:ext uri="{FF2B5EF4-FFF2-40B4-BE49-F238E27FC236}">
                <a16:creationId xmlns:a16="http://schemas.microsoft.com/office/drawing/2014/main" id="{220E9D10-9505-5D4C-BE1F-F578C5816254}"/>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8228831" y="8099422"/>
            <a:ext cx="304763" cy="304732"/>
          </a:xfrm>
          <a:prstGeom prst="rect">
            <a:avLst/>
          </a:prstGeom>
        </p:spPr>
      </p:pic>
      <p:pic>
        <p:nvPicPr>
          <p:cNvPr id="226" name="Graphic 9" descr="Tick">
            <a:extLst>
              <a:ext uri="{FF2B5EF4-FFF2-40B4-BE49-F238E27FC236}">
                <a16:creationId xmlns:a16="http://schemas.microsoft.com/office/drawing/2014/main" id="{B6C689A6-CADA-5B48-885B-B1F7CA3ACA2C}"/>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9419897" y="8111895"/>
            <a:ext cx="304763" cy="304732"/>
          </a:xfrm>
          <a:prstGeom prst="rect">
            <a:avLst/>
          </a:prstGeom>
        </p:spPr>
      </p:pic>
      <p:sp>
        <p:nvSpPr>
          <p:cNvPr id="146" name="TextBox 19">
            <a:extLst>
              <a:ext uri="{FF2B5EF4-FFF2-40B4-BE49-F238E27FC236}">
                <a16:creationId xmlns:a16="http://schemas.microsoft.com/office/drawing/2014/main" id="{5C09B0C2-9655-4347-BBB7-CCFF8A5F95E3}"/>
              </a:ext>
            </a:extLst>
          </p:cNvPr>
          <p:cNvSpPr txBox="1"/>
          <p:nvPr/>
        </p:nvSpPr>
        <p:spPr>
          <a:xfrm>
            <a:off x="22440542" y="13170003"/>
            <a:ext cx="9944690" cy="461665"/>
          </a:xfrm>
          <a:prstGeom prst="rect">
            <a:avLst/>
          </a:prstGeom>
          <a:noFill/>
          <a:ln>
            <a:solidFill>
              <a:schemeClr val="tx1"/>
            </a:solidFill>
          </a:ln>
        </p:spPr>
        <p:txBody>
          <a:bodyPr wrap="square" rtlCol="0" anchor="t">
            <a:spAutoFit/>
          </a:bodyPr>
          <a:lstStyle/>
          <a:p>
            <a:pPr algn="ctr"/>
            <a:r>
              <a:rPr lang="en-US" altLang="en-US" sz="2400" spc="10">
                <a:latin typeface="Arial"/>
                <a:cs typeface="Arial"/>
              </a:rPr>
              <a:t>B. Variable Importance Score</a:t>
            </a:r>
          </a:p>
        </p:txBody>
      </p:sp>
      <p:sp>
        <p:nvSpPr>
          <p:cNvPr id="147" name="Rectangle 146">
            <a:extLst>
              <a:ext uri="{FF2B5EF4-FFF2-40B4-BE49-F238E27FC236}">
                <a16:creationId xmlns:a16="http://schemas.microsoft.com/office/drawing/2014/main" id="{47BF23CF-0C05-4E4A-98EB-662696D6D892}"/>
              </a:ext>
            </a:extLst>
          </p:cNvPr>
          <p:cNvSpPr/>
          <p:nvPr/>
        </p:nvSpPr>
        <p:spPr>
          <a:xfrm>
            <a:off x="25042395" y="18900198"/>
            <a:ext cx="4616345"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 4. Importance Score</a:t>
            </a:r>
          </a:p>
        </p:txBody>
      </p:sp>
      <p:pic>
        <p:nvPicPr>
          <p:cNvPr id="28" name="Picture 27">
            <a:extLst>
              <a:ext uri="{FF2B5EF4-FFF2-40B4-BE49-F238E27FC236}">
                <a16:creationId xmlns:a16="http://schemas.microsoft.com/office/drawing/2014/main" id="{15097C88-C2D1-459D-96DE-AD56BA3B12E7}"/>
              </a:ext>
            </a:extLst>
          </p:cNvPr>
          <p:cNvPicPr>
            <a:picLocks noChangeAspect="1"/>
          </p:cNvPicPr>
          <p:nvPr/>
        </p:nvPicPr>
        <p:blipFill>
          <a:blip r:embed="rId15"/>
          <a:stretch>
            <a:fillRect/>
          </a:stretch>
        </p:blipFill>
        <p:spPr>
          <a:xfrm>
            <a:off x="11355474" y="18555426"/>
            <a:ext cx="5995675" cy="2654829"/>
          </a:xfrm>
          <a:prstGeom prst="rect">
            <a:avLst/>
          </a:prstGeom>
        </p:spPr>
      </p:pic>
      <p:pic>
        <p:nvPicPr>
          <p:cNvPr id="32" name="Picture 31">
            <a:extLst>
              <a:ext uri="{FF2B5EF4-FFF2-40B4-BE49-F238E27FC236}">
                <a16:creationId xmlns:a16="http://schemas.microsoft.com/office/drawing/2014/main" id="{B27EE9C4-25D9-4D88-AF00-717ABBEDE30C}"/>
              </a:ext>
            </a:extLst>
          </p:cNvPr>
          <p:cNvPicPr>
            <a:picLocks noChangeAspect="1"/>
          </p:cNvPicPr>
          <p:nvPr/>
        </p:nvPicPr>
        <p:blipFill>
          <a:blip r:embed="rId16"/>
          <a:stretch>
            <a:fillRect/>
          </a:stretch>
        </p:blipFill>
        <p:spPr>
          <a:xfrm>
            <a:off x="11335985" y="15933648"/>
            <a:ext cx="6009268" cy="2534715"/>
          </a:xfrm>
          <a:prstGeom prst="rect">
            <a:avLst/>
          </a:prstGeom>
        </p:spPr>
      </p:pic>
      <p:sp>
        <p:nvSpPr>
          <p:cNvPr id="33" name="TextBox 32">
            <a:extLst>
              <a:ext uri="{FF2B5EF4-FFF2-40B4-BE49-F238E27FC236}">
                <a16:creationId xmlns:a16="http://schemas.microsoft.com/office/drawing/2014/main" id="{33157642-0FDC-4B5C-A317-9C46C0FAB166}"/>
              </a:ext>
            </a:extLst>
          </p:cNvPr>
          <p:cNvSpPr txBox="1"/>
          <p:nvPr/>
        </p:nvSpPr>
        <p:spPr>
          <a:xfrm>
            <a:off x="227945" y="16050108"/>
            <a:ext cx="10439133" cy="3139321"/>
          </a:xfrm>
          <a:prstGeom prst="rect">
            <a:avLst/>
          </a:prstGeom>
          <a:noFill/>
        </p:spPr>
        <p:txBody>
          <a:bodyPr wrap="square" rtlCol="0">
            <a:spAutoFit/>
          </a:bodyPr>
          <a:lstStyle/>
          <a:p>
            <a:r>
              <a:rPr lang="en-US" sz="2200" b="1">
                <a:latin typeface="Arial" panose="020B0604020202020204" pitchFamily="34" charset="0"/>
                <a:cs typeface="Arial" panose="020B0604020202020204" pitchFamily="34" charset="0"/>
              </a:rPr>
              <a:t>How do we define churn? </a:t>
            </a:r>
            <a:r>
              <a:rPr lang="en-US" sz="2200">
                <a:latin typeface="Arial" panose="020B0604020202020204" pitchFamily="34" charset="0"/>
                <a:cs typeface="Arial" panose="020B0604020202020204" pitchFamily="34" charset="0"/>
              </a:rPr>
              <a:t>Let’s look at some scenarios -</a:t>
            </a:r>
            <a:br>
              <a:rPr lang="en-US" sz="2200">
                <a:latin typeface="Arial" panose="020B0604020202020204" pitchFamily="34" charset="0"/>
                <a:cs typeface="Arial" panose="020B0604020202020204" pitchFamily="34" charset="0"/>
              </a:rPr>
            </a:br>
            <a:r>
              <a:rPr lang="en-US" sz="2200">
                <a:latin typeface="Arial" panose="020B0604020202020204" pitchFamily="34" charset="0"/>
                <a:cs typeface="Arial" panose="020B0604020202020204" pitchFamily="34" charset="0"/>
              </a:rPr>
              <a:t>1. Understanding the type of churn: It’s difficult to understand if a customer has churned voluntarily, silently or involuntarily.</a:t>
            </a:r>
          </a:p>
          <a:p>
            <a:r>
              <a:rPr lang="en-US" sz="2200">
                <a:latin typeface="Arial" panose="020B0604020202020204" pitchFamily="34" charset="0"/>
                <a:cs typeface="Arial" panose="020B0604020202020204" pitchFamily="34" charset="0"/>
              </a:rPr>
              <a:t>2. What exactly constitutes a churn event? Can a customer who purchases very sporadically be labelled as a churned customer? Or can a customer who purchase consecutively in the last 3 months but did not purchase anything this month be labelled as a churned customer? The concept of ‘churn’ is very fuzzy.</a:t>
            </a:r>
          </a:p>
          <a:p>
            <a:r>
              <a:rPr lang="en-US" sz="2200">
                <a:latin typeface="Arial" panose="020B0604020202020204" pitchFamily="34" charset="0"/>
                <a:cs typeface="Arial" panose="020B0604020202020204" pitchFamily="34" charset="0"/>
              </a:rPr>
              <a:t>3. Low Churn Rate: Considering a business is in a good shape, customer churn becomes a relatively rare event, so what constitutes churn in this case?</a:t>
            </a:r>
          </a:p>
        </p:txBody>
      </p:sp>
      <p:sp>
        <p:nvSpPr>
          <p:cNvPr id="35" name="TextBox 34">
            <a:extLst>
              <a:ext uri="{FF2B5EF4-FFF2-40B4-BE49-F238E27FC236}">
                <a16:creationId xmlns:a16="http://schemas.microsoft.com/office/drawing/2014/main" id="{20BBC8F9-9116-4635-9345-4C06411504CF}"/>
              </a:ext>
            </a:extLst>
          </p:cNvPr>
          <p:cNvSpPr txBox="1"/>
          <p:nvPr/>
        </p:nvSpPr>
        <p:spPr>
          <a:xfrm>
            <a:off x="17478611" y="16017646"/>
            <a:ext cx="4200599" cy="2462213"/>
          </a:xfrm>
          <a:prstGeom prst="rect">
            <a:avLst/>
          </a:prstGeom>
          <a:noFill/>
          <a:ln>
            <a:solidFill>
              <a:schemeClr val="tx1"/>
            </a:solidFill>
          </a:ln>
        </p:spPr>
        <p:txBody>
          <a:bodyPr wrap="square" rtlCol="0">
            <a:spAutoFit/>
          </a:bodyPr>
          <a:lstStyle/>
          <a:p>
            <a:r>
              <a:rPr lang="en-US" sz="2200" b="1">
                <a:latin typeface="Arial" panose="020B0604020202020204" pitchFamily="34" charset="0"/>
                <a:cs typeface="Arial" panose="020B0604020202020204" pitchFamily="34" charset="0"/>
              </a:rPr>
              <a:t>Churned Customers</a:t>
            </a:r>
            <a:br>
              <a:rPr lang="en-US" sz="2200">
                <a:latin typeface="Arial" panose="020B0604020202020204" pitchFamily="34" charset="0"/>
                <a:cs typeface="Arial" panose="020B0604020202020204" pitchFamily="34" charset="0"/>
              </a:rPr>
            </a:br>
            <a:r>
              <a:rPr lang="en-US" sz="2200">
                <a:latin typeface="Arial" panose="020B0604020202020204" pitchFamily="34" charset="0"/>
                <a:cs typeface="Arial" panose="020B0604020202020204" pitchFamily="34" charset="0"/>
              </a:rPr>
              <a:t>Customers who have transacted for 5 months within a 6-month timeframe and did transact for 3 consecutive months are classified as churned customers. </a:t>
            </a:r>
          </a:p>
        </p:txBody>
      </p:sp>
      <p:sp>
        <p:nvSpPr>
          <p:cNvPr id="298" name="TextBox 297">
            <a:extLst>
              <a:ext uri="{FF2B5EF4-FFF2-40B4-BE49-F238E27FC236}">
                <a16:creationId xmlns:a16="http://schemas.microsoft.com/office/drawing/2014/main" id="{01B2C335-E1D2-4BFE-AADA-7FB7BFA78A22}"/>
              </a:ext>
            </a:extLst>
          </p:cNvPr>
          <p:cNvSpPr txBox="1"/>
          <p:nvPr/>
        </p:nvSpPr>
        <p:spPr>
          <a:xfrm>
            <a:off x="17496621" y="18714342"/>
            <a:ext cx="4200600" cy="2462213"/>
          </a:xfrm>
          <a:prstGeom prst="rect">
            <a:avLst/>
          </a:prstGeom>
          <a:noFill/>
          <a:ln>
            <a:solidFill>
              <a:schemeClr val="tx1"/>
            </a:solidFill>
          </a:ln>
        </p:spPr>
        <p:txBody>
          <a:bodyPr wrap="square" rtlCol="0">
            <a:spAutoFit/>
          </a:bodyPr>
          <a:lstStyle/>
          <a:p>
            <a:r>
              <a:rPr lang="en-US" sz="2200" b="1">
                <a:latin typeface="Arial" panose="020B0604020202020204" pitchFamily="34" charset="0"/>
                <a:cs typeface="Arial" panose="020B0604020202020204" pitchFamily="34" charset="0"/>
              </a:rPr>
              <a:t>Not-Churned Customers</a:t>
            </a:r>
            <a:br>
              <a:rPr lang="en-US" sz="2200">
                <a:latin typeface="Arial" panose="020B0604020202020204" pitchFamily="34" charset="0"/>
                <a:cs typeface="Arial" panose="020B0604020202020204" pitchFamily="34" charset="0"/>
              </a:rPr>
            </a:br>
            <a:r>
              <a:rPr lang="en-US" sz="2200">
                <a:latin typeface="Arial" panose="020B0604020202020204" pitchFamily="34" charset="0"/>
                <a:cs typeface="Arial" panose="020B0604020202020204" pitchFamily="34" charset="0"/>
              </a:rPr>
              <a:t>Customers who have transacted at least once every month from their first transaction during the entire duration of data are classified as Not-Churned customers.</a:t>
            </a:r>
          </a:p>
        </p:txBody>
      </p:sp>
      <p:sp>
        <p:nvSpPr>
          <p:cNvPr id="89" name="TextBox 88">
            <a:extLst>
              <a:ext uri="{FF2B5EF4-FFF2-40B4-BE49-F238E27FC236}">
                <a16:creationId xmlns:a16="http://schemas.microsoft.com/office/drawing/2014/main" id="{FF7BDC9D-5523-4E3E-B680-267A93FE8916}"/>
              </a:ext>
            </a:extLst>
          </p:cNvPr>
          <p:cNvSpPr txBox="1"/>
          <p:nvPr/>
        </p:nvSpPr>
        <p:spPr>
          <a:xfrm>
            <a:off x="22672355" y="11133465"/>
            <a:ext cx="9563167" cy="1446550"/>
          </a:xfrm>
          <a:prstGeom prst="rect">
            <a:avLst/>
          </a:prstGeom>
          <a:noFill/>
          <a:ln>
            <a:noFill/>
          </a:ln>
        </p:spPr>
        <p:txBody>
          <a:bodyPr wrap="square" rtlCol="0">
            <a:spAutoFit/>
          </a:bodyPr>
          <a:lstStyle/>
          <a:p>
            <a:pPr algn="ctr"/>
            <a:r>
              <a:rPr lang="en-US" sz="2200">
                <a:latin typeface="Arial" panose="020B0604020202020204" pitchFamily="34" charset="0"/>
                <a:cs typeface="Arial" panose="020B0604020202020204" pitchFamily="34" charset="0"/>
              </a:rPr>
              <a:t>Out of the 5 classification models, Gradient boost performed the best with 93% accuracy. While the remaining algorithms were significantly lower, Random forest and Logistic Regression were the next best algorithms with 83% and 81% accuracy, respectively.</a:t>
            </a:r>
          </a:p>
        </p:txBody>
      </p:sp>
      <p:pic>
        <p:nvPicPr>
          <p:cNvPr id="94" name="Graphic 9" descr="Tick">
            <a:extLst>
              <a:ext uri="{FF2B5EF4-FFF2-40B4-BE49-F238E27FC236}">
                <a16:creationId xmlns:a16="http://schemas.microsoft.com/office/drawing/2014/main" id="{0B3752A1-114B-4CC4-AC64-58E8A79D7839}"/>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7040609" y="8102575"/>
            <a:ext cx="304763" cy="304732"/>
          </a:xfrm>
          <a:prstGeom prst="rect">
            <a:avLst/>
          </a:prstGeom>
        </p:spPr>
      </p:pic>
      <p:pic>
        <p:nvPicPr>
          <p:cNvPr id="95" name="Graphic 9" descr="Tick">
            <a:extLst>
              <a:ext uri="{FF2B5EF4-FFF2-40B4-BE49-F238E27FC236}">
                <a16:creationId xmlns:a16="http://schemas.microsoft.com/office/drawing/2014/main" id="{5C19B543-0244-466D-839B-F2F9CD778280}"/>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5889062" y="7046193"/>
            <a:ext cx="304763" cy="304732"/>
          </a:xfrm>
          <a:prstGeom prst="rect">
            <a:avLst/>
          </a:prstGeom>
        </p:spPr>
      </p:pic>
      <p:pic>
        <p:nvPicPr>
          <p:cNvPr id="96" name="Graphic 9" descr="Tick">
            <a:extLst>
              <a:ext uri="{FF2B5EF4-FFF2-40B4-BE49-F238E27FC236}">
                <a16:creationId xmlns:a16="http://schemas.microsoft.com/office/drawing/2014/main" id="{6D202883-6AC6-42C8-A55D-40D4B289E9FF}"/>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5905997" y="7401793"/>
            <a:ext cx="304763" cy="304732"/>
          </a:xfrm>
          <a:prstGeom prst="rect">
            <a:avLst/>
          </a:prstGeom>
        </p:spPr>
      </p:pic>
      <p:pic>
        <p:nvPicPr>
          <p:cNvPr id="97" name="Graphic 9" descr="Tick">
            <a:extLst>
              <a:ext uri="{FF2B5EF4-FFF2-40B4-BE49-F238E27FC236}">
                <a16:creationId xmlns:a16="http://schemas.microsoft.com/office/drawing/2014/main" id="{E132B32C-90D4-42B8-B7C0-60F2173BBC44}"/>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5905997" y="7757393"/>
            <a:ext cx="304763" cy="304732"/>
          </a:xfrm>
          <a:prstGeom prst="rect">
            <a:avLst/>
          </a:prstGeom>
        </p:spPr>
      </p:pic>
      <p:pic>
        <p:nvPicPr>
          <p:cNvPr id="98" name="Graphic 9" descr="Tick">
            <a:extLst>
              <a:ext uri="{FF2B5EF4-FFF2-40B4-BE49-F238E27FC236}">
                <a16:creationId xmlns:a16="http://schemas.microsoft.com/office/drawing/2014/main" id="{55F1B524-C080-47BB-B118-B2D89A7CB9CD}"/>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7040616" y="7052711"/>
            <a:ext cx="304763" cy="304732"/>
          </a:xfrm>
          <a:prstGeom prst="rect">
            <a:avLst/>
          </a:prstGeom>
        </p:spPr>
      </p:pic>
      <p:pic>
        <p:nvPicPr>
          <p:cNvPr id="100" name="Graphic 9" descr="Tick">
            <a:extLst>
              <a:ext uri="{FF2B5EF4-FFF2-40B4-BE49-F238E27FC236}">
                <a16:creationId xmlns:a16="http://schemas.microsoft.com/office/drawing/2014/main" id="{007662AB-8F8A-4F4A-90B2-56459B4A4572}"/>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7040616" y="7763904"/>
            <a:ext cx="304763" cy="304732"/>
          </a:xfrm>
          <a:prstGeom prst="rect">
            <a:avLst/>
          </a:prstGeom>
        </p:spPr>
      </p:pic>
      <p:pic>
        <p:nvPicPr>
          <p:cNvPr id="101" name="Graphic 9" descr="Tick">
            <a:extLst>
              <a:ext uri="{FF2B5EF4-FFF2-40B4-BE49-F238E27FC236}">
                <a16:creationId xmlns:a16="http://schemas.microsoft.com/office/drawing/2014/main" id="{807D4203-7572-4140-9F8F-CBF99D91BA7B}"/>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9419897" y="7045098"/>
            <a:ext cx="304763" cy="304732"/>
          </a:xfrm>
          <a:prstGeom prst="rect">
            <a:avLst/>
          </a:prstGeom>
        </p:spPr>
      </p:pic>
      <p:pic>
        <p:nvPicPr>
          <p:cNvPr id="102" name="Graphic 9" descr="Tick">
            <a:extLst>
              <a:ext uri="{FF2B5EF4-FFF2-40B4-BE49-F238E27FC236}">
                <a16:creationId xmlns:a16="http://schemas.microsoft.com/office/drawing/2014/main" id="{8A8F3C3C-C83A-4110-8F03-C928EF01FA67}"/>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9419897" y="6706430"/>
            <a:ext cx="304763" cy="304732"/>
          </a:xfrm>
          <a:prstGeom prst="rect">
            <a:avLst/>
          </a:prstGeom>
        </p:spPr>
      </p:pic>
      <p:sp>
        <p:nvSpPr>
          <p:cNvPr id="103" name="TextBox 102">
            <a:extLst>
              <a:ext uri="{FF2B5EF4-FFF2-40B4-BE49-F238E27FC236}">
                <a16:creationId xmlns:a16="http://schemas.microsoft.com/office/drawing/2014/main" id="{E48402E7-8975-41AE-B915-A4AE17770EAA}"/>
              </a:ext>
            </a:extLst>
          </p:cNvPr>
          <p:cNvSpPr txBox="1"/>
          <p:nvPr/>
        </p:nvSpPr>
        <p:spPr>
          <a:xfrm>
            <a:off x="22683399" y="19855686"/>
            <a:ext cx="9537192" cy="1446550"/>
          </a:xfrm>
          <a:prstGeom prst="rect">
            <a:avLst/>
          </a:prstGeom>
          <a:noFill/>
          <a:ln>
            <a:noFill/>
          </a:ln>
        </p:spPr>
        <p:txBody>
          <a:bodyPr wrap="square" rtlCol="0">
            <a:spAutoFit/>
          </a:bodyPr>
          <a:lstStyle/>
          <a:p>
            <a:pPr algn="ctr"/>
            <a:r>
              <a:rPr lang="en-US" sz="2200">
                <a:latin typeface="Arial" panose="020B0604020202020204" pitchFamily="34" charset="0"/>
                <a:cs typeface="Arial" panose="020B0604020202020204" pitchFamily="34" charset="0"/>
              </a:rPr>
              <a:t>The top 6 variables in descending order of importance to predict churn are shown in the figure : The month before the churn (M1 was the most important amongst the 2 months). Grocery sales and pharmacy visits were the most important while comparing different categories.</a:t>
            </a:r>
          </a:p>
        </p:txBody>
      </p:sp>
      <p:graphicFrame>
        <p:nvGraphicFramePr>
          <p:cNvPr id="21" name="Chart 20">
            <a:extLst>
              <a:ext uri="{FF2B5EF4-FFF2-40B4-BE49-F238E27FC236}">
                <a16:creationId xmlns:a16="http://schemas.microsoft.com/office/drawing/2014/main" id="{CAE00293-5A77-48F4-9A1D-A4559503126E}"/>
              </a:ext>
            </a:extLst>
          </p:cNvPr>
          <p:cNvGraphicFramePr/>
          <p:nvPr>
            <p:extLst>
              <p:ext uri="{D42A27DB-BD31-4B8C-83A1-F6EECF244321}">
                <p14:modId xmlns:p14="http://schemas.microsoft.com/office/powerpoint/2010/main" val="3123391154"/>
              </p:ext>
            </p:extLst>
          </p:nvPr>
        </p:nvGraphicFramePr>
        <p:xfrm>
          <a:off x="22326207" y="5783947"/>
          <a:ext cx="9938709" cy="4851980"/>
        </p:xfrm>
        <a:graphic>
          <a:graphicData uri="http://schemas.openxmlformats.org/drawingml/2006/chart">
            <c:chart xmlns:c="http://schemas.openxmlformats.org/drawingml/2006/chart" xmlns:r="http://schemas.openxmlformats.org/officeDocument/2006/relationships" r:id="rId17"/>
          </a:graphicData>
        </a:graphic>
      </p:graphicFrame>
      <p:pic>
        <p:nvPicPr>
          <p:cNvPr id="24" name="Picture 23">
            <a:extLst>
              <a:ext uri="{FF2B5EF4-FFF2-40B4-BE49-F238E27FC236}">
                <a16:creationId xmlns:a16="http://schemas.microsoft.com/office/drawing/2014/main" id="{736856DA-82C1-4C85-B8F2-580D6017F58B}"/>
              </a:ext>
            </a:extLst>
          </p:cNvPr>
          <p:cNvPicPr>
            <a:picLocks noChangeAspect="1"/>
          </p:cNvPicPr>
          <p:nvPr/>
        </p:nvPicPr>
        <p:blipFill rotWithShape="1">
          <a:blip r:embed="rId18"/>
          <a:srcRect t="10514" r="2684" b="9286"/>
          <a:stretch/>
        </p:blipFill>
        <p:spPr>
          <a:xfrm>
            <a:off x="32766771" y="9469884"/>
            <a:ext cx="11124428" cy="4246370"/>
          </a:xfrm>
          <a:prstGeom prst="rect">
            <a:avLst/>
          </a:prstGeom>
        </p:spPr>
      </p:pic>
      <p:sp>
        <p:nvSpPr>
          <p:cNvPr id="104" name="TextBox 19">
            <a:extLst>
              <a:ext uri="{FF2B5EF4-FFF2-40B4-BE49-F238E27FC236}">
                <a16:creationId xmlns:a16="http://schemas.microsoft.com/office/drawing/2014/main" id="{B245E0FE-EBEA-40D9-98A3-F12DD81B2105}"/>
              </a:ext>
            </a:extLst>
          </p:cNvPr>
          <p:cNvSpPr txBox="1"/>
          <p:nvPr/>
        </p:nvSpPr>
        <p:spPr>
          <a:xfrm>
            <a:off x="33418648" y="8822451"/>
            <a:ext cx="9850760" cy="467853"/>
          </a:xfrm>
          <a:prstGeom prst="rect">
            <a:avLst/>
          </a:prstGeom>
          <a:noFill/>
          <a:ln>
            <a:solidFill>
              <a:schemeClr val="tx1"/>
            </a:solidFill>
          </a:ln>
        </p:spPr>
        <p:txBody>
          <a:bodyPr wrap="square" rtlCol="0" anchor="t">
            <a:spAutoFit/>
          </a:bodyPr>
          <a:lstStyle/>
          <a:p>
            <a:pPr algn="ctr"/>
            <a:r>
              <a:rPr lang="en-US" altLang="en-US" sz="2400" spc="10">
                <a:latin typeface="Arial"/>
                <a:cs typeface="Arial"/>
              </a:rPr>
              <a:t>C. Average Monthly Revenue Lost by category</a:t>
            </a:r>
          </a:p>
        </p:txBody>
      </p:sp>
      <p:graphicFrame>
        <p:nvGraphicFramePr>
          <p:cNvPr id="128" name="Chart 127">
            <a:extLst>
              <a:ext uri="{FF2B5EF4-FFF2-40B4-BE49-F238E27FC236}">
                <a16:creationId xmlns:a16="http://schemas.microsoft.com/office/drawing/2014/main" id="{1E98BA31-97D2-5540-A9F0-3ACF69406794}"/>
              </a:ext>
            </a:extLst>
          </p:cNvPr>
          <p:cNvGraphicFramePr>
            <a:graphicFrameLocks/>
          </p:cNvGraphicFramePr>
          <p:nvPr>
            <p:extLst>
              <p:ext uri="{D42A27DB-BD31-4B8C-83A1-F6EECF244321}">
                <p14:modId xmlns:p14="http://schemas.microsoft.com/office/powerpoint/2010/main" val="3928963851"/>
              </p:ext>
            </p:extLst>
          </p:nvPr>
        </p:nvGraphicFramePr>
        <p:xfrm>
          <a:off x="22386598" y="13974851"/>
          <a:ext cx="9998633" cy="4805536"/>
        </p:xfrm>
        <a:graphic>
          <a:graphicData uri="http://schemas.openxmlformats.org/drawingml/2006/chart">
            <c:chart xmlns:c="http://schemas.openxmlformats.org/drawingml/2006/chart" xmlns:r="http://schemas.openxmlformats.org/officeDocument/2006/relationships" r:id="rId19"/>
          </a:graphicData>
        </a:graphic>
      </p:graphicFrame>
      <p:pic>
        <p:nvPicPr>
          <p:cNvPr id="7" name="Picture 6">
            <a:extLst>
              <a:ext uri="{FF2B5EF4-FFF2-40B4-BE49-F238E27FC236}">
                <a16:creationId xmlns:a16="http://schemas.microsoft.com/office/drawing/2014/main" id="{9379EF75-2C22-47A8-98C8-53D36A7D63F3}"/>
              </a:ext>
            </a:extLst>
          </p:cNvPr>
          <p:cNvPicPr>
            <a:picLocks noChangeAspect="1"/>
          </p:cNvPicPr>
          <p:nvPr/>
        </p:nvPicPr>
        <p:blipFill>
          <a:blip r:embed="rId20"/>
          <a:stretch>
            <a:fillRect/>
          </a:stretch>
        </p:blipFill>
        <p:spPr>
          <a:xfrm>
            <a:off x="11436781" y="9626435"/>
            <a:ext cx="5964014" cy="5751576"/>
          </a:xfrm>
          <a:prstGeom prst="rect">
            <a:avLst/>
          </a:prstGeom>
          <a:ln w="12700">
            <a:noFill/>
          </a:ln>
        </p:spPr>
      </p:pic>
      <p:sp>
        <p:nvSpPr>
          <p:cNvPr id="111" name="TextBox 110">
            <a:extLst>
              <a:ext uri="{FF2B5EF4-FFF2-40B4-BE49-F238E27FC236}">
                <a16:creationId xmlns:a16="http://schemas.microsoft.com/office/drawing/2014/main" id="{8BE52F21-338D-491E-8B5D-EDC4FCC6A400}"/>
              </a:ext>
            </a:extLst>
          </p:cNvPr>
          <p:cNvSpPr txBox="1"/>
          <p:nvPr/>
        </p:nvSpPr>
        <p:spPr>
          <a:xfrm>
            <a:off x="17502858" y="10103114"/>
            <a:ext cx="4410654" cy="4154984"/>
          </a:xfrm>
          <a:prstGeom prst="rect">
            <a:avLst/>
          </a:prstGeom>
          <a:noFill/>
        </p:spPr>
        <p:txBody>
          <a:bodyPr wrap="square" rtlCol="0">
            <a:spAutoFit/>
          </a:bodyPr>
          <a:lstStyle/>
          <a:p>
            <a:endParaRPr lang="en-US" sz="2400" b="0" i="0">
              <a:solidFill>
                <a:srgbClr val="000000"/>
              </a:solidFill>
              <a:effectLst/>
              <a:latin typeface="Arial" panose="020B0604020202020204" pitchFamily="34" charset="0"/>
              <a:cs typeface="Arial" panose="020B0604020202020204" pitchFamily="34" charset="0"/>
            </a:endParaRPr>
          </a:p>
          <a:p>
            <a:pPr algn="l"/>
            <a:r>
              <a:rPr lang="en-US" sz="2400">
                <a:solidFill>
                  <a:srgbClr val="242424"/>
                </a:solidFill>
                <a:effectLst/>
                <a:latin typeface="Arial" panose="020B0604020202020204" pitchFamily="34" charset="0"/>
                <a:cs typeface="Arial" panose="020B0604020202020204" pitchFamily="34" charset="0"/>
              </a:rPr>
              <a:t>•</a:t>
            </a:r>
            <a:r>
              <a:rPr lang="en-US" sz="2400">
                <a:solidFill>
                  <a:srgbClr val="000000"/>
                </a:solidFill>
                <a:effectLst/>
                <a:latin typeface="Arial" panose="020B0604020202020204" pitchFamily="34" charset="0"/>
                <a:cs typeface="Arial" panose="020B0604020202020204" pitchFamily="34" charset="0"/>
              </a:rPr>
              <a:t>Added variables defining </a:t>
            </a:r>
            <a:r>
              <a:rPr lang="en-US" sz="2400" b="1">
                <a:solidFill>
                  <a:srgbClr val="000000"/>
                </a:solidFill>
                <a:effectLst/>
                <a:latin typeface="Arial" panose="020B0604020202020204" pitchFamily="34" charset="0"/>
                <a:cs typeface="Arial" panose="020B0604020202020204" pitchFamily="34" charset="0"/>
              </a:rPr>
              <a:t>last leg of customer’s journey</a:t>
            </a:r>
          </a:p>
          <a:p>
            <a:pPr algn="l"/>
            <a:endParaRPr lang="en-US" sz="2400">
              <a:solidFill>
                <a:srgbClr val="242424"/>
              </a:solidFill>
              <a:effectLst/>
              <a:latin typeface="Arial" panose="020B0604020202020204" pitchFamily="34" charset="0"/>
              <a:cs typeface="Arial" panose="020B0604020202020204" pitchFamily="34" charset="0"/>
            </a:endParaRPr>
          </a:p>
          <a:p>
            <a:pPr algn="l"/>
            <a:r>
              <a:rPr lang="en-US" sz="2400">
                <a:solidFill>
                  <a:srgbClr val="242424"/>
                </a:solidFill>
                <a:effectLst/>
                <a:latin typeface="Arial" panose="020B0604020202020204" pitchFamily="34" charset="0"/>
                <a:cs typeface="Arial" panose="020B0604020202020204" pitchFamily="34" charset="0"/>
              </a:rPr>
              <a:t>•</a:t>
            </a:r>
            <a:r>
              <a:rPr lang="en-US" sz="2400">
                <a:solidFill>
                  <a:srgbClr val="000000"/>
                </a:solidFill>
                <a:effectLst/>
                <a:latin typeface="Arial" panose="020B0604020202020204" pitchFamily="34" charset="0"/>
                <a:cs typeface="Arial" panose="020B0604020202020204" pitchFamily="34" charset="0"/>
              </a:rPr>
              <a:t>Incorporated importance of </a:t>
            </a:r>
            <a:r>
              <a:rPr lang="en-US" sz="2400" b="1">
                <a:solidFill>
                  <a:srgbClr val="000000"/>
                </a:solidFill>
                <a:effectLst/>
                <a:latin typeface="Arial" panose="020B0604020202020204" pitchFamily="34" charset="0"/>
                <a:cs typeface="Arial" panose="020B0604020202020204" pitchFamily="34" charset="0"/>
              </a:rPr>
              <a:t>Grocery shopping </a:t>
            </a:r>
            <a:r>
              <a:rPr lang="en-US" sz="2400">
                <a:solidFill>
                  <a:srgbClr val="000000"/>
                </a:solidFill>
                <a:effectLst/>
                <a:latin typeface="Arial" panose="020B0604020202020204" pitchFamily="34" charset="0"/>
                <a:cs typeface="Arial" panose="020B0604020202020204" pitchFamily="34" charset="0"/>
              </a:rPr>
              <a:t>in predictor variable</a:t>
            </a:r>
          </a:p>
          <a:p>
            <a:pPr algn="l"/>
            <a:endParaRPr lang="en-US" sz="2400">
              <a:solidFill>
                <a:srgbClr val="242424"/>
              </a:solidFill>
              <a:effectLst/>
              <a:latin typeface="Arial" panose="020B0604020202020204" pitchFamily="34" charset="0"/>
              <a:cs typeface="Arial" panose="020B0604020202020204" pitchFamily="34" charset="0"/>
            </a:endParaRPr>
          </a:p>
          <a:p>
            <a:pPr algn="l"/>
            <a:r>
              <a:rPr lang="en-US" sz="2400">
                <a:solidFill>
                  <a:srgbClr val="242424"/>
                </a:solidFill>
                <a:effectLst/>
                <a:latin typeface="Arial" panose="020B0604020202020204" pitchFamily="34" charset="0"/>
                <a:cs typeface="Arial" panose="020B0604020202020204" pitchFamily="34" charset="0"/>
              </a:rPr>
              <a:t>•</a:t>
            </a:r>
            <a:r>
              <a:rPr lang="en-US" sz="2400">
                <a:solidFill>
                  <a:srgbClr val="000000"/>
                </a:solidFill>
                <a:effectLst/>
                <a:latin typeface="Arial" panose="020B0604020202020204" pitchFamily="34" charset="0"/>
                <a:cs typeface="Arial" panose="020B0604020202020204" pitchFamily="34" charset="0"/>
              </a:rPr>
              <a:t>Added variables to define </a:t>
            </a:r>
            <a:r>
              <a:rPr lang="en-US" sz="2400" b="1">
                <a:solidFill>
                  <a:srgbClr val="000000"/>
                </a:solidFill>
                <a:effectLst/>
                <a:latin typeface="Arial" panose="020B0604020202020204" pitchFamily="34" charset="0"/>
                <a:cs typeface="Arial" panose="020B0604020202020204" pitchFamily="34" charset="0"/>
              </a:rPr>
              <a:t>customer experience</a:t>
            </a:r>
            <a:r>
              <a:rPr lang="en-US" sz="2400">
                <a:solidFill>
                  <a:srgbClr val="000000"/>
                </a:solidFill>
                <a:effectLst/>
                <a:latin typeface="Arial" panose="020B0604020202020204" pitchFamily="34" charset="0"/>
                <a:cs typeface="Arial" panose="020B0604020202020204" pitchFamily="34" charset="0"/>
              </a:rPr>
              <a:t> at supercenters</a:t>
            </a:r>
            <a:endParaRPr lang="en-US" sz="2400">
              <a:solidFill>
                <a:srgbClr val="242424"/>
              </a:solidFill>
              <a:effectLst/>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D590BB3D-9D31-4658-A6B1-3387AA7CCC70}"/>
              </a:ext>
            </a:extLst>
          </p:cNvPr>
          <p:cNvSpPr txBox="1"/>
          <p:nvPr/>
        </p:nvSpPr>
        <p:spPr>
          <a:xfrm>
            <a:off x="293523" y="8336075"/>
            <a:ext cx="10569145" cy="1446550"/>
          </a:xfrm>
          <a:prstGeom prst="rect">
            <a:avLst/>
          </a:prstGeom>
          <a:noFill/>
        </p:spPr>
        <p:txBody>
          <a:bodyPr wrap="square" rtlCol="0" anchor="t">
            <a:spAutoFit/>
          </a:bodyPr>
          <a:lstStyle/>
          <a:p>
            <a:pPr algn="just" rtl="0">
              <a:spcBef>
                <a:spcPts val="0"/>
              </a:spcBef>
              <a:spcAft>
                <a:spcPts val="0"/>
              </a:spcAft>
            </a:pPr>
            <a:r>
              <a:rPr lang="en-US" sz="2400" b="1" spc="10">
                <a:latin typeface="Arial" panose="020B0604020202020204" pitchFamily="34" charset="0"/>
                <a:cs typeface="Arial" panose="020B0604020202020204" pitchFamily="34" charset="0"/>
              </a:rPr>
              <a:t>Why is Churn important? </a:t>
            </a:r>
            <a:r>
              <a:rPr lang="en-US" sz="2400" spc="10">
                <a:latin typeface="Arial" panose="020B0604020202020204" pitchFamily="34" charset="0"/>
                <a:cs typeface="Arial" panose="020B0604020202020204" pitchFamily="34" charset="0"/>
              </a:rPr>
              <a:t>Data from a national chain retailer shows that</a:t>
            </a:r>
          </a:p>
          <a:p>
            <a:pPr algn="just" rtl="0">
              <a:spcBef>
                <a:spcPts val="0"/>
              </a:spcBef>
              <a:spcAft>
                <a:spcPts val="0"/>
              </a:spcAft>
            </a:pPr>
            <a:r>
              <a:rPr lang="en-US" sz="3200" b="1" spc="10">
                <a:solidFill>
                  <a:srgbClr val="B28E4E"/>
                </a:solidFill>
                <a:latin typeface="Arial" panose="020B0604020202020204" pitchFamily="34" charset="0"/>
                <a:cs typeface="Arial" panose="020B0604020202020204" pitchFamily="34" charset="0"/>
              </a:rPr>
              <a:t>70%</a:t>
            </a:r>
            <a:r>
              <a:rPr lang="en-US" sz="3200" b="1" spc="10">
                <a:latin typeface="Arial" panose="020B0604020202020204" pitchFamily="34" charset="0"/>
                <a:cs typeface="Arial" panose="020B0604020202020204" pitchFamily="34" charset="0"/>
              </a:rPr>
              <a:t> of sales generated from engaged customers (30% of total customers)</a:t>
            </a:r>
          </a:p>
        </p:txBody>
      </p:sp>
      <p:pic>
        <p:nvPicPr>
          <p:cNvPr id="93" name="Picture 2">
            <a:extLst>
              <a:ext uri="{FF2B5EF4-FFF2-40B4-BE49-F238E27FC236}">
                <a16:creationId xmlns:a16="http://schemas.microsoft.com/office/drawing/2014/main" id="{DDF5F4F9-FBC6-A944-B341-F7976224524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191072" y="18259996"/>
            <a:ext cx="3536536" cy="3439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7100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7SA_V2pG7SfXAWhH9LM9h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FcPIX0YisH1L.J5jPYg6oA"/>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275B0F64C39D45B48ED87B7D5A772E" ma:contentTypeVersion="13" ma:contentTypeDescription="Create a new document." ma:contentTypeScope="" ma:versionID="a62b194ba624c8cf62b60144cd5b8a77">
  <xsd:schema xmlns:xsd="http://www.w3.org/2001/XMLSchema" xmlns:xs="http://www.w3.org/2001/XMLSchema" xmlns:p="http://schemas.microsoft.com/office/2006/metadata/properties" xmlns:ns3="b1755f8e-5024-43d4-9f4e-f0720ef5cbea" xmlns:ns4="b60307e8-227d-4226-bf3f-3f3e3f614599" targetNamespace="http://schemas.microsoft.com/office/2006/metadata/properties" ma:root="true" ma:fieldsID="f7af95be82f763595ac7849bdb709092" ns3:_="" ns4:_="">
    <xsd:import namespace="b1755f8e-5024-43d4-9f4e-f0720ef5cbea"/>
    <xsd:import namespace="b60307e8-227d-4226-bf3f-3f3e3f6145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55f8e-5024-43d4-9f4e-f0720ef5c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0307e8-227d-4226-bf3f-3f3e3f6145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A11E28-B7DB-49AA-A1E7-5E933385601E}">
  <ds:schemaRefs>
    <ds:schemaRef ds:uri="b1755f8e-5024-43d4-9f4e-f0720ef5cbea"/>
    <ds:schemaRef ds:uri="b60307e8-227d-4226-bf3f-3f3e3f6145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BE5E52D-EB9D-4B72-A928-24760AE9C86A}">
  <ds:schemaRefs>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www.w3.org/XML/1998/namespace"/>
    <ds:schemaRef ds:uri="b60307e8-227d-4226-bf3f-3f3e3f614599"/>
    <ds:schemaRef ds:uri="b1755f8e-5024-43d4-9f4e-f0720ef5cbea"/>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F99380DB-4B35-4657-950C-6BBA781E42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INFORMS2015_Comp_Conf</Template>
  <TotalTime>0</TotalTime>
  <Words>1031</Words>
  <Application>Microsoft Office PowerPoint</Application>
  <PresentationFormat>Custom</PresentationFormat>
  <Paragraphs>71</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Segoe UI</vt:lpstr>
      <vt:lpstr>Times</vt:lpstr>
      <vt:lpstr>Times New Roman</vt:lpstr>
      <vt:lpstr>INFORMS2015_Comp_Conf</vt:lpstr>
      <vt:lpstr>think-cell Slide</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Vinod Iyer</cp:lastModifiedBy>
  <cp:revision>2</cp:revision>
  <cp:lastPrinted>2001-08-01T02:48:55Z</cp:lastPrinted>
  <dcterms:created xsi:type="dcterms:W3CDTF">2014-12-02T19:25:45Z</dcterms:created>
  <dcterms:modified xsi:type="dcterms:W3CDTF">2022-03-29T20:25:00Z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0x010100F8275B0F64C39D45B48ED87B7D5A772E</vt:lpwstr>
  </property>
</Properties>
</file>