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4672" r:id="rId1"/>
  </p:sldMasterIdLst>
  <p:notesMasterIdLst>
    <p:notesMasterId r:id="rId28"/>
  </p:notesMasterIdLst>
  <p:sldIdLst>
    <p:sldId id="256" r:id="rId2"/>
    <p:sldId id="291" r:id="rId3"/>
    <p:sldId id="292" r:id="rId4"/>
    <p:sldId id="289" r:id="rId5"/>
    <p:sldId id="257" r:id="rId6"/>
    <p:sldId id="283" r:id="rId7"/>
    <p:sldId id="279" r:id="rId8"/>
    <p:sldId id="258" r:id="rId9"/>
    <p:sldId id="282" r:id="rId10"/>
    <p:sldId id="263" r:id="rId11"/>
    <p:sldId id="277" r:id="rId12"/>
    <p:sldId id="281" r:id="rId13"/>
    <p:sldId id="275" r:id="rId14"/>
    <p:sldId id="280" r:id="rId15"/>
    <p:sldId id="284" r:id="rId16"/>
    <p:sldId id="296" r:id="rId17"/>
    <p:sldId id="270" r:id="rId18"/>
    <p:sldId id="286" r:id="rId19"/>
    <p:sldId id="266" r:id="rId20"/>
    <p:sldId id="269" r:id="rId21"/>
    <p:sldId id="271" r:id="rId22"/>
    <p:sldId id="290" r:id="rId23"/>
    <p:sldId id="288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FAF4F0"/>
    <a:srgbClr val="FCF7F3"/>
    <a:srgbClr val="6E6E6E"/>
    <a:srgbClr val="F0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3333" autoAdjust="0"/>
  </p:normalViewPr>
  <p:slideViewPr>
    <p:cSldViewPr snapToGrid="0" snapToObjects="1">
      <p:cViewPr varScale="1">
        <p:scale>
          <a:sx n="60" d="100"/>
          <a:sy n="60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626D-7C02-CB49-8108-FEADD179020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C38E-351C-DA4C-A094-D918E09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blog.xebia.in</a:t>
            </a:r>
            <a:r>
              <a:rPr lang="en-US" dirty="0"/>
              <a:t>/2015/09/01/day1-building-an-application-from-scratch-using-rxjava-and-java8/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assigning each step to a new Flux variable if you have trouble getting things to compile. It makes it easier to see what has gone wrong and what is required to correct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FA9A-13A0-B941-9A71-6762CF019508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3F8-3B97-4B4B-9522-780495115794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1AD2-CC3C-AB4E-9DD0-2D374DB278B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8D9-B6C3-3746-89BE-BFCFED89B19F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D6CD-FC21-A946-B18E-BC0A636C75D1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323-52AF-904E-9C48-03950BD39B3C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6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6CF-0211-6549-8814-91D841176D36}" type="datetime1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3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01B8-E1AD-034B-989D-6F1B80F287C9}" type="datetime1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C54-C643-6049-AD68-A2E2F106A239}" type="datetime1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6CC8-A07C-804E-B8C9-7BF9EA8A7EFF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7B8-9C47-374F-96CB-834E9EADCDC9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010B-42F9-EB4C-AAD1-CD01987F5A7D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x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37" y="185248"/>
            <a:ext cx="778624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129" y="5593272"/>
            <a:ext cx="292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vgrazi@gmail.com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57" y="4858983"/>
            <a:ext cx="9144001" cy="702205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Pivotal Reactor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17" y="2545108"/>
            <a:ext cx="11174882" cy="8368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/>
                </a:solidFill>
              </a:rPr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620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0804" y="372528"/>
            <a:ext cx="9352971" cy="1188720"/>
          </a:xfrm>
        </p:spPr>
        <p:txBody>
          <a:bodyPr>
            <a:noAutofit/>
          </a:bodyPr>
          <a:lstStyle/>
          <a:p>
            <a:r>
              <a:rPr lang="en-US" sz="4800" dirty="0"/>
              <a:t>Transform and combine Flux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326994"/>
            <a:ext cx="3138805" cy="21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Flux</a:t>
            </a:r>
          </a:p>
          <a:p>
            <a:pPr marL="0" indent="0">
              <a:buNone/>
            </a:pPr>
            <a:r>
              <a:rPr lang="en-US" sz="3200" dirty="0"/>
              <a:t>    .filter(…)</a:t>
            </a:r>
          </a:p>
          <a:p>
            <a:pPr marL="0" indent="0"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08" y="314720"/>
            <a:ext cx="9763585" cy="23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13" y="1780469"/>
            <a:ext cx="3607676" cy="32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 even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0694" y="1880310"/>
            <a:ext cx="3195183" cy="23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836" y="5754756"/>
            <a:ext cx="10876328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Each transformation returns a new resultant Flux.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1650" y="4912636"/>
            <a:ext cx="8988701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etc., etc., etc.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5910" y="2750403"/>
            <a:ext cx="3607676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12848" y="2744045"/>
            <a:ext cx="5553646" cy="24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</a:t>
            </a:r>
            <a:r>
              <a:rPr lang="en-US" sz="3200" dirty="0" err="1"/>
              <a:t>doOnNext</a:t>
            </a:r>
            <a:r>
              <a:rPr lang="en-US" sz="3200" dirty="0"/>
              <a:t>(</a:t>
            </a:r>
            <a:r>
              <a:rPr lang="en-US" sz="3200" dirty="0" err="1"/>
              <a:t>System.out</a:t>
            </a:r>
            <a:r>
              <a:rPr lang="en-US" sz="3200" dirty="0"/>
              <a:t>::</a:t>
            </a:r>
            <a:r>
              <a:rPr lang="en-US" sz="3200" dirty="0" err="1"/>
              <a:t>println</a:t>
            </a:r>
            <a:r>
              <a:rPr lang="en-US" sz="3200" dirty="0"/>
              <a:t>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</p:spTree>
    <p:extLst>
      <p:ext uri="{BB962C8B-B14F-4D97-AF65-F5344CB8AC3E}">
        <p14:creationId xmlns:p14="http://schemas.microsoft.com/office/powerpoint/2010/main" val="1886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24" y="228421"/>
            <a:ext cx="4799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MARBLE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05885"/>
            <a:ext cx="7729728" cy="67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http://rxmarbles.com/</a:t>
            </a:r>
            <a:r>
              <a:rPr lang="en-US" sz="2800" dirty="0"/>
              <a:t> Interactive marble diagrams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3" y="1881055"/>
            <a:ext cx="9915875" cy="4488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0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144642"/>
            <a:ext cx="8502701" cy="7381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 Fluxes to produce new Fluxes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31" y="1554757"/>
            <a:ext cx="11727338" cy="1668645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Examples</a:t>
            </a:r>
            <a:r>
              <a:rPr lang="en-US" sz="3200" dirty="0">
                <a:solidFill>
                  <a:schemeClr val="accent5"/>
                </a:solidFill>
              </a:rPr>
              <a:t>:	merge </a:t>
            </a:r>
            <a:r>
              <a:rPr lang="en-US" sz="3200" dirty="0">
                <a:solidFill>
                  <a:schemeClr val="dk1"/>
                </a:solidFill>
              </a:rPr>
              <a:t>– merges elements as they arrive.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zip</a:t>
            </a:r>
            <a:r>
              <a:rPr lang="en-US" sz="3200" dirty="0">
                <a:solidFill>
                  <a:schemeClr val="dk1"/>
                </a:solidFill>
              </a:rPr>
              <a:t> – combines elements in sequence.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</a:t>
            </a:r>
            <a:r>
              <a:rPr lang="en-US" sz="3200" dirty="0" err="1">
                <a:solidFill>
                  <a:schemeClr val="accent5"/>
                </a:solidFill>
              </a:rPr>
              <a:t>firstEmitting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– returns the first stream to emit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5" y="3458887"/>
            <a:ext cx="4996380" cy="309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0" y="3458888"/>
            <a:ext cx="4743524" cy="30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6223" y="1007872"/>
            <a:ext cx="11891593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Flux as input and return another Flux.</a:t>
            </a:r>
          </a:p>
        </p:txBody>
      </p:sp>
    </p:spTree>
    <p:extLst>
      <p:ext uri="{BB962C8B-B14F-4D97-AF65-F5344CB8AC3E}">
        <p14:creationId xmlns:p14="http://schemas.microsoft.com/office/powerpoint/2010/main" val="140978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650" y="94897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a Flux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2398" y="1195957"/>
            <a:ext cx="11314443" cy="5525518"/>
          </a:xfrm>
          <a:prstGeom prst="rect">
            <a:avLst/>
          </a:prstGeom>
          <a:solidFill>
            <a:schemeClr val="lt1">
              <a:alpha val="48000"/>
            </a:schemeClr>
          </a:solidFill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just</a:t>
            </a:r>
            <a:r>
              <a:rPr lang="en-US" altLang="en-US" sz="3600" dirty="0">
                <a:solidFill>
                  <a:schemeClr val="dk1"/>
                </a:solidFill>
              </a:rPr>
              <a:t>(value) – Creates instance that emits the supplied value(s).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fromIterable</a:t>
            </a:r>
            <a:r>
              <a:rPr lang="en-US" altLang="en-US" sz="3600" dirty="0">
                <a:solidFill>
                  <a:schemeClr val="accent5"/>
                </a:solidFill>
              </a:rPr>
              <a:t>/</a:t>
            </a:r>
            <a:r>
              <a:rPr lang="en-US" altLang="en-US" sz="3600" dirty="0" err="1">
                <a:solidFill>
                  <a:schemeClr val="accent5"/>
                </a:solidFill>
              </a:rPr>
              <a:t>fromArray</a:t>
            </a:r>
            <a:r>
              <a:rPr lang="en-US" altLang="en-US" sz="3600" dirty="0">
                <a:solidFill>
                  <a:schemeClr val="dk1"/>
                </a:solidFill>
              </a:rPr>
              <a:t>(values) – Accepts Collection&lt;T&gt; or array, creates a Flux&lt;T&gt;, which emits the values of the collection.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range</a:t>
            </a:r>
            <a:r>
              <a:rPr lang="en-US" altLang="en-US" sz="3600" dirty="0">
                <a:solidFill>
                  <a:schemeClr val="dk1"/>
                </a:solidFill>
              </a:rPr>
              <a:t>(i, n) – Produces n consecutive integers starting from </a:t>
            </a:r>
            <a:r>
              <a:rPr lang="en-US" altLang="en-US" sz="3600" dirty="0"/>
              <a:t>i.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interval</a:t>
            </a:r>
            <a:r>
              <a:rPr lang="en-US" altLang="en-US" sz="3600" dirty="0">
                <a:solidFill>
                  <a:schemeClr val="dk1"/>
                </a:solidFill>
              </a:rPr>
              <a:t>(</a:t>
            </a:r>
            <a:r>
              <a:rPr lang="en-US" altLang="en-US" sz="3600" dirty="0" err="1"/>
              <a:t>Duration.ofSeconds</a:t>
            </a:r>
            <a:r>
              <a:rPr lang="en-US" altLang="en-US" sz="3600" dirty="0"/>
              <a:t>(</a:t>
            </a:r>
            <a:r>
              <a:rPr lang="en-US" altLang="en-US" sz="3600" dirty="0">
                <a:solidFill>
                  <a:schemeClr val="accent5"/>
                </a:solidFill>
              </a:rPr>
              <a:t>n</a:t>
            </a:r>
            <a:r>
              <a:rPr lang="en-US" altLang="en-US" sz="3600" dirty="0">
                <a:solidFill>
                  <a:schemeClr val="dk1"/>
                </a:solidFill>
              </a:rPr>
              <a:t>)) – Emits a count, every n time units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9192" y="5933231"/>
            <a:ext cx="2455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/>
              <a:t>etc. etc. etc.</a:t>
            </a:r>
            <a:endParaRPr lang="en-US" altLang="en-US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0269" y="196027"/>
            <a:ext cx="5511462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Transforming Fluxes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823" y="839642"/>
            <a:ext cx="11891593" cy="323473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Takes first n elements only.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skip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Skips first n elements, then takes the rest</a:t>
            </a:r>
          </a:p>
          <a:p>
            <a:pPr lvl="0"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Returns a new Flux with duplicates eliminated.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distinctUntilChanged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Eliminates consecutive duplicates.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((x)-&gt;condition()) – Retains elements matching filter condition.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other elements.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flatMap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Fluxes.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2" y="4423953"/>
            <a:ext cx="3031435" cy="220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9" y="4218613"/>
            <a:ext cx="4178576" cy="220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72" y="4099663"/>
            <a:ext cx="4675432" cy="211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4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3" y="1814579"/>
            <a:ext cx="11317095" cy="20743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throttleFirst</a:t>
            </a:r>
            <a:r>
              <a:rPr lang="en-US" dirty="0">
                <a:solidFill>
                  <a:schemeClr val="dk1"/>
                </a:solidFill>
              </a:rPr>
              <a:t>() – Takes only the first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throttleLast</a:t>
            </a:r>
            <a:r>
              <a:rPr lang="en-US" dirty="0">
                <a:solidFill>
                  <a:schemeClr val="dk1"/>
                </a:solidFill>
              </a:rPr>
              <a:t>() – Takes only the last element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debounce</a:t>
            </a:r>
            <a:r>
              <a:rPr lang="en-US" dirty="0">
                <a:solidFill>
                  <a:schemeClr val="dk1"/>
                </a:solidFill>
              </a:rPr>
              <a:t>() – Takes only the last event of each set in the specified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timeout</a:t>
            </a:r>
            <a:r>
              <a:rPr lang="en-US" dirty="0">
                <a:solidFill>
                  <a:schemeClr val="dk1"/>
                </a:solidFill>
              </a:rPr>
              <a:t>() – Issues an exception if no events before timeout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80741" y="1005811"/>
            <a:ext cx="554751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Select elements based on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51" y="4231021"/>
            <a:ext cx="4100565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65629" y="5047594"/>
            <a:ext cx="39236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ea typeface="Abadi MT Condensed Light" charset="0"/>
                <a:cs typeface="Abadi MT Condensed Light" charset="0"/>
              </a:rPr>
              <a:t>debounce</a:t>
            </a:r>
            <a:endParaRPr lang="en-US" sz="2800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0" y="4231021"/>
            <a:ext cx="4685654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0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55" y="190930"/>
            <a:ext cx="10288268" cy="738103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Java Stream API and 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0045" y="1043962"/>
          <a:ext cx="1035191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Java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Pull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Push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Basically a way to iterate collections declaratively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 to real-time feeds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 synchronous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Real-time, concurrency,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Streams can only be used once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  <a:r>
                        <a:rPr lang="en-US" sz="2800" baseline="0" dirty="0"/>
                        <a:t> are highly reusable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control of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Control back-pressure</a:t>
                      </a:r>
                      <a:r>
                        <a:rPr lang="en-US" sz="2800" baseline="0" dirty="0"/>
                        <a:t> strategies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composition of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Advanced</a:t>
                      </a:r>
                      <a:r>
                        <a:rPr lang="en-US" sz="2800" baseline="0" dirty="0"/>
                        <a:t> composition and transformation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Finite</a:t>
                      </a:r>
                      <a:r>
                        <a:rPr lang="en-US" sz="2800" baseline="0" dirty="0"/>
                        <a:t> amount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Data</a:t>
                      </a:r>
                      <a:r>
                        <a:rPr lang="en-US" sz="2800" baseline="0" dirty="0"/>
                        <a:t> sizes from zero to infinity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09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1" y="2146985"/>
            <a:ext cx="10726223" cy="5261772"/>
          </a:xfrm>
        </p:spPr>
        <p:txBody>
          <a:bodyPr>
            <a:normAutofit/>
          </a:bodyPr>
          <a:lstStyle/>
          <a:p>
            <a:r>
              <a:rPr lang="en-US" sz="4000" dirty="0"/>
              <a:t>Observers are synchronous; concurrent calls are handled in sequence</a:t>
            </a:r>
          </a:p>
          <a:p>
            <a:pPr lvl="1"/>
            <a:r>
              <a:rPr lang="en-US" sz="3800" dirty="0"/>
              <a:t>No need to code defensively for concurrency</a:t>
            </a:r>
          </a:p>
          <a:p>
            <a:pPr lvl="1"/>
            <a:r>
              <a:rPr lang="en-US" sz="3800" dirty="0"/>
              <a:t>And no loss in latency due to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9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Asynchronous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78" y="1209912"/>
            <a:ext cx="11798845" cy="526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Built in support for concurrent publishers and subscribers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observeOn</a:t>
            </a:r>
            <a:r>
              <a:rPr lang="en-US" sz="2800" dirty="0"/>
              <a:t>(scheduler) – Specifies the thread for the Observer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subscribeOn</a:t>
            </a:r>
            <a:r>
              <a:rPr lang="en-US" sz="2800" dirty="0"/>
              <a:t>(scheduler) – Specifies the thread for the Subscriber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3000" b="1" dirty="0"/>
              <a:t>Types of schedulers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immediate</a:t>
            </a:r>
            <a:r>
              <a:rPr lang="en-US" sz="2800" dirty="0"/>
              <a:t>() – Parks current process and uses current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computation</a:t>
            </a:r>
            <a:r>
              <a:rPr lang="en-US" sz="2800" dirty="0"/>
              <a:t>() – The system-assigned computation thread</a:t>
            </a:r>
          </a:p>
          <a:p>
            <a:pPr lvl="1"/>
            <a:r>
              <a:rPr lang="en-US" sz="2800" dirty="0"/>
              <a:t>Schedulers.</a:t>
            </a:r>
            <a:r>
              <a:rPr lang="en-US" sz="2800" i="1" dirty="0">
                <a:solidFill>
                  <a:schemeClr val="accent5"/>
                </a:solidFill>
              </a:rPr>
              <a:t>io</a:t>
            </a:r>
            <a:r>
              <a:rPr lang="en-US" sz="2800" dirty="0"/>
              <a:t>() – The system-assigned IO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trampoline</a:t>
            </a:r>
            <a:r>
              <a:rPr lang="en-US" sz="2800" dirty="0"/>
              <a:t>() – Uses the current thread, once it is done here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newThread</a:t>
            </a:r>
            <a:r>
              <a:rPr lang="en-US" sz="2800" dirty="0"/>
              <a:t>() – Uses a new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from</a:t>
            </a:r>
            <a:r>
              <a:rPr lang="en-US" sz="2800" dirty="0"/>
              <a:t>(Executor) – On the named executor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28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824" y="280747"/>
            <a:ext cx="5807459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Cold Fluxes and Hot Fluxes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7218" y="1335249"/>
            <a:ext cx="9559636" cy="385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Cold Fluxes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Won’t begin pumping until a subscriber is attached.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receives all of the events, beginning from the historical first.</a:t>
            </a:r>
          </a:p>
          <a:p>
            <a:r>
              <a:rPr lang="en-US" sz="3200" dirty="0"/>
              <a:t>Hot Fluxes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Generally read live data, for example data feeds or mouse movements.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Begin pumping on connection.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gets the latest feeds as they pump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021" y="171426"/>
            <a:ext cx="6529359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Agenda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2002" y="1497150"/>
            <a:ext cx="10715627" cy="36635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 is Reactive?</a:t>
            </a:r>
          </a:p>
          <a:p>
            <a:r>
              <a:rPr lang="en-US" sz="3600" dirty="0"/>
              <a:t>Flux basics</a:t>
            </a:r>
          </a:p>
          <a:p>
            <a:r>
              <a:rPr lang="en-US" sz="3600" dirty="0"/>
              <a:t>Marble diagrams</a:t>
            </a:r>
          </a:p>
          <a:p>
            <a:r>
              <a:rPr lang="en-US" sz="3600" dirty="0"/>
              <a:t>Cold Fluxes</a:t>
            </a:r>
          </a:p>
          <a:p>
            <a:r>
              <a:rPr lang="en-US" sz="3600" dirty="0"/>
              <a:t>Hot Fluxes</a:t>
            </a:r>
          </a:p>
          <a:p>
            <a:r>
              <a:rPr lang="en-US" sz="3600" dirty="0"/>
              <a:t>Demos</a:t>
            </a:r>
          </a:p>
          <a:p>
            <a:pPr lvl="1"/>
            <a:r>
              <a:rPr lang="en-US" sz="3200" dirty="0"/>
              <a:t>Basic operations</a:t>
            </a:r>
          </a:p>
          <a:p>
            <a:pPr lvl="1"/>
            <a:r>
              <a:rPr lang="en-US" sz="3200" dirty="0"/>
              <a:t>Controlling emission rate</a:t>
            </a:r>
          </a:p>
          <a:p>
            <a:pPr lvl="1"/>
            <a:r>
              <a:rPr lang="en-US" sz="3200" dirty="0"/>
              <a:t>Attaching to a feed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515" y="597109"/>
            <a:ext cx="9352971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Additional Cold Fluxes (for Development)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731" y="2143993"/>
            <a:ext cx="10810539" cy="3185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empty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Completes on the first subscription, without emitting any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never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no  values and never completes.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an 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onError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 notification immediately on every subscriber. No other values are emitted.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doOnNext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Diagnostics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08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72124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Hot Fluxes (</a:t>
            </a:r>
            <a:r>
              <a:rPr lang="en-US" sz="4000" dirty="0" err="1"/>
              <a:t>Flowables</a:t>
            </a:r>
            <a:r>
              <a:rPr lang="en-US" sz="4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03426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10" y="1231488"/>
            <a:ext cx="1187938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“publish” on a cold Flux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ConnectableFlux</a:t>
            </a:r>
            <a:r>
              <a:rPr lang="en-US" sz="3600" dirty="0">
                <a:latin typeface="+mj-lt"/>
              </a:rPr>
              <a:t>&lt;Long&gt; </a:t>
            </a:r>
            <a:r>
              <a:rPr lang="en-US" sz="3600" dirty="0" err="1">
                <a:latin typeface="+mj-lt"/>
              </a:rPr>
              <a:t>hotFlux</a:t>
            </a:r>
            <a:r>
              <a:rPr lang="en-US" sz="3600" dirty="0">
                <a:latin typeface="+mj-lt"/>
              </a:rPr>
              <a:t> =	</a:t>
            </a:r>
            <a:r>
              <a:rPr lang="en-US" sz="3600" dirty="0" err="1">
                <a:latin typeface="+mj-lt"/>
              </a:rPr>
              <a:t>coldFlux.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publish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();</a:t>
            </a:r>
            <a:br>
              <a:rPr lang="en-US" sz="3600" dirty="0">
                <a:latin typeface="+mj-lt"/>
              </a:rPr>
            </a:br>
            <a:endParaRPr lang="en-US" sz="36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“connect” to start pumping, with or without subscribers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connect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</a:t>
            </a:r>
            <a:r>
              <a:rPr lang="en-US" sz="3600" dirty="0">
                <a:latin typeface="+mj-lt"/>
              </a:rPr>
              <a:t>;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hotFlux.subscribe</a:t>
            </a:r>
            <a:r>
              <a:rPr lang="en-US" sz="3600" dirty="0">
                <a:latin typeface="+mj-lt"/>
              </a:rPr>
              <a:t>(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           	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 -&gt; </a:t>
            </a:r>
            <a:r>
              <a:rPr lang="en-US" sz="3600" dirty="0" err="1">
                <a:latin typeface="+mj-lt"/>
              </a:rPr>
              <a:t>System.out.println</a:t>
            </a:r>
            <a:r>
              <a:rPr lang="en-US" sz="3600" dirty="0">
                <a:latin typeface="+mj-lt"/>
              </a:rPr>
              <a:t>("Subscriber &gt;&gt; " +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));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49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/>
              <a:t> Reactor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51767" y="1365547"/>
            <a:ext cx="7786242" cy="4684105"/>
            <a:chOff x="2351767" y="1365547"/>
            <a:chExt cx="7786242" cy="4684105"/>
          </a:xfrm>
        </p:grpSpPr>
        <p:pic>
          <p:nvPicPr>
            <p:cNvPr id="9" name="Picture 4" descr="Image result for rx-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767" y="1365547"/>
              <a:ext cx="7786242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741894" y="3899647"/>
              <a:ext cx="968188" cy="470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14061" y="3769456"/>
            <a:ext cx="2061654" cy="102085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8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hawn-duan.com/assets/images/reactivex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416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5460" y="66003"/>
            <a:ext cx="9386582" cy="705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 dirty="0"/>
              <a:t> Reactor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896035" y="1783457"/>
            <a:ext cx="663387" cy="583229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452533" y="1783457"/>
            <a:ext cx="663387" cy="58322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374015" y="1783457"/>
            <a:ext cx="663387" cy="58322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179" y="3090255"/>
            <a:ext cx="1705787" cy="388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9872" y="2932997"/>
            <a:ext cx="1374094" cy="416956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23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6" t="33606" r="29890"/>
          <a:stretch/>
        </p:blipFill>
        <p:spPr bwMode="auto">
          <a:xfrm>
            <a:off x="7537019" y="1590207"/>
            <a:ext cx="1696426" cy="34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32599" r="31977" b="6889"/>
          <a:stretch/>
        </p:blipFill>
        <p:spPr bwMode="auto">
          <a:xfrm>
            <a:off x="7114740" y="1538337"/>
            <a:ext cx="374852" cy="31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7608048" y="1762734"/>
            <a:ext cx="663387" cy="616636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27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8058"/>
            <a:ext cx="10515600" cy="47864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words = Arrays.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"quick"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"fox"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"jumps"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"over"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"lazy"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Flux&lt;Integer&gt; lines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Flux&lt;String&gt; wordsFlux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fromIterable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wordsFlux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.flatMap(word -&gt;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(word.split(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.distinct()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.sort()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.zipWith(lines, (word, line) -&gt; line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word)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.subscribe(System.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::println);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Metronome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67" y="1923802"/>
            <a:ext cx="1203406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fast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slow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clock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isFastTime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isSlowTime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.map(t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clock.withLatestFrom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(tick, date) -&gt; date);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Emitter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50"/>
            <a:ext cx="7837402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feed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(emitter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error(Throwable throwable)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(throwable);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FluxSink.OverflowStrategy.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priceFlux.publish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What is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5666"/>
            <a:ext cx="11567160" cy="47864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Alternate programming paradigm – think in terms of streams instead of objects.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Reactive Streams –high-performance,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asynch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stream processing non-blocking back pressure.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Declarative tools for concise, error free code, especially under high load and concurrency.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Simplify clean coding of asynchronous event driven programming.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good news is, it does not change much from language to language.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3641" y="1664190"/>
            <a:ext cx="8215940" cy="3463693"/>
            <a:chOff x="3663641" y="1664190"/>
            <a:chExt cx="8215940" cy="3463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alphaModFix amt="69000"/>
            </a:blip>
            <a:srcRect t="4261" r="6187" b="-15189"/>
            <a:stretch/>
          </p:blipFill>
          <p:spPr>
            <a:xfrm>
              <a:off x="3663641" y="2450227"/>
              <a:ext cx="8215940" cy="2677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825150" y="1664190"/>
              <a:ext cx="14040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CloJure</a:t>
              </a:r>
              <a:endParaRPr lang="en-US" sz="32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Cross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3399"/>
            <a:ext cx="11567160" cy="47864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Java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2" y="2450227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my_observable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</a:rPr>
              <a:t>.map(Name::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.map(String::</a:t>
            </a:r>
            <a:r>
              <a:rPr lang="en-US" sz="2400" dirty="0" err="1">
                <a:solidFill>
                  <a:srgbClr val="7030A0"/>
                </a:solidFill>
              </a:rPr>
              <a:t>toLowerCase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.filter(x -&gt; </a:t>
            </a:r>
            <a:r>
              <a:rPr lang="en-US" sz="2400" dirty="0" err="1">
                <a:solidFill>
                  <a:srgbClr val="7030A0"/>
                </a:solidFill>
              </a:rPr>
              <a:t>x.startsWith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7030A0"/>
                </a:solidFill>
              </a:rPr>
              <a:t>))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.distinct()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</a:t>
            </a:r>
            <a:r>
              <a:rPr lang="en-US" sz="2400" dirty="0" err="1">
                <a:solidFill>
                  <a:srgbClr val="7030A0"/>
                </a:solidFill>
              </a:rPr>
              <a:t>toList</a:t>
            </a:r>
            <a:r>
              <a:rPr lang="en-US" sz="2400" dirty="0">
                <a:solidFill>
                  <a:srgbClr val="7030A0"/>
                </a:solidFill>
              </a:rPr>
              <a:t>()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286876"/>
            <a:ext cx="12192000" cy="72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78432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mage result for netflix reactive problem solve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7" b="12453"/>
          <a:stretch/>
        </p:blipFill>
        <p:spPr bwMode="auto">
          <a:xfrm>
            <a:off x="484444" y="1093683"/>
            <a:ext cx="11185012" cy="51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94060" y="161367"/>
            <a:ext cx="1020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Problem: Merging many requests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5828" y="3530677"/>
            <a:ext cx="4337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  <a:cs typeface="Arial" panose="020B0604020202020204" pitchFamily="34" charset="0"/>
              </a:rPr>
              <a:t>Netflix API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99" y="1244249"/>
            <a:ext cx="34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Server  Request Latency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035424" y="1659748"/>
            <a:ext cx="2528047" cy="3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62718" y="1588403"/>
            <a:ext cx="2326341" cy="379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516" y="1286561"/>
            <a:ext cx="346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Network Latency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37446" y="1607894"/>
            <a:ext cx="10376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Device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652915" y="1642888"/>
            <a:ext cx="1037697" cy="346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Server</a:t>
            </a:r>
            <a:endParaRPr lang="en-US" sz="2400" b="1" dirty="0"/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39566" r="9766" b="34777"/>
          <a:stretch/>
        </p:blipFill>
        <p:spPr bwMode="auto">
          <a:xfrm>
            <a:off x="255494" y="5836024"/>
            <a:ext cx="2662518" cy="8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Maven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33628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900" y="1194190"/>
            <a:ext cx="11879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&gt;reactor-core&lt;/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io.projectreactor.addons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-29347"/>
            <a:ext cx="12192000" cy="69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1370956">
            <a:off x="-1239162" y="-1224497"/>
            <a:ext cx="14554200" cy="10858500"/>
            <a:chOff x="-2095500" y="-11087100"/>
            <a:chExt cx="14554200" cy="10858500"/>
          </a:xfrm>
        </p:grpSpPr>
        <p:pic>
          <p:nvPicPr>
            <p:cNvPr id="2056" name="Picture 8" descr="http://content.presentermedia.com/files/animsp/00016000/16370/water_bucket_transfer_md_wm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4332">
              <a:off x="1562395" y="-9102257"/>
              <a:ext cx="7192999" cy="719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-2095500" y="-11087100"/>
              <a:ext cx="14554200" cy="10858500"/>
            </a:xfrm>
            <a:custGeom>
              <a:avLst/>
              <a:gdLst>
                <a:gd name="connsiteX0" fmla="*/ 8305800 w 14554200"/>
                <a:gd name="connsiteY0" fmla="*/ 3048000 h 10858500"/>
                <a:gd name="connsiteX1" fmla="*/ 8953500 w 14554200"/>
                <a:gd name="connsiteY1" fmla="*/ 4533900 h 10858500"/>
                <a:gd name="connsiteX2" fmla="*/ 8001000 w 14554200"/>
                <a:gd name="connsiteY2" fmla="*/ 5600700 h 10858500"/>
                <a:gd name="connsiteX3" fmla="*/ 7200900 w 14554200"/>
                <a:gd name="connsiteY3" fmla="*/ 5867400 h 10858500"/>
                <a:gd name="connsiteX4" fmla="*/ 5105400 w 14554200"/>
                <a:gd name="connsiteY4" fmla="*/ 8648700 h 10858500"/>
                <a:gd name="connsiteX5" fmla="*/ 7620000 w 14554200"/>
                <a:gd name="connsiteY5" fmla="*/ 10858500 h 10858500"/>
                <a:gd name="connsiteX6" fmla="*/ 10172700 w 14554200"/>
                <a:gd name="connsiteY6" fmla="*/ 10782300 h 10858500"/>
                <a:gd name="connsiteX7" fmla="*/ 14554200 w 14554200"/>
                <a:gd name="connsiteY7" fmla="*/ 3924300 h 10858500"/>
                <a:gd name="connsiteX8" fmla="*/ 9334500 w 14554200"/>
                <a:gd name="connsiteY8" fmla="*/ 190500 h 10858500"/>
                <a:gd name="connsiteX9" fmla="*/ 4914900 w 14554200"/>
                <a:gd name="connsiteY9" fmla="*/ 0 h 10858500"/>
                <a:gd name="connsiteX10" fmla="*/ 0 w 14554200"/>
                <a:gd name="connsiteY10" fmla="*/ 5905500 h 10858500"/>
                <a:gd name="connsiteX11" fmla="*/ 3352800 w 14554200"/>
                <a:gd name="connsiteY11" fmla="*/ 8343900 h 10858500"/>
                <a:gd name="connsiteX12" fmla="*/ 5791200 w 14554200"/>
                <a:gd name="connsiteY12" fmla="*/ 5448300 h 10858500"/>
                <a:gd name="connsiteX13" fmla="*/ 5143500 w 14554200"/>
                <a:gd name="connsiteY13" fmla="*/ 4838700 h 10858500"/>
                <a:gd name="connsiteX14" fmla="*/ 4724400 w 14554200"/>
                <a:gd name="connsiteY14" fmla="*/ 4419600 h 10858500"/>
                <a:gd name="connsiteX15" fmla="*/ 5372100 w 14554200"/>
                <a:gd name="connsiteY15" fmla="*/ 4229100 h 10858500"/>
                <a:gd name="connsiteX16" fmla="*/ 5600700 w 14554200"/>
                <a:gd name="connsiteY16" fmla="*/ 3276600 h 10858500"/>
                <a:gd name="connsiteX17" fmla="*/ 8305800 w 14554200"/>
                <a:gd name="connsiteY17" fmla="*/ 3048000 h 1085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54200" h="10858500">
                  <a:moveTo>
                    <a:pt x="8305800" y="3048000"/>
                  </a:moveTo>
                  <a:lnTo>
                    <a:pt x="8953500" y="4533900"/>
                  </a:lnTo>
                  <a:lnTo>
                    <a:pt x="8001000" y="5600700"/>
                  </a:lnTo>
                  <a:lnTo>
                    <a:pt x="7200900" y="5867400"/>
                  </a:lnTo>
                  <a:lnTo>
                    <a:pt x="5105400" y="8648700"/>
                  </a:lnTo>
                  <a:lnTo>
                    <a:pt x="7620000" y="10858500"/>
                  </a:lnTo>
                  <a:lnTo>
                    <a:pt x="10172700" y="10782300"/>
                  </a:lnTo>
                  <a:lnTo>
                    <a:pt x="14554200" y="3924300"/>
                  </a:lnTo>
                  <a:lnTo>
                    <a:pt x="9334500" y="190500"/>
                  </a:lnTo>
                  <a:lnTo>
                    <a:pt x="4914900" y="0"/>
                  </a:lnTo>
                  <a:lnTo>
                    <a:pt x="0" y="5905500"/>
                  </a:lnTo>
                  <a:lnTo>
                    <a:pt x="3352800" y="8343900"/>
                  </a:lnTo>
                  <a:lnTo>
                    <a:pt x="5791200" y="5448300"/>
                  </a:lnTo>
                  <a:lnTo>
                    <a:pt x="5143500" y="4838700"/>
                  </a:lnTo>
                  <a:lnTo>
                    <a:pt x="4724400" y="4419600"/>
                  </a:lnTo>
                  <a:lnTo>
                    <a:pt x="5372100" y="4229100"/>
                  </a:lnTo>
                  <a:lnTo>
                    <a:pt x="5600700" y="3276600"/>
                  </a:lnTo>
                  <a:lnTo>
                    <a:pt x="8305800" y="3048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0969" y="803695"/>
            <a:ext cx="11654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Everything</a:t>
            </a:r>
            <a:r>
              <a:rPr lang="en-US" sz="3200" dirty="0"/>
              <a:t> is a stream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 emits event messages (“Observable” in </a:t>
            </a:r>
            <a:r>
              <a:rPr lang="en-US" sz="3200" dirty="0" err="1"/>
              <a:t>rx</a:t>
            </a:r>
            <a:r>
              <a:rPr lang="en-US" sz="3200" dirty="0"/>
              <a:t>-java 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Subscribers consume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Fluxes are immutable (operations return new Fluxes)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8548" y="4417429"/>
            <a:ext cx="297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Implements Publisher</a:t>
            </a:r>
          </a:p>
          <a:p>
            <a:pPr algn="ctr"/>
            <a:r>
              <a:rPr lang="en-US" sz="2400" b="1" dirty="0"/>
              <a:t>Emits messages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Mouse events</a:t>
            </a:r>
            <a:r>
              <a:rPr lang="is-IS" sz="2400" dirty="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4884" y="4369516"/>
            <a:ext cx="3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Subscriber</a:t>
            </a:r>
          </a:p>
          <a:p>
            <a:r>
              <a:rPr lang="en-US" sz="2400" b="1" dirty="0"/>
              <a:t>Consumes pushed messages: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onNext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onError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onComplete</a:t>
            </a:r>
            <a:r>
              <a:rPr lang="en-US" sz="2400" dirty="0"/>
              <a:t>()</a:t>
            </a: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741389" y="34841"/>
            <a:ext cx="2709223" cy="671003"/>
          </a:xfrm>
        </p:spPr>
        <p:txBody>
          <a:bodyPr>
            <a:normAutofit/>
          </a:bodyPr>
          <a:lstStyle/>
          <a:p>
            <a:r>
              <a:rPr lang="en-US" sz="4000" dirty="0"/>
              <a:t>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5072" y="5996019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6</a:t>
            </a:fld>
            <a:endParaRPr lang="en-US"/>
          </a:p>
        </p:txBody>
      </p:sp>
      <p:sp>
        <p:nvSpPr>
          <p:cNvPr id="2" name="AutoShape 2" descr="Image result for coil"/>
          <p:cNvSpPr>
            <a:spLocks noChangeAspect="1" noChangeArrowheads="1"/>
          </p:cNvSpPr>
          <p:nvPr/>
        </p:nvSpPr>
        <p:spPr bwMode="auto">
          <a:xfrm>
            <a:off x="155575" y="-464152"/>
            <a:ext cx="99567" cy="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culty.kfupm.edu.sa/ME/hussaini/images/gear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897" y="3472223"/>
            <a:ext cx="109333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kirby eat animated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09" y="3003768"/>
            <a:ext cx="1308730" cy="12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020431" y="4307732"/>
            <a:ext cx="27653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</a:t>
            </a:r>
          </a:p>
          <a:p>
            <a:r>
              <a:rPr lang="en-US" sz="2400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errors!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" y="12112"/>
            <a:ext cx="12192000" cy="681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7314" y="3025125"/>
            <a:ext cx="1059543" cy="133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2373" y="2865798"/>
            <a:ext cx="1059543" cy="143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67463" y="2982882"/>
            <a:ext cx="2959394" cy="1289182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Flux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779218" y="2970225"/>
            <a:ext cx="3374587" cy="1301839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Subscriber</a:t>
            </a:r>
          </a:p>
        </p:txBody>
      </p:sp>
      <p:sp>
        <p:nvSpPr>
          <p:cNvPr id="9" name="Curved Down Arrow 8"/>
          <p:cNvSpPr/>
          <p:nvPr/>
        </p:nvSpPr>
        <p:spPr>
          <a:xfrm rot="19849355">
            <a:off x="366151" y="3085592"/>
            <a:ext cx="1232277" cy="529232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62" grpId="0" uiExpand="1"/>
      <p:bldP spid="70" grpId="0" uiExpand="1"/>
      <p:bldP spid="20" grpId="0" uiExpand="1"/>
      <p:bldP spid="6" grpId="0" uiExpand="1" animBg="1"/>
      <p:bldP spid="7" grpId="0" uiExpand="1" animBg="1"/>
      <p:bldP spid="9" grpId="1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Image result for onerror marble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-17235" r="-3141" b="60730"/>
          <a:stretch/>
        </p:blipFill>
        <p:spPr bwMode="auto">
          <a:xfrm>
            <a:off x="6391782" y="3723861"/>
            <a:ext cx="5170598" cy="1577614"/>
          </a:xfrm>
          <a:prstGeom prst="rect">
            <a:avLst/>
          </a:prstGeom>
          <a:extLst/>
        </p:spPr>
      </p:pic>
      <p:sp>
        <p:nvSpPr>
          <p:cNvPr id="36" name="TextBox 35"/>
          <p:cNvSpPr txBox="1"/>
          <p:nvPr/>
        </p:nvSpPr>
        <p:spPr>
          <a:xfrm>
            <a:off x="838939" y="319203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onNext</a:t>
            </a:r>
            <a:r>
              <a:rPr lang="en-US" sz="3200" dirty="0"/>
              <a:t>()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868557" y="3882870"/>
            <a:ext cx="954156" cy="2728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50504" y="3882870"/>
            <a:ext cx="318053" cy="303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249" y="5292550"/>
            <a:ext cx="2481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onComplete</a:t>
            </a:r>
            <a:r>
              <a:rPr lang="en-US" sz="3200" dirty="0"/>
              <a:t>()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4133088" y="4486978"/>
            <a:ext cx="491921" cy="9410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9564624" y="4606250"/>
            <a:ext cx="478084" cy="821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30848" y="5292759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onError</a:t>
            </a:r>
            <a:r>
              <a:rPr lang="en-US" sz="3200" dirty="0"/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84369" y="5959019"/>
            <a:ext cx="9502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/>
              <a:t>(</a:t>
            </a:r>
            <a:r>
              <a:rPr lang="en-US" sz="3200" dirty="0" err="1"/>
              <a:t>onError</a:t>
            </a:r>
            <a:r>
              <a:rPr lang="en-US" sz="3200" dirty="0"/>
              <a:t>() and </a:t>
            </a:r>
            <a:r>
              <a:rPr lang="en-US" sz="3200"/>
              <a:t>onComplete() </a:t>
            </a:r>
            <a:r>
              <a:rPr lang="en-US" sz="3200" dirty="0"/>
              <a:t>are terminal operations.)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6747" y="78536"/>
            <a:ext cx="12078507" cy="2863913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 Subscriber receives notifications:</a:t>
            </a:r>
            <a:endParaRPr lang="en-US" sz="40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80"/>
                </a:solidFill>
                <a:latin typeface="Menlo" charset="0"/>
              </a:rPr>
              <a:t>public interface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Menlo" charset="0"/>
              </a:rPr>
              <a:t>Subscriber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3600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onNext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800" dirty="0">
                <a:solidFill>
                  <a:srgbClr val="20999D"/>
                </a:solidFill>
                <a:latin typeface="Menlo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t);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              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onComplete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</a:t>
            </a:r>
            <a:br>
              <a:rPr lang="en-US" sz="3600" dirty="0">
                <a:solidFill>
                  <a:srgbClr val="000000"/>
                </a:solidFill>
                <a:latin typeface="Menlo" charset="0"/>
              </a:rPr>
            </a:b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onError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(Throwable t)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onSubscribe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(); </a:t>
            </a:r>
            <a:endParaRPr lang="en-US" sz="32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7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974558" y="3907749"/>
            <a:ext cx="337406" cy="2786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victorg\AppData\Local\Temp\SNAGHTML45dbf9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" y="4026396"/>
            <a:ext cx="5381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-183939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…</a:t>
            </a:r>
            <a:r>
              <a:rPr lang="en-U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Attaching a Subscriber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917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1429" y="886071"/>
            <a:ext cx="1147305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flux.subscribe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v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handleHappyPath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(v), 	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happy 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error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handleError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(error),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error handler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() -&gt; handle(</a:t>
            </a:r>
            <a:r>
              <a:rPr lang="en-US" altLang="en-US" sz="4400" dirty="0">
                <a:solidFill>
                  <a:srgbClr val="008000"/>
                </a:solidFill>
                <a:latin typeface="Arial Unicode MS"/>
              </a:rPr>
              <a:t>“Done"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)          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completion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0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17766</TotalTime>
  <Words>1025</Words>
  <Application>Microsoft Office PowerPoint</Application>
  <PresentationFormat>Widescreen</PresentationFormat>
  <Paragraphs>236</Paragraphs>
  <Slides>26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Abadi MT Condensed Light</vt:lpstr>
      <vt:lpstr>Arial</vt:lpstr>
      <vt:lpstr>Arial Black</vt:lpstr>
      <vt:lpstr>Arial Unicode MS</vt:lpstr>
      <vt:lpstr>Calibri</vt:lpstr>
      <vt:lpstr>Calibri Light</vt:lpstr>
      <vt:lpstr>Courier New</vt:lpstr>
      <vt:lpstr>Menlo</vt:lpstr>
      <vt:lpstr>Times New Roman</vt:lpstr>
      <vt:lpstr>Office Theme</vt:lpstr>
      <vt:lpstr>Reactive Programming</vt:lpstr>
      <vt:lpstr>PowerPoint Presentation</vt:lpstr>
      <vt:lpstr>What is Reactive?</vt:lpstr>
      <vt:lpstr>Cross language support</vt:lpstr>
      <vt:lpstr>PowerPoint Presentation</vt:lpstr>
      <vt:lpstr>Maven Dependencies</vt:lpstr>
      <vt:lpstr>Basic Model</vt:lpstr>
      <vt:lpstr>PowerPoint Presentation</vt:lpstr>
      <vt:lpstr>…Attaching a Subscriber</vt:lpstr>
      <vt:lpstr>Transform and combine Flux streams</vt:lpstr>
      <vt:lpstr>MARBLE DIAGRAMS</vt:lpstr>
      <vt:lpstr>Combine Fluxes to produce new Fluxes</vt:lpstr>
      <vt:lpstr>Creating a Flux</vt:lpstr>
      <vt:lpstr>Transforming Fluxes</vt:lpstr>
      <vt:lpstr>Time Filtering</vt:lpstr>
      <vt:lpstr>Difference between Java Stream API and Reactive</vt:lpstr>
      <vt:lpstr>Concurrency</vt:lpstr>
      <vt:lpstr>Asynchronous Streams</vt:lpstr>
      <vt:lpstr>Cold Fluxes and Hot Fluxes</vt:lpstr>
      <vt:lpstr>Additional Cold Fluxes (for Development)</vt:lpstr>
      <vt:lpstr>Creating Hot Fluxes (Flowables)</vt:lpstr>
      <vt:lpstr>Introducing Reactive Programming Pivotal’s Reactor</vt:lpstr>
      <vt:lpstr>Introducing Reactive Programming Pivotal’s Reactor</vt:lpstr>
      <vt:lpstr>Counting letters</vt:lpstr>
      <vt:lpstr>Metronome example</vt:lpstr>
      <vt:lpstr>Emitter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Victor Grazi</dc:creator>
  <cp:lastModifiedBy>Victor Grazi</cp:lastModifiedBy>
  <cp:revision>299</cp:revision>
  <dcterms:created xsi:type="dcterms:W3CDTF">2016-07-24T19:19:16Z</dcterms:created>
  <dcterms:modified xsi:type="dcterms:W3CDTF">2017-06-18T23:16:59Z</dcterms:modified>
</cp:coreProperties>
</file>