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89" r:id="rId4"/>
    <p:sldId id="294" r:id="rId5"/>
    <p:sldId id="296" r:id="rId6"/>
    <p:sldId id="297" r:id="rId7"/>
    <p:sldId id="298" r:id="rId8"/>
    <p:sldId id="300" r:id="rId9"/>
    <p:sldId id="301" r:id="rId10"/>
    <p:sldId id="306" r:id="rId11"/>
    <p:sldId id="307" r:id="rId12"/>
    <p:sldId id="266" r:id="rId13"/>
  </p:sldIdLst>
  <p:sldSz cx="12192000" cy="6858000"/>
  <p:notesSz cx="6858000" cy="9144000"/>
  <p:embeddedFontLst>
    <p:embeddedFont>
      <p:font typeface="Fira Sans Extra Condensed Medium" panose="020B060402020202020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Medium" panose="000006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Lakshmi Narasimha" userId="2d97dcc33ebb6019" providerId="LiveId" clId="{84A57117-F158-46A3-9871-E9326FEEDDFB}"/>
    <pc:docChg chg="undo custSel addSld delSld modSld sldOrd">
      <pc:chgData name="K Lakshmi Narasimha" userId="2d97dcc33ebb6019" providerId="LiveId" clId="{84A57117-F158-46A3-9871-E9326FEEDDFB}" dt="2024-02-28T06:26:22.833" v="865" actId="478"/>
      <pc:docMkLst>
        <pc:docMk/>
      </pc:docMkLst>
      <pc:sldChg chg="addSp delSp modSp mod">
        <pc:chgData name="K Lakshmi Narasimha" userId="2d97dcc33ebb6019" providerId="LiveId" clId="{84A57117-F158-46A3-9871-E9326FEEDDFB}" dt="2024-02-28T06:26:22.833" v="865" actId="478"/>
        <pc:sldMkLst>
          <pc:docMk/>
          <pc:sldMk cId="0" sldId="256"/>
        </pc:sldMkLst>
        <pc:spChg chg="mod">
          <ac:chgData name="K Lakshmi Narasimha" userId="2d97dcc33ebb6019" providerId="LiveId" clId="{84A57117-F158-46A3-9871-E9326FEEDDFB}" dt="2024-02-28T05:28:00.617" v="863" actId="20577"/>
          <ac:spMkLst>
            <pc:docMk/>
            <pc:sldMk cId="0" sldId="256"/>
            <ac:spMk id="91" creationId="{00000000-0000-0000-0000-000000000000}"/>
          </ac:spMkLst>
        </pc:spChg>
        <pc:picChg chg="add del">
          <ac:chgData name="K Lakshmi Narasimha" userId="2d97dcc33ebb6019" providerId="LiveId" clId="{84A57117-F158-46A3-9871-E9326FEEDDFB}" dt="2024-02-28T06:26:22.833" v="865" actId="478"/>
          <ac:picMkLst>
            <pc:docMk/>
            <pc:sldMk cId="0" sldId="256"/>
            <ac:picMk id="5" creationId="{00BB5C16-ABC5-EC50-2353-1D976D9A4CAE}"/>
          </ac:picMkLst>
        </pc:picChg>
      </pc:sldChg>
      <pc:sldChg chg="del">
        <pc:chgData name="K Lakshmi Narasimha" userId="2d97dcc33ebb6019" providerId="LiveId" clId="{84A57117-F158-46A3-9871-E9326FEEDDFB}" dt="2024-02-27T04:07:55.798" v="0" actId="47"/>
        <pc:sldMkLst>
          <pc:docMk/>
          <pc:sldMk cId="3316315554" sldId="292"/>
        </pc:sldMkLst>
      </pc:sldChg>
      <pc:sldChg chg="modSp add del mod ord">
        <pc:chgData name="K Lakshmi Narasimha" userId="2d97dcc33ebb6019" providerId="LiveId" clId="{84A57117-F158-46A3-9871-E9326FEEDDFB}" dt="2024-02-28T05:12:32.515" v="847" actId="20577"/>
        <pc:sldMkLst>
          <pc:docMk/>
          <pc:sldMk cId="2538241455" sldId="294"/>
        </pc:sldMkLst>
        <pc:spChg chg="mod">
          <ac:chgData name="K Lakshmi Narasimha" userId="2d97dcc33ebb6019" providerId="LiveId" clId="{84A57117-F158-46A3-9871-E9326FEEDDFB}" dt="2024-02-28T05:12:32.515" v="847" actId="20577"/>
          <ac:spMkLst>
            <pc:docMk/>
            <pc:sldMk cId="2538241455" sldId="294"/>
            <ac:spMk id="5" creationId="{189FAE14-3F2D-9B3A-FA7E-862D36BC1477}"/>
          </ac:spMkLst>
        </pc:spChg>
      </pc:sldChg>
      <pc:sldChg chg="addSp delSp modSp mod ord">
        <pc:chgData name="K Lakshmi Narasimha" userId="2d97dcc33ebb6019" providerId="LiveId" clId="{84A57117-F158-46A3-9871-E9326FEEDDFB}" dt="2024-02-28T05:12:53.943" v="849"/>
        <pc:sldMkLst>
          <pc:docMk/>
          <pc:sldMk cId="1869460620" sldId="298"/>
        </pc:sldMkLst>
        <pc:spChg chg="add del mod">
          <ac:chgData name="K Lakshmi Narasimha" userId="2d97dcc33ebb6019" providerId="LiveId" clId="{84A57117-F158-46A3-9871-E9326FEEDDFB}" dt="2024-02-27T06:48:51.930" v="30" actId="22"/>
          <ac:spMkLst>
            <pc:docMk/>
            <pc:sldMk cId="1869460620" sldId="298"/>
            <ac:spMk id="4" creationId="{E774FA7E-3508-00D3-C4F9-6423C68227C9}"/>
          </ac:spMkLst>
        </pc:spChg>
        <pc:spChg chg="add mod">
          <ac:chgData name="K Lakshmi Narasimha" userId="2d97dcc33ebb6019" providerId="LiveId" clId="{84A57117-F158-46A3-9871-E9326FEEDDFB}" dt="2024-02-27T06:48:50.922" v="28" actId="14100"/>
          <ac:spMkLst>
            <pc:docMk/>
            <pc:sldMk cId="1869460620" sldId="298"/>
            <ac:spMk id="5" creationId="{D3AC3D5B-CB91-B7F2-5A4E-03F50FCCE1E6}"/>
          </ac:spMkLst>
        </pc:spChg>
        <pc:spChg chg="mod">
          <ac:chgData name="K Lakshmi Narasimha" userId="2d97dcc33ebb6019" providerId="LiveId" clId="{84A57117-F158-46A3-9871-E9326FEEDDFB}" dt="2024-02-27T06:47:21.710" v="4" actId="1076"/>
          <ac:spMkLst>
            <pc:docMk/>
            <pc:sldMk cId="1869460620" sldId="298"/>
            <ac:spMk id="6" creationId="{C976D23E-BAAD-E0C8-CA5B-B218D26ED9F1}"/>
          </ac:spMkLst>
        </pc:spChg>
        <pc:picChg chg="add mod modCrop">
          <ac:chgData name="K Lakshmi Narasimha" userId="2d97dcc33ebb6019" providerId="LiveId" clId="{84A57117-F158-46A3-9871-E9326FEEDDFB}" dt="2024-02-27T14:19:22.491" v="826" actId="1076"/>
          <ac:picMkLst>
            <pc:docMk/>
            <pc:sldMk cId="1869460620" sldId="298"/>
            <ac:picMk id="4" creationId="{C6782AC7-0C15-76F2-21FC-5358BFF03ED8}"/>
          </ac:picMkLst>
        </pc:picChg>
        <pc:picChg chg="add del mod">
          <ac:chgData name="K Lakshmi Narasimha" userId="2d97dcc33ebb6019" providerId="LiveId" clId="{84A57117-F158-46A3-9871-E9326FEEDDFB}" dt="2024-02-27T14:19:03.111" v="821" actId="478"/>
          <ac:picMkLst>
            <pc:docMk/>
            <pc:sldMk cId="1869460620" sldId="298"/>
            <ac:picMk id="1027" creationId="{9F17F968-EEF6-4281-5601-1BEF0A2D8508}"/>
          </ac:picMkLst>
        </pc:picChg>
        <pc:picChg chg="mod">
          <ac:chgData name="K Lakshmi Narasimha" userId="2d97dcc33ebb6019" providerId="LiveId" clId="{84A57117-F158-46A3-9871-E9326FEEDDFB}" dt="2024-02-27T06:48:12.519" v="23" actId="1076"/>
          <ac:picMkLst>
            <pc:docMk/>
            <pc:sldMk cId="1869460620" sldId="298"/>
            <ac:picMk id="1032" creationId="{C0FD3CF9-DEF0-E0E3-5D1A-B0E5A0BD902A}"/>
          </ac:picMkLst>
        </pc:picChg>
      </pc:sldChg>
      <pc:sldChg chg="del">
        <pc:chgData name="K Lakshmi Narasimha" userId="2d97dcc33ebb6019" providerId="LiveId" clId="{84A57117-F158-46A3-9871-E9326FEEDDFB}" dt="2024-02-28T05:13:02.603" v="850" actId="47"/>
        <pc:sldMkLst>
          <pc:docMk/>
          <pc:sldMk cId="1229190984" sldId="302"/>
        </pc:sldMkLst>
      </pc:sldChg>
      <pc:sldChg chg="del">
        <pc:chgData name="K Lakshmi Narasimha" userId="2d97dcc33ebb6019" providerId="LiveId" clId="{84A57117-F158-46A3-9871-E9326FEEDDFB}" dt="2024-02-28T05:13:03.241" v="851" actId="47"/>
        <pc:sldMkLst>
          <pc:docMk/>
          <pc:sldMk cId="2761468039" sldId="303"/>
        </pc:sldMkLst>
      </pc:sldChg>
      <pc:sldChg chg="delSp modSp mod ord">
        <pc:chgData name="K Lakshmi Narasimha" userId="2d97dcc33ebb6019" providerId="LiveId" clId="{84A57117-F158-46A3-9871-E9326FEEDDFB}" dt="2024-02-28T05:26:22.425" v="857" actId="2711"/>
        <pc:sldMkLst>
          <pc:docMk/>
          <pc:sldMk cId="2427572946" sldId="306"/>
        </pc:sldMkLst>
        <pc:spChg chg="del mod">
          <ac:chgData name="K Lakshmi Narasimha" userId="2d97dcc33ebb6019" providerId="LiveId" clId="{84A57117-F158-46A3-9871-E9326FEEDDFB}" dt="2024-02-28T05:13:10.865" v="853" actId="478"/>
          <ac:spMkLst>
            <pc:docMk/>
            <pc:sldMk cId="2427572946" sldId="306"/>
            <ac:spMk id="2" creationId="{E154839C-B3E3-3A7B-9FDD-C49C18A4F130}"/>
          </ac:spMkLst>
        </pc:spChg>
        <pc:spChg chg="mod">
          <ac:chgData name="K Lakshmi Narasimha" userId="2d97dcc33ebb6019" providerId="LiveId" clId="{84A57117-F158-46A3-9871-E9326FEEDDFB}" dt="2024-02-28T05:26:22.425" v="857" actId="2711"/>
          <ac:spMkLst>
            <pc:docMk/>
            <pc:sldMk cId="2427572946" sldId="306"/>
            <ac:spMk id="5" creationId="{5951DA8A-453F-9B13-3160-FA60A7CB42E6}"/>
          </ac:spMkLst>
        </pc:spChg>
      </pc:sldChg>
      <pc:sldChg chg="modSp mod">
        <pc:chgData name="K Lakshmi Narasimha" userId="2d97dcc33ebb6019" providerId="LiveId" clId="{84A57117-F158-46A3-9871-E9326FEEDDFB}" dt="2024-02-28T05:26:42.084" v="860" actId="20577"/>
        <pc:sldMkLst>
          <pc:docMk/>
          <pc:sldMk cId="567826158" sldId="307"/>
        </pc:sldMkLst>
        <pc:spChg chg="mod">
          <ac:chgData name="K Lakshmi Narasimha" userId="2d97dcc33ebb6019" providerId="LiveId" clId="{84A57117-F158-46A3-9871-E9326FEEDDFB}" dt="2024-02-28T05:26:42.084" v="860" actId="20577"/>
          <ac:spMkLst>
            <pc:docMk/>
            <pc:sldMk cId="567826158" sldId="307"/>
            <ac:spMk id="5" creationId="{8EB3901A-2C1A-A66B-C9AE-81E8FAFAB4FF}"/>
          </ac:spMkLst>
        </pc:spChg>
      </pc:sldChg>
      <pc:sldChg chg="new del">
        <pc:chgData name="K Lakshmi Narasimha" userId="2d97dcc33ebb6019" providerId="LiveId" clId="{84A57117-F158-46A3-9871-E9326FEEDDFB}" dt="2024-02-27T06:48:05.453" v="21" actId="47"/>
        <pc:sldMkLst>
          <pc:docMk/>
          <pc:sldMk cId="1882384637" sldId="308"/>
        </pc:sldMkLst>
      </pc:sldChg>
      <pc:sldChg chg="addSp delSp modSp new del mod">
        <pc:chgData name="K Lakshmi Narasimha" userId="2d97dcc33ebb6019" providerId="LiveId" clId="{84A57117-F158-46A3-9871-E9326FEEDDFB}" dt="2024-02-27T06:48:07.718" v="22" actId="47"/>
        <pc:sldMkLst>
          <pc:docMk/>
          <pc:sldMk cId="2565519993" sldId="309"/>
        </pc:sldMkLst>
        <pc:spChg chg="del">
          <ac:chgData name="K Lakshmi Narasimha" userId="2d97dcc33ebb6019" providerId="LiveId" clId="{84A57117-F158-46A3-9871-E9326FEEDDFB}" dt="2024-02-27T06:47:43.489" v="7" actId="478"/>
          <ac:spMkLst>
            <pc:docMk/>
            <pc:sldMk cId="2565519993" sldId="309"/>
            <ac:spMk id="2" creationId="{4C41D9F7-BF86-9B2F-31A3-ED6A6DF6F050}"/>
          </ac:spMkLst>
        </pc:spChg>
        <pc:spChg chg="add mod">
          <ac:chgData name="K Lakshmi Narasimha" userId="2d97dcc33ebb6019" providerId="LiveId" clId="{84A57117-F158-46A3-9871-E9326FEEDDFB}" dt="2024-02-27T06:47:52.262" v="20" actId="20577"/>
          <ac:spMkLst>
            <pc:docMk/>
            <pc:sldMk cId="2565519993" sldId="309"/>
            <ac:spMk id="4" creationId="{10B80911-061E-DBBC-D5ED-477808040964}"/>
          </ac:spMkLst>
        </pc:spChg>
      </pc:sldChg>
      <pc:sldMasterChg chg="delSldLayout">
        <pc:chgData name="K Lakshmi Narasimha" userId="2d97dcc33ebb6019" providerId="LiveId" clId="{84A57117-F158-46A3-9871-E9326FEEDDFB}" dt="2024-02-27T06:48:07.718" v="22" actId="47"/>
        <pc:sldMasterMkLst>
          <pc:docMk/>
          <pc:sldMasterMk cId="0" sldId="2147483648"/>
        </pc:sldMasterMkLst>
        <pc:sldLayoutChg chg="del">
          <pc:chgData name="K Lakshmi Narasimha" userId="2d97dcc33ebb6019" providerId="LiveId" clId="{84A57117-F158-46A3-9871-E9326FEEDDFB}" dt="2024-02-27T06:48:05.453" v="21" actId="47"/>
          <pc:sldLayoutMkLst>
            <pc:docMk/>
            <pc:sldMasterMk cId="0" sldId="2147483648"/>
            <pc:sldLayoutMk cId="0" sldId="2147483655"/>
          </pc:sldLayoutMkLst>
        </pc:sldLayoutChg>
        <pc:sldLayoutChg chg="del">
          <pc:chgData name="K Lakshmi Narasimha" userId="2d97dcc33ebb6019" providerId="LiveId" clId="{84A57117-F158-46A3-9871-E9326FEEDDFB}" dt="2024-02-27T06:48:07.718" v="22" actId="47"/>
          <pc:sldLayoutMkLst>
            <pc:docMk/>
            <pc:sldMasterMk cId="0" sldId="2147483648"/>
            <pc:sldLayoutMk cId="0" sldId="21474836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0">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1"/>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7" r:id="rId5"/>
    <p:sldLayoutId id="2147483658" r:id="rId6"/>
    <p:sldLayoutId id="2147483659"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2020-24</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a:t>
              </a:r>
              <a:r>
                <a:rPr lang="en-US" sz="1351" dirty="0">
                  <a:solidFill>
                    <a:schemeClr val="lt1"/>
                  </a:solidFill>
                  <a:latin typeface="Times New Roman" panose="02020603050405020304" pitchFamily="18" charset="0"/>
                  <a:ea typeface="Calibri"/>
                  <a:cs typeface="Times New Roman" panose="02020603050405020304" pitchFamily="18" charset="0"/>
                  <a:sym typeface="Calibri"/>
                </a:rPr>
                <a:t>19EEC492</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228408" y="362101"/>
            <a:ext cx="5580668" cy="567434"/>
          </a:xfrm>
          <a:prstGeom prst="rect">
            <a:avLst/>
          </a:prstGeom>
          <a:solidFill>
            <a:schemeClr val="accent4"/>
          </a:solidFill>
          <a:ln>
            <a:noFill/>
          </a:ln>
        </p:spPr>
        <p:txBody>
          <a:bodyPr spcFirstLastPara="1" wrap="square" lIns="91425" tIns="45700" rIns="91425" bIns="45700" anchor="ctr" anchorCtr="0">
            <a:noAutofit/>
          </a:bodyPr>
          <a:lstStyle/>
          <a:p>
            <a:pPr algn="ctr"/>
            <a:r>
              <a:rPr lang="en-US" sz="1800" b="0" i="0" u="none" strike="noStrike" baseline="0" dirty="0">
                <a:solidFill>
                  <a:srgbClr val="374151"/>
                </a:solidFill>
                <a:latin typeface="Times New Roman" panose="02020603050405020304" pitchFamily="18" charset="0"/>
              </a:rPr>
              <a:t>Li-Fi Enabled Vehicle Tracking for Accident Prevention </a:t>
            </a:r>
            <a:endParaRPr lang="en-US" sz="1800" b="1" i="0" u="none" strike="noStrike" cap="none" dirty="0">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59" y="5253329"/>
            <a:ext cx="3892999" cy="138495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endParaRPr lang="en-US" b="1" dirty="0">
              <a:solidFill>
                <a:schemeClr val="dk1"/>
              </a:solidFill>
              <a:latin typeface="Montserrat Medium"/>
              <a:ea typeface="Montserrat Medium"/>
              <a:cs typeface="Montserrat Medium"/>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sym typeface="Montserrat Medium"/>
              </a:rPr>
              <a:t>              </a:t>
            </a:r>
            <a:r>
              <a:rPr lang="en-US" sz="1400" b="1" i="0" u="none" strike="noStrike" cap="none" dirty="0">
                <a:solidFill>
                  <a:schemeClr val="dk1"/>
                </a:solidFill>
                <a:latin typeface="Montserrat Medium"/>
                <a:ea typeface="Arial"/>
                <a:cs typeface="Arial"/>
                <a:sym typeface="Montserrat Medium"/>
              </a:rPr>
              <a:t>322010401029- K.L Narasimha</a:t>
            </a:r>
          </a:p>
          <a:p>
            <a:pPr algn="ctr">
              <a:buSzPts val="1400"/>
            </a:pPr>
            <a:r>
              <a:rPr lang="en-US" sz="1400" b="1" i="0" u="none" strike="noStrike" cap="none" dirty="0">
                <a:solidFill>
                  <a:schemeClr val="dk1"/>
                </a:solidFill>
                <a:latin typeface="Montserrat Medium"/>
                <a:ea typeface="Arial"/>
                <a:cs typeface="Arial"/>
                <a:sym typeface="Montserrat Medium"/>
              </a:rPr>
              <a:t>           322010401010-Y.V Karthik Reddy</a:t>
            </a:r>
            <a:endParaRPr lang="en-US" sz="1400" b="1" i="0" u="none" strike="noStrike" cap="none" dirty="0">
              <a:solidFill>
                <a:schemeClr val="dk1"/>
              </a:solidFill>
              <a:latin typeface="Arial"/>
              <a:ea typeface="Arial"/>
              <a:cs typeface="Arial"/>
              <a:sym typeface="Arial"/>
            </a:endParaRPr>
          </a:p>
          <a:p>
            <a:pPr algn="ctr">
              <a:buSzPts val="1400"/>
            </a:pPr>
            <a:r>
              <a:rPr lang="en-US" sz="1400" b="1" i="0" u="none" strike="noStrike" cap="none" dirty="0">
                <a:solidFill>
                  <a:schemeClr val="dk1"/>
                </a:solidFill>
                <a:latin typeface="Montserrat Medium"/>
                <a:ea typeface="Arial"/>
                <a:cs typeface="Arial"/>
                <a:sym typeface="Montserrat Medium"/>
              </a:rPr>
              <a:t>     322010401012-</a:t>
            </a:r>
            <a:r>
              <a:rPr lang="en-US" b="1" dirty="0">
                <a:solidFill>
                  <a:schemeClr val="dk1"/>
                </a:solidFill>
                <a:latin typeface="Montserrat Medium"/>
                <a:sym typeface="Montserrat Medium"/>
              </a:rPr>
              <a:t>N.Vinod Kumar</a:t>
            </a:r>
          </a:p>
          <a:p>
            <a:pPr algn="ctr">
              <a:buSzPts val="1400"/>
            </a:pPr>
            <a:r>
              <a:rPr lang="en-US" b="1" dirty="0">
                <a:solidFill>
                  <a:schemeClr val="dk1"/>
                </a:solidFill>
                <a:latin typeface="Montserrat Medium"/>
                <a:sym typeface="Montserrat Medium"/>
              </a:rPr>
              <a:t>          322010401047-G Bharath Kumar</a:t>
            </a:r>
            <a:endParaRPr lang="en-US" sz="1400" b="1" i="0" u="none" strike="noStrike" cap="none" dirty="0">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73862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 Project Mentor: </a:t>
            </a: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ea typeface="Montserrat Medium"/>
                <a:cs typeface="Montserrat Medium"/>
                <a:sym typeface="Montserrat Medium"/>
              </a:rPr>
              <a:t> </a:t>
            </a:r>
            <a:r>
              <a:rPr lang="en-US" b="1" dirty="0" err="1">
                <a:solidFill>
                  <a:schemeClr val="dk1"/>
                </a:solidFill>
                <a:latin typeface="Montserrat Medium"/>
                <a:ea typeface="Montserrat Medium"/>
                <a:cs typeface="Montserrat Medium"/>
                <a:sym typeface="Montserrat Medium"/>
              </a:rPr>
              <a:t>Dr.C.Kamalanathan</a:t>
            </a:r>
            <a:endParaRPr lang="en-US" b="1" dirty="0">
              <a:solidFill>
                <a:schemeClr val="dk1"/>
              </a:solidFill>
              <a:latin typeface="Montserrat Medium"/>
              <a:ea typeface="Montserrat Medium"/>
              <a:cs typeface="Montserrat Medium"/>
              <a:sym typeface="Montserrat Medium"/>
            </a:endParaRPr>
          </a:p>
          <a:p>
            <a:pPr algn="l"/>
            <a:r>
              <a:rPr lang="en-US" sz="1400" b="1" i="0" u="none" strike="noStrike" cap="none" dirty="0">
                <a:solidFill>
                  <a:schemeClr val="dk1"/>
                </a:solidFill>
                <a:latin typeface="Montserrat Medium"/>
                <a:ea typeface="Montserrat Medium"/>
                <a:cs typeface="Montserrat Medium"/>
                <a:sym typeface="Montserrat Medium"/>
              </a:rPr>
              <a:t> Associate Professor/EECE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3" y="788096"/>
            <a:ext cx="9851213"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b="0" i="0" dirty="0">
                <a:solidFill>
                  <a:srgbClr val="0D0D0D"/>
                </a:solidFill>
                <a:effectLst/>
                <a:latin typeface="Montserrat" panose="00000500000000000000" pitchFamily="2" charset="0"/>
              </a:rPr>
              <a:t>We had begin by thorough researching Li-Fi technology and its applications in V2V Communication.</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We did  literature survey based on above research.</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Identified the major objectives of the project to achieve.</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Understood about how Li-Fi Transceiver works.</a:t>
            </a:r>
          </a:p>
          <a:p>
            <a:pPr marR="0" lvl="0" rtl="0">
              <a:lnSpc>
                <a:spcPct val="100000"/>
              </a:lnSpc>
              <a:spcBef>
                <a:spcPts val="0"/>
              </a:spcBef>
              <a:spcAft>
                <a:spcPts val="0"/>
              </a:spcAft>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Conducted a detailed survey and discussion on hardware components and software to achieve the desired objective.</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The next step to integrating all hardware and software components</a:t>
            </a:r>
          </a:p>
          <a:p>
            <a:pPr marR="0" lvl="0" rtl="0">
              <a:lnSpc>
                <a:spcPct val="100000"/>
              </a:lnSpc>
              <a:spcBef>
                <a:spcPts val="0"/>
              </a:spcBef>
              <a:spcAft>
                <a:spcPts val="0"/>
              </a:spcAft>
            </a:pPr>
            <a:r>
              <a:rPr lang="en-US" dirty="0">
                <a:solidFill>
                  <a:srgbClr val="0D0D0D"/>
                </a:solidFill>
                <a:latin typeface="Montserrat" panose="00000500000000000000" pitchFamily="2" charset="0"/>
                <a:ea typeface="Verdana" panose="020B0604030504040204" pitchFamily="34" charset="0"/>
              </a:rPr>
              <a:t>        and test the prototype which will be done iteratively before final review.</a:t>
            </a:r>
          </a:p>
          <a:p>
            <a:pPr marR="0" lvl="0" rtl="0">
              <a:lnSpc>
                <a:spcPct val="100000"/>
              </a:lnSpc>
              <a:spcBef>
                <a:spcPts val="0"/>
              </a:spcBef>
              <a:spcAft>
                <a:spcPts val="0"/>
              </a:spcAft>
            </a:pPr>
            <a:endParaRPr lang="en-US" dirty="0">
              <a:solidFill>
                <a:srgbClr val="0D0D0D"/>
              </a:solidFill>
              <a:latin typeface="Söhne"/>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Söhne"/>
              <a:ea typeface="Verdana" panose="020B0604030504040204" pitchFamily="34" charset="0"/>
            </a:endParaRPr>
          </a:p>
          <a:p>
            <a:pPr marR="0" lvl="0" rtl="0">
              <a:lnSpc>
                <a:spcPct val="100000"/>
              </a:lnSpc>
              <a:spcBef>
                <a:spcPts val="0"/>
              </a:spcBef>
              <a:spcAft>
                <a:spcPts val="0"/>
              </a:spcAft>
            </a:pPr>
            <a:endParaRPr lang="en-US" dirty="0">
              <a:solidFill>
                <a:srgbClr val="0D0D0D"/>
              </a:solidFill>
              <a:latin typeface="Söhne"/>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a:t>
            </a:r>
            <a:r>
              <a:rPr lang="en-US" sz="2400" b="1" dirty="0">
                <a:latin typeface="Montserrat"/>
                <a:ea typeface="Montserrat"/>
                <a:cs typeface="Montserrat"/>
                <a:sym typeface="Montserrat"/>
              </a:rPr>
              <a:t>Scope</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a:t>
            </a:r>
          </a:p>
          <a:p>
            <a:pPr marR="0" lvl="0" rtl="0">
              <a:lnSpc>
                <a:spcPct val="150000"/>
              </a:lnSpc>
              <a:spcBef>
                <a:spcPts val="0"/>
              </a:spcBef>
              <a:spcAft>
                <a:spcPts val="0"/>
              </a:spcAft>
            </a:pPr>
            <a:r>
              <a:rPr lang="en-US" dirty="0">
                <a:latin typeface="Montserrat" panose="00000500000000000000" pitchFamily="2" charset="0"/>
                <a:ea typeface="Verdana" panose="020B0604030504040204" pitchFamily="34" charset="0"/>
              </a:rPr>
              <a:t>In conclusion, our innovative project utilizing Li-Fi technology for Vehicle-to-Vehicle (V2V) communication holds great promise for the future of road safety. As we implement this system, we anticipate significant strides in accident prevention and the creation of a safer driving environment worldwide. The integration of Li-Fi communication with a comprehensive array of sensors and alert mechanisms will enable vehicles to exchange crucial information swiftly and securely, paving the way for a future where collisions are minimized, if not altogether eliminated. With ongoing advancements and widespread adoption, we envision a world where the roads are safer, accidents are fewer, and the journey for every driver is marked by enhanced security and peace of mind.</a:t>
            </a:r>
            <a:endParaRPr lang="en-IN" dirty="0">
              <a:latin typeface="Montserrat" panose="00000500000000000000" pitchFamily="2" charset="0"/>
              <a:ea typeface="Verdana" panose="020B0604030504040204" pitchFamily="34" charset="0"/>
            </a:endParaRPr>
          </a:p>
          <a:p>
            <a:endParaRPr lang="en-IN" dirty="0">
              <a:latin typeface="Montserrat" panose="00000500000000000000" pitchFamily="2"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Scope:</a:t>
            </a:r>
          </a:p>
          <a:p>
            <a:pPr marL="285750" indent="-285750" algn="l">
              <a:lnSpc>
                <a:spcPct val="150000"/>
              </a:lnSpc>
              <a:buFont typeface="Arial" panose="020B0604020202020204" pitchFamily="34" charset="0"/>
              <a:buChar char="•"/>
            </a:pPr>
            <a:r>
              <a:rPr lang="en-US" b="0" i="0" dirty="0">
                <a:solidFill>
                  <a:srgbClr val="0D0D0D"/>
                </a:solidFill>
                <a:effectLst/>
                <a:latin typeface="Montserrat" panose="00000500000000000000" pitchFamily="2" charset="0"/>
              </a:rPr>
              <a:t>Enhancing Communication Range: Expand the reach of the Li-Fi V2V system to cover larger distances, enabling communication between vehicles over extended areas.</a:t>
            </a:r>
          </a:p>
          <a:p>
            <a:pPr marL="285750" indent="-285750" algn="l">
              <a:lnSpc>
                <a:spcPct val="150000"/>
              </a:lnSpc>
              <a:buFont typeface="Arial" panose="020B0604020202020204" pitchFamily="34" charset="0"/>
              <a:buChar char="•"/>
            </a:pPr>
            <a:endParaRPr lang="en-US" b="0" i="0" dirty="0">
              <a:solidFill>
                <a:srgbClr val="0D0D0D"/>
              </a:solidFill>
              <a:effectLst/>
              <a:latin typeface="Montserrat" panose="00000500000000000000" pitchFamily="2" charset="0"/>
            </a:endParaRPr>
          </a:p>
          <a:p>
            <a:pPr marL="285750" indent="-285750" algn="l">
              <a:lnSpc>
                <a:spcPct val="150000"/>
              </a:lnSpc>
              <a:buFont typeface="Arial" panose="020B0604020202020204" pitchFamily="34" charset="0"/>
              <a:buChar char="•"/>
            </a:pPr>
            <a:r>
              <a:rPr lang="en-US" b="0" i="0" dirty="0">
                <a:solidFill>
                  <a:srgbClr val="0D0D0D"/>
                </a:solidFill>
                <a:effectLst/>
                <a:latin typeface="Montserrat" panose="00000500000000000000" pitchFamily="2" charset="0"/>
              </a:rPr>
              <a:t>Integration with Autonomous Vehicles: Explore opportunities to integrate the Li-Fi V2V system with autonomous vehicles, facilitating seamless communication and collaboration between human-driven and self-driving cars.</a:t>
            </a:r>
          </a:p>
          <a:p>
            <a:pPr marL="285750" indent="-285750" algn="l">
              <a:lnSpc>
                <a:spcPct val="150000"/>
              </a:lnSpc>
              <a:buFont typeface="Arial" panose="020B0604020202020204" pitchFamily="34" charset="0"/>
              <a:buChar char="•"/>
            </a:pPr>
            <a:endParaRPr lang="en-US" b="0" i="0" dirty="0">
              <a:solidFill>
                <a:srgbClr val="0D0D0D"/>
              </a:solidFill>
              <a:effectLst/>
              <a:latin typeface="Montserrat" panose="00000500000000000000" pitchFamily="2" charset="0"/>
            </a:endParaRPr>
          </a:p>
          <a:p>
            <a:pPr marL="285750" indent="-285750" algn="l">
              <a:lnSpc>
                <a:spcPct val="150000"/>
              </a:lnSpc>
              <a:buFont typeface="Arial" panose="020B0604020202020204" pitchFamily="34" charset="0"/>
              <a:buChar char="•"/>
            </a:pPr>
            <a:r>
              <a:rPr lang="en-US" b="0" i="0" dirty="0">
                <a:solidFill>
                  <a:srgbClr val="0D0D0D"/>
                </a:solidFill>
                <a:effectLst/>
                <a:latin typeface="Montserrat" panose="00000500000000000000" pitchFamily="2" charset="0"/>
              </a:rPr>
              <a:t>Real-Time Traffic Management: Develop capabilities for real-time traffic monitoring and management, allowing the system to dynamically adjust traffic flow and optimize route planning based on current conditions.</a:t>
            </a:r>
          </a:p>
          <a:p>
            <a:pPr marL="285750" indent="-285750">
              <a:lnSpc>
                <a:spcPct val="150000"/>
              </a:lnSpc>
              <a:buFont typeface="Arial" panose="020B0604020202020204" pitchFamily="34" charset="0"/>
              <a:buChar char="•"/>
            </a:pPr>
            <a:endParaRPr lang="en-IN" b="1"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905784" y="2414917"/>
            <a:ext cx="10609940" cy="941509"/>
            <a:chOff x="905784" y="1270748"/>
            <a:chExt cx="10609940" cy="941509"/>
          </a:xfrm>
        </p:grpSpPr>
        <p:sp>
          <p:nvSpPr>
            <p:cNvPr id="18" name="Google Shape;120;p76">
              <a:extLst>
                <a:ext uri="{FF2B5EF4-FFF2-40B4-BE49-F238E27FC236}">
                  <a16:creationId xmlns:a16="http://schemas.microsoft.com/office/drawing/2014/main" id="{6CA962F3-D447-C626-9C8B-C981ADBCA2B9}"/>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322010401012</a:t>
              </a:r>
              <a:endParaRPr sz="9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N Vinod Kumar </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grpSp>
        <p:nvGrpSpPr>
          <p:cNvPr id="3" name="Group 2">
            <a:extLst>
              <a:ext uri="{FF2B5EF4-FFF2-40B4-BE49-F238E27FC236}">
                <a16:creationId xmlns:a16="http://schemas.microsoft.com/office/drawing/2014/main" id="{73EFF040-B13A-9F01-FF67-861F9D6C7F08}"/>
              </a:ext>
            </a:extLst>
          </p:cNvPr>
          <p:cNvGrpSpPr/>
          <p:nvPr/>
        </p:nvGrpSpPr>
        <p:grpSpPr>
          <a:xfrm>
            <a:off x="905784" y="1258448"/>
            <a:ext cx="10609940" cy="941509"/>
            <a:chOff x="905784" y="1270748"/>
            <a:chExt cx="10609940" cy="941509"/>
          </a:xfrm>
        </p:grpSpPr>
        <p:sp>
          <p:nvSpPr>
            <p:cNvPr id="5" name="Google Shape;120;p76">
              <a:extLst>
                <a:ext uri="{FF2B5EF4-FFF2-40B4-BE49-F238E27FC236}">
                  <a16:creationId xmlns:a16="http://schemas.microsoft.com/office/drawing/2014/main" id="{7404C0F9-6FB0-DCF3-A914-7CDC40F9555A}"/>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6" name="Google Shape;120;p76">
              <a:extLst>
                <a:ext uri="{FF2B5EF4-FFF2-40B4-BE49-F238E27FC236}">
                  <a16:creationId xmlns:a16="http://schemas.microsoft.com/office/drawing/2014/main" id="{330C695D-73A2-1FF7-3119-60D428533DFB}"/>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32" name="Google Shape;120;p76">
              <a:extLst>
                <a:ext uri="{FF2B5EF4-FFF2-40B4-BE49-F238E27FC236}">
                  <a16:creationId xmlns:a16="http://schemas.microsoft.com/office/drawing/2014/main" id="{7F130C4B-11D0-C1AA-B838-C562EC1CA73D}"/>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322010401010</a:t>
              </a:r>
              <a:endParaRPr sz="900" b="0" i="0" u="none" strike="noStrike" cap="none" dirty="0">
                <a:solidFill>
                  <a:srgbClr val="000000"/>
                </a:solidFill>
                <a:latin typeface="Arial"/>
                <a:ea typeface="Arial"/>
                <a:cs typeface="Arial"/>
                <a:sym typeface="Arial"/>
              </a:endParaRPr>
            </a:p>
          </p:txBody>
        </p:sp>
        <p:sp>
          <p:nvSpPr>
            <p:cNvPr id="34" name="Google Shape;120;p76">
              <a:extLst>
                <a:ext uri="{FF2B5EF4-FFF2-40B4-BE49-F238E27FC236}">
                  <a16:creationId xmlns:a16="http://schemas.microsoft.com/office/drawing/2014/main" id="{45754945-B0F3-5C8E-06D9-542EE77E3032}"/>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Arial"/>
                  <a:sym typeface="Verdana"/>
                </a:rPr>
                <a:t>Y.V Karthik Reddy</a:t>
              </a:r>
              <a:endParaRPr sz="900" b="0" i="0" u="none" strike="noStrike" cap="none" dirty="0">
                <a:solidFill>
                  <a:srgbClr val="000000"/>
                </a:solidFill>
                <a:latin typeface="Arial"/>
                <a:ea typeface="Arial"/>
                <a:cs typeface="Arial"/>
                <a:sym typeface="Arial"/>
              </a:endParaRPr>
            </a:p>
          </p:txBody>
        </p:sp>
      </p:grpSp>
      <p:grpSp>
        <p:nvGrpSpPr>
          <p:cNvPr id="39" name="Group 38">
            <a:extLst>
              <a:ext uri="{FF2B5EF4-FFF2-40B4-BE49-F238E27FC236}">
                <a16:creationId xmlns:a16="http://schemas.microsoft.com/office/drawing/2014/main" id="{29816DB8-5977-5438-409D-3657CAEFE912}"/>
              </a:ext>
            </a:extLst>
          </p:cNvPr>
          <p:cNvGrpSpPr/>
          <p:nvPr/>
        </p:nvGrpSpPr>
        <p:grpSpPr>
          <a:xfrm>
            <a:off x="905784" y="3581665"/>
            <a:ext cx="10609940" cy="941509"/>
            <a:chOff x="905784" y="1270748"/>
            <a:chExt cx="10609940" cy="941509"/>
          </a:xfrm>
        </p:grpSpPr>
        <p:sp>
          <p:nvSpPr>
            <p:cNvPr id="40" name="Google Shape;120;p76">
              <a:extLst>
                <a:ext uri="{FF2B5EF4-FFF2-40B4-BE49-F238E27FC236}">
                  <a16:creationId xmlns:a16="http://schemas.microsoft.com/office/drawing/2014/main" id="{20F462EB-BB44-B822-0D77-4129793D1321}"/>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41" name="Google Shape;120;p76">
              <a:extLst>
                <a:ext uri="{FF2B5EF4-FFF2-40B4-BE49-F238E27FC236}">
                  <a16:creationId xmlns:a16="http://schemas.microsoft.com/office/drawing/2014/main" id="{67A58D6E-2690-AA1F-BDAE-13286005C1FF}"/>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42" name="Google Shape;120;p76">
              <a:extLst>
                <a:ext uri="{FF2B5EF4-FFF2-40B4-BE49-F238E27FC236}">
                  <a16:creationId xmlns:a16="http://schemas.microsoft.com/office/drawing/2014/main" id="{9F6D9390-8022-9FBE-C1A3-8148AE7DF527}"/>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322010401029</a:t>
              </a:r>
              <a:endParaRPr sz="900" b="0" i="0" u="none" strike="noStrike" cap="none" dirty="0">
                <a:solidFill>
                  <a:srgbClr val="000000"/>
                </a:solidFill>
                <a:latin typeface="Arial"/>
                <a:ea typeface="Arial"/>
                <a:cs typeface="Arial"/>
                <a:sym typeface="Arial"/>
              </a:endParaRPr>
            </a:p>
          </p:txBody>
        </p:sp>
        <p:sp>
          <p:nvSpPr>
            <p:cNvPr id="43" name="Google Shape;120;p76">
              <a:extLst>
                <a:ext uri="{FF2B5EF4-FFF2-40B4-BE49-F238E27FC236}">
                  <a16:creationId xmlns:a16="http://schemas.microsoft.com/office/drawing/2014/main" id="{20E81964-A7B7-9477-DCA4-011D83633419}"/>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Arial"/>
                  <a:sym typeface="Verdana"/>
                </a:rPr>
                <a:t>K.L Narasimha</a:t>
              </a:r>
              <a:endParaRPr sz="900" b="0" i="0" u="none" strike="noStrike" cap="none" dirty="0">
                <a:solidFill>
                  <a:srgbClr val="000000"/>
                </a:solidFill>
                <a:latin typeface="Arial"/>
                <a:ea typeface="Arial"/>
                <a:cs typeface="Arial"/>
                <a:sym typeface="Arial"/>
              </a:endParaRPr>
            </a:p>
          </p:txBody>
        </p:sp>
      </p:grpSp>
      <p:grpSp>
        <p:nvGrpSpPr>
          <p:cNvPr id="51" name="Group 50">
            <a:extLst>
              <a:ext uri="{FF2B5EF4-FFF2-40B4-BE49-F238E27FC236}">
                <a16:creationId xmlns:a16="http://schemas.microsoft.com/office/drawing/2014/main" id="{9DBFDB06-9863-6752-0CFB-766B801E525A}"/>
              </a:ext>
            </a:extLst>
          </p:cNvPr>
          <p:cNvGrpSpPr/>
          <p:nvPr/>
        </p:nvGrpSpPr>
        <p:grpSpPr>
          <a:xfrm>
            <a:off x="912369" y="4860859"/>
            <a:ext cx="10609940" cy="941509"/>
            <a:chOff x="905784" y="1270748"/>
            <a:chExt cx="10609940" cy="941509"/>
          </a:xfrm>
        </p:grpSpPr>
        <p:sp>
          <p:nvSpPr>
            <p:cNvPr id="52" name="Google Shape;120;p76">
              <a:extLst>
                <a:ext uri="{FF2B5EF4-FFF2-40B4-BE49-F238E27FC236}">
                  <a16:creationId xmlns:a16="http://schemas.microsoft.com/office/drawing/2014/main" id="{10E86BE4-ECF1-ED4B-7F0A-1433AA444C3D}"/>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none" strike="noStrike" cap="none" dirty="0">
                  <a:solidFill>
                    <a:schemeClr val="lt1"/>
                  </a:solidFill>
                  <a:latin typeface="Verdana"/>
                  <a:ea typeface="Verdana"/>
                  <a:cs typeface="Verdana"/>
                  <a:sym typeface="Verdana"/>
                </a:rPr>
                <a:t>Photo</a:t>
              </a:r>
              <a:endParaRPr sz="1050" b="0" i="0" u="none" strike="noStrike" cap="none" dirty="0">
                <a:solidFill>
                  <a:srgbClr val="000000"/>
                </a:solidFill>
                <a:latin typeface="Arial"/>
                <a:ea typeface="Arial"/>
                <a:cs typeface="Arial"/>
                <a:sym typeface="Arial"/>
              </a:endParaRPr>
            </a:p>
          </p:txBody>
        </p:sp>
        <p:sp>
          <p:nvSpPr>
            <p:cNvPr id="53" name="Google Shape;120;p76">
              <a:extLst>
                <a:ext uri="{FF2B5EF4-FFF2-40B4-BE49-F238E27FC236}">
                  <a16:creationId xmlns:a16="http://schemas.microsoft.com/office/drawing/2014/main" id="{A63678E2-1D56-197B-07A5-32F9309E627B}"/>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54" name="Google Shape;120;p76">
              <a:extLst>
                <a:ext uri="{FF2B5EF4-FFF2-40B4-BE49-F238E27FC236}">
                  <a16:creationId xmlns:a16="http://schemas.microsoft.com/office/drawing/2014/main" id="{C7408E55-AC5B-DD9D-1080-26F7AD055F0C}"/>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322010401047</a:t>
              </a:r>
              <a:endParaRPr sz="900" b="0" i="0" u="none" strike="noStrike" cap="none" dirty="0">
                <a:solidFill>
                  <a:srgbClr val="000000"/>
                </a:solidFill>
                <a:latin typeface="Arial"/>
                <a:ea typeface="Arial"/>
                <a:cs typeface="Arial"/>
                <a:sym typeface="Arial"/>
              </a:endParaRPr>
            </a:p>
          </p:txBody>
        </p:sp>
        <p:sp>
          <p:nvSpPr>
            <p:cNvPr id="55" name="Google Shape;120;p76">
              <a:extLst>
                <a:ext uri="{FF2B5EF4-FFF2-40B4-BE49-F238E27FC236}">
                  <a16:creationId xmlns:a16="http://schemas.microsoft.com/office/drawing/2014/main" id="{F2E7C0AD-13B2-8289-48E7-4FB01A46AF97}"/>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err="1">
                  <a:solidFill>
                    <a:schemeClr val="lt1"/>
                  </a:solidFill>
                  <a:latin typeface="Verdana"/>
                  <a:ea typeface="Verdana"/>
                  <a:sym typeface="Verdana"/>
                </a:rPr>
                <a:t>G.Bharath</a:t>
              </a:r>
              <a:r>
                <a:rPr lang="en-US" sz="1800" dirty="0">
                  <a:solidFill>
                    <a:schemeClr val="lt1"/>
                  </a:solidFill>
                  <a:latin typeface="Verdana"/>
                  <a:ea typeface="Verdana"/>
                  <a:sym typeface="Verdana"/>
                </a:rPr>
                <a:t> Kumar</a:t>
              </a:r>
              <a:endParaRPr sz="9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942546"/>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112363" y="1152426"/>
            <a:ext cx="9724048" cy="440120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b="0" i="0" dirty="0">
                <a:solidFill>
                  <a:srgbClr val="0D0D0D"/>
                </a:solidFill>
                <a:effectLst/>
                <a:latin typeface="Montserrat" panose="00000500000000000000" pitchFamily="2" charset="0"/>
              </a:rPr>
              <a:t>Develop a robust V2V communication system leveraging Li-Fi technology to facilitate real-time exchange of crucial information among connected vehicles.</a:t>
            </a:r>
          </a:p>
          <a:p>
            <a:pPr marL="285750" indent="-285750" algn="just">
              <a:lnSpc>
                <a:spcPct val="150000"/>
              </a:lnSpc>
              <a:buFont typeface="Arial" panose="020B0604020202020204" pitchFamily="34" charset="0"/>
              <a:buChar char="•"/>
            </a:pPr>
            <a:r>
              <a:rPr lang="en-IN" b="0" i="0" dirty="0">
                <a:solidFill>
                  <a:srgbClr val="0D0D0D"/>
                </a:solidFill>
                <a:effectLst/>
                <a:latin typeface="Montserrat" panose="00000500000000000000" pitchFamily="2" charset="0"/>
              </a:rPr>
              <a:t>Integrate a suite of hardware components including a light source, receiver, ultrasonic sensor, gas sensor, buzzer, LED, Li-Fi transceiver, and Arduino UNO to create a comprehensive safety mechanism for vehicles.</a:t>
            </a:r>
          </a:p>
          <a:p>
            <a:pPr marL="285750" indent="-285750" algn="just">
              <a:lnSpc>
                <a:spcPct val="150000"/>
              </a:lnSpc>
              <a:buFont typeface="Arial" panose="020B0604020202020204" pitchFamily="34" charset="0"/>
              <a:buChar char="•"/>
            </a:pPr>
            <a:r>
              <a:rPr lang="en-IN" b="0" i="0" dirty="0">
                <a:solidFill>
                  <a:srgbClr val="0D0D0D"/>
                </a:solidFill>
                <a:effectLst/>
                <a:latin typeface="Montserrat" panose="00000500000000000000" pitchFamily="2" charset="0"/>
              </a:rPr>
              <a:t>Implement an intelligent collision detection system utilizing ultrasonic sensors to identify potential hazards in the vehicle's vicinity, coupled with gas sensors for evaluating environmental conditions to enhance preemptive safety measures</a:t>
            </a: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 Placeholder 2">
            <a:extLst>
              <a:ext uri="{FF2B5EF4-FFF2-40B4-BE49-F238E27FC236}">
                <a16:creationId xmlns:a16="http://schemas.microsoft.com/office/drawing/2014/main" id="{29116219-87C0-BEB9-995D-131172B91860}"/>
              </a:ext>
            </a:extLst>
          </p:cNvPr>
          <p:cNvSpPr txBox="1">
            <a:spLocks/>
          </p:cNvSpPr>
          <p:nvPr/>
        </p:nvSpPr>
        <p:spPr>
          <a:xfrm>
            <a:off x="1000123" y="4511789"/>
            <a:ext cx="9724047" cy="1511464"/>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lnSpc>
                <a:spcPct val="150000"/>
              </a:lnSpc>
              <a:buFont typeface="Arial" panose="020B0604020202020204" pitchFamily="34" charset="0"/>
              <a:buChar char="•"/>
            </a:pPr>
            <a:r>
              <a:rPr lang="en-US" sz="1500" dirty="0">
                <a:latin typeface="Montserrat" panose="00000500000000000000" pitchFamily="2" charset="0"/>
              </a:rPr>
              <a:t>Improve Road Safety: Utilize V2V communication and Li-Fi technology to prevent accidents by enabling real-time data exchange and proactive collision avoidance measures between vehicles.</a:t>
            </a:r>
          </a:p>
          <a:p>
            <a:pPr marL="400050" indent="-285750">
              <a:lnSpc>
                <a:spcPct val="150000"/>
              </a:lnSpc>
              <a:buFont typeface="Arial" panose="020B0604020202020204" pitchFamily="34" charset="0"/>
              <a:buChar char="•"/>
            </a:pPr>
            <a:endParaRPr lang="en-US" sz="1500" dirty="0">
              <a:latin typeface="Montserrat" panose="00000500000000000000" pitchFamily="2" charset="0"/>
            </a:endParaRPr>
          </a:p>
          <a:p>
            <a:pPr marL="400050" indent="-285750">
              <a:lnSpc>
                <a:spcPct val="150000"/>
              </a:lnSpc>
              <a:buFont typeface="Arial" panose="020B0604020202020204" pitchFamily="34" charset="0"/>
              <a:buChar char="•"/>
            </a:pPr>
            <a:r>
              <a:rPr lang="en-US" sz="1500" dirty="0">
                <a:latin typeface="Montserrat" panose="00000500000000000000" pitchFamily="2" charset="0"/>
              </a:rPr>
              <a:t>Enhance Hazard Detection: Equip vehicles with ultrasonic and gas sensors to detect potential hazards, enabling proactive identification of obstacles and environmental risks for safer driving</a:t>
            </a:r>
            <a:r>
              <a:rPr lang="en-US" dirty="0">
                <a:latin typeface="Montserrat" panose="00000500000000000000" pitchFamily="2" charset="0"/>
              </a:rPr>
              <a:t>.</a:t>
            </a:r>
            <a:endParaRPr lang="en-IN" dirty="0">
              <a:latin typeface="Montserrat" panose="00000500000000000000" pitchFamily="2" charset="0"/>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r>
              <a:rPr lang="en-IN" b="1" i="0" dirty="0">
                <a:solidFill>
                  <a:srgbClr val="000000"/>
                </a:solidFill>
                <a:effectLst/>
                <a:latin typeface="FSBrabo"/>
              </a:rPr>
              <a:t>       </a:t>
            </a:r>
            <a:r>
              <a:rPr lang="en-IN" dirty="0">
                <a:latin typeface="Verdana" panose="020B0604030504040204" pitchFamily="34" charset="0"/>
                <a:ea typeface="Verdana" panose="020B0604030504040204" pitchFamily="34" charset="0"/>
              </a:rPr>
              <a:t> </a:t>
            </a:r>
          </a:p>
          <a:p>
            <a:pPr marL="285750" indent="-285750">
              <a:buFont typeface="Arial" panose="020B0604020202020204" pitchFamily="34" charset="0"/>
              <a:buChar char="•"/>
            </a:pPr>
            <a:r>
              <a:rPr lang="en-IN" i="0" dirty="0">
                <a:solidFill>
                  <a:srgbClr val="000000"/>
                </a:solidFill>
                <a:effectLst/>
                <a:latin typeface="Verdana" panose="020B0604030504040204" pitchFamily="34" charset="0"/>
                <a:ea typeface="Verdana" panose="020B0604030504040204" pitchFamily="34" charset="0"/>
              </a:rPr>
              <a:t>Vehicle Collision Avoidance System Using Li-Fi[June-2021]</a:t>
            </a: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a:t>
            </a:r>
            <a:r>
              <a:rPr lang="en-US" b="0" i="0" dirty="0">
                <a:solidFill>
                  <a:srgbClr val="000000"/>
                </a:solidFill>
                <a:effectLst/>
                <a:latin typeface="Verdana" panose="020B0604030504040204" pitchFamily="34" charset="0"/>
                <a:ea typeface="Verdana" panose="020B0604030504040204" pitchFamily="34" charset="0"/>
              </a:rPr>
              <a:t>P.M. Benson </a:t>
            </a:r>
            <a:r>
              <a:rPr lang="en-US" b="0" i="0" dirty="0" err="1">
                <a:solidFill>
                  <a:srgbClr val="000000"/>
                </a:solidFill>
                <a:effectLst/>
                <a:latin typeface="Verdana" panose="020B0604030504040204" pitchFamily="34" charset="0"/>
                <a:ea typeface="Verdana" panose="020B0604030504040204" pitchFamily="34" charset="0"/>
              </a:rPr>
              <a:t>Mansingh</a:t>
            </a:r>
            <a:r>
              <a:rPr lang="en-US" b="0" i="0" dirty="0">
                <a:solidFill>
                  <a:srgbClr val="000000"/>
                </a:solidFill>
                <a:effectLst/>
                <a:latin typeface="Verdana" panose="020B0604030504040204" pitchFamily="34" charset="0"/>
                <a:ea typeface="Verdana" panose="020B0604030504040204" pitchFamily="34" charset="0"/>
              </a:rPr>
              <a:t>, G. </a:t>
            </a:r>
            <a:r>
              <a:rPr lang="en-US" b="0" i="0" dirty="0" err="1">
                <a:solidFill>
                  <a:srgbClr val="000000"/>
                </a:solidFill>
                <a:effectLst/>
                <a:latin typeface="Verdana" panose="020B0604030504040204" pitchFamily="34" charset="0"/>
                <a:ea typeface="Verdana" panose="020B0604030504040204" pitchFamily="34" charset="0"/>
              </a:rPr>
              <a:t>Sekar</a:t>
            </a:r>
            <a:r>
              <a:rPr lang="en-US" b="0" i="0" dirty="0">
                <a:solidFill>
                  <a:srgbClr val="000000"/>
                </a:solidFill>
                <a:effectLst/>
                <a:latin typeface="Verdana" panose="020B0604030504040204" pitchFamily="34" charset="0"/>
                <a:ea typeface="Verdana" panose="020B0604030504040204" pitchFamily="34" charset="0"/>
              </a:rPr>
              <a:t> and T. Joby Titus</a:t>
            </a:r>
            <a:r>
              <a:rPr lang="en-US"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ACCIDENT ANALYSIS AND AVOIDANCE BY V2V COMMUNICATION USING LIFI TECHNOLOGY [March-2020]</a:t>
            </a: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S. Sivakumar*1, A. </a:t>
            </a:r>
            <a:r>
              <a:rPr lang="en-US" dirty="0" err="1">
                <a:latin typeface="Verdana" panose="020B0604030504040204" pitchFamily="34" charset="0"/>
                <a:ea typeface="Verdana" panose="020B0604030504040204" pitchFamily="34" charset="0"/>
              </a:rPr>
              <a:t>Alagumurugan</a:t>
            </a:r>
            <a:r>
              <a:rPr lang="en-US" dirty="0">
                <a:latin typeface="Verdana" panose="020B0604030504040204" pitchFamily="34" charset="0"/>
                <a:ea typeface="Verdana" panose="020B0604030504040204" pitchFamily="34" charset="0"/>
              </a:rPr>
              <a:t>*2, G. </a:t>
            </a:r>
            <a:r>
              <a:rPr lang="en-US" dirty="0" err="1">
                <a:latin typeface="Verdana" panose="020B0604030504040204" pitchFamily="34" charset="0"/>
                <a:ea typeface="Verdana" panose="020B0604030504040204" pitchFamily="34" charset="0"/>
              </a:rPr>
              <a:t>B.Baala</a:t>
            </a:r>
            <a:r>
              <a:rPr lang="en-US" dirty="0">
                <a:latin typeface="Verdana" panose="020B0604030504040204" pitchFamily="34" charset="0"/>
                <a:ea typeface="Verdana" panose="020B0604030504040204" pitchFamily="34" charset="0"/>
              </a:rPr>
              <a:t> Vignesh*3, S. Dhanush*4</a:t>
            </a:r>
          </a:p>
          <a:p>
            <a:pPr marR="0" lvl="0"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LIFI BASED ADVANCED ACCIDENT DETECTION SYSTEMS[June-2020]</a:t>
            </a: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Dr.S.CHINNAPPARAJ</a:t>
            </a:r>
            <a:r>
              <a:rPr lang="en-US" dirty="0">
                <a:latin typeface="Verdana" panose="020B0604030504040204" pitchFamily="34" charset="0"/>
                <a:ea typeface="Verdana" panose="020B0604030504040204" pitchFamily="34" charset="0"/>
              </a:rPr>
              <a:t>, 2ARCHANA M, 3BASKAR G, 4KARTHIGA DEVI M, 5MOHAN RAJ S</a:t>
            </a:r>
          </a:p>
          <a:p>
            <a:pPr marR="0" lvl="0"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Vehicle to vehicle data transfer and communication using LI-FI technology[November-2021</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R.Anbalagana,M.ZahirHussaina,D</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Jayabalakrishnanb,D.B.NagaMurugab,M.Prabhahar</a:t>
            </a:r>
            <a:r>
              <a:rPr lang="en-IN" dirty="0">
                <a:latin typeface="Verdana" panose="020B0604030504040204" pitchFamily="34" charset="0"/>
                <a:ea typeface="Verdana" panose="020B0604030504040204" pitchFamily="34" charset="0"/>
              </a:rPr>
              <a:t>.</a:t>
            </a:r>
          </a:p>
          <a:p>
            <a:pPr marL="285750" marR="0" lvl="0" indent="-285750" rtl="0">
              <a:lnSpc>
                <a:spcPct val="100000"/>
              </a:lnSpc>
              <a:spcBef>
                <a:spcPts val="0"/>
              </a:spcBef>
              <a:spcAft>
                <a:spcPts val="0"/>
              </a:spcAft>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err="1">
                <a:latin typeface="Verdana" panose="020B0604030504040204" pitchFamily="34" charset="0"/>
                <a:ea typeface="Verdana" panose="020B0604030504040204" pitchFamily="34" charset="0"/>
              </a:rPr>
              <a:t>LiFi</a:t>
            </a:r>
            <a:r>
              <a:rPr lang="en-US" dirty="0">
                <a:latin typeface="Verdana" panose="020B0604030504040204" pitchFamily="34" charset="0"/>
                <a:ea typeface="Verdana" panose="020B0604030504040204" pitchFamily="34" charset="0"/>
              </a:rPr>
              <a:t> for Vehicle to Vehicle Communication.[December 2020]</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Rahul George, Srikumar Vaidyanathan, Amandeep Singh Rajput, K Deepa.</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SWOT-</a:t>
            </a:r>
            <a:r>
              <a:rPr lang="en-US" sz="1400" b="1" dirty="0">
                <a:latin typeface="Montserrat"/>
                <a:sym typeface="Montserrat"/>
              </a:rPr>
              <a:t> </a:t>
            </a:r>
            <a:r>
              <a:rPr lang="en-US" sz="2400" b="1" dirty="0">
                <a:latin typeface="Montserrat"/>
                <a:sym typeface="Montserrat"/>
              </a:rPr>
              <a:t>Analysis</a:t>
            </a:r>
            <a:r>
              <a:rPr lang="en-US" sz="1400" b="1" dirty="0">
                <a:latin typeface="Montserrat"/>
                <a:sym typeface="Montserrat"/>
              </a:rPr>
              <a:t> </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2407480"/>
            <a:chOff x="928691" y="421011"/>
            <a:chExt cx="2812894" cy="1805655"/>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44084" cy="1805655"/>
              <a:chOff x="928691" y="421011"/>
              <a:chExt cx="1944084" cy="1805655"/>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88175" y="812466"/>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50000"/>
                  </a:lnSpc>
                  <a:spcBef>
                    <a:spcPts val="0"/>
                  </a:spcBef>
                  <a:spcAft>
                    <a:spcPts val="0"/>
                  </a:spcAft>
                  <a:buNone/>
                </a:pPr>
                <a:r>
                  <a:rPr lang="en-US" sz="1600" b="1" dirty="0">
                    <a:solidFill>
                      <a:srgbClr val="434343"/>
                    </a:solidFill>
                    <a:latin typeface="Roboto"/>
                    <a:ea typeface="Roboto"/>
                    <a:cs typeface="Roboto"/>
                    <a:sym typeface="Roboto"/>
                  </a:rPr>
                  <a:t>S1</a:t>
                </a:r>
                <a:r>
                  <a:rPr lang="en-US" b="1" dirty="0">
                    <a:solidFill>
                      <a:srgbClr val="434343"/>
                    </a:solidFill>
                    <a:latin typeface="Montserrat" panose="00000500000000000000" pitchFamily="2" charset="0"/>
                    <a:ea typeface="Roboto"/>
                    <a:cs typeface="Roboto"/>
                    <a:sym typeface="Roboto"/>
                  </a:rPr>
                  <a:t>. </a:t>
                </a:r>
                <a:r>
                  <a:rPr lang="en-IN" b="1" i="0" dirty="0">
                    <a:solidFill>
                      <a:srgbClr val="0D0D0D"/>
                    </a:solidFill>
                    <a:effectLst/>
                    <a:latin typeface="Montserrat" panose="00000500000000000000" pitchFamily="2" charset="0"/>
                  </a:rPr>
                  <a:t>Innovative Technology</a:t>
                </a:r>
                <a:endParaRPr lang="en-US" b="1" dirty="0">
                  <a:solidFill>
                    <a:srgbClr val="434343"/>
                  </a:solidFill>
                  <a:latin typeface="Montserrat" panose="00000500000000000000" pitchFamily="2" charset="0"/>
                  <a:ea typeface="Roboto"/>
                  <a:cs typeface="Roboto"/>
                  <a:sym typeface="Roboto"/>
                </a:endParaRPr>
              </a:p>
              <a:p>
                <a:pPr marL="0" marR="0" lvl="0" indent="0" rtl="0">
                  <a:lnSpc>
                    <a:spcPct val="150000"/>
                  </a:lnSpc>
                  <a:spcBef>
                    <a:spcPts val="0"/>
                  </a:spcBef>
                  <a:spcAft>
                    <a:spcPts val="0"/>
                  </a:spcAft>
                  <a:buNone/>
                </a:pPr>
                <a:r>
                  <a:rPr lang="en-US" b="1" dirty="0">
                    <a:solidFill>
                      <a:srgbClr val="434343"/>
                    </a:solidFill>
                    <a:latin typeface="Montserrat" panose="00000500000000000000" pitchFamily="2" charset="0"/>
                    <a:ea typeface="Roboto"/>
                    <a:cs typeface="Roboto"/>
                    <a:sym typeface="Roboto"/>
                  </a:rPr>
                  <a:t>S2. </a:t>
                </a:r>
                <a:r>
                  <a:rPr lang="en-IN" b="1" i="0" dirty="0">
                    <a:solidFill>
                      <a:srgbClr val="0D0D0D"/>
                    </a:solidFill>
                    <a:effectLst/>
                    <a:latin typeface="Montserrat" panose="00000500000000000000" pitchFamily="2" charset="0"/>
                  </a:rPr>
                  <a:t>Quick Response Time</a:t>
                </a:r>
                <a:endParaRPr lang="en-US" b="1" dirty="0">
                  <a:solidFill>
                    <a:srgbClr val="434343"/>
                  </a:solidFill>
                  <a:latin typeface="Montserrat" panose="00000500000000000000" pitchFamily="2" charset="0"/>
                  <a:ea typeface="Roboto"/>
                  <a:cs typeface="Roboto"/>
                  <a:sym typeface="Roboto"/>
                </a:endParaRPr>
              </a:p>
              <a:p>
                <a:pPr marL="0" marR="0" lvl="0" indent="0" algn="just" rtl="0">
                  <a:lnSpc>
                    <a:spcPct val="150000"/>
                  </a:lnSpc>
                  <a:spcBef>
                    <a:spcPts val="0"/>
                  </a:spcBef>
                  <a:spcAft>
                    <a:spcPts val="0"/>
                  </a:spcAft>
                  <a:buNone/>
                </a:pPr>
                <a:r>
                  <a:rPr lang="en-US" sz="1600" b="1" dirty="0">
                    <a:solidFill>
                      <a:srgbClr val="434343"/>
                    </a:solidFill>
                    <a:latin typeface="Roboto"/>
                    <a:ea typeface="Roboto"/>
                    <a:cs typeface="Roboto"/>
                    <a:sym typeface="Roboto"/>
                  </a:rPr>
                  <a:t>S3.</a:t>
                </a:r>
                <a:r>
                  <a:rPr lang="en-IN" b="0" i="0" dirty="0">
                    <a:solidFill>
                      <a:srgbClr val="0D0D0D"/>
                    </a:solidFill>
                    <a:effectLst/>
                    <a:latin typeface="Söhne"/>
                  </a:rPr>
                  <a:t> </a:t>
                </a:r>
                <a:r>
                  <a:rPr lang="en-IN" b="1" i="0" dirty="0">
                    <a:solidFill>
                      <a:srgbClr val="0D0D0D"/>
                    </a:solidFill>
                    <a:effectLst/>
                    <a:latin typeface="Montserrat" panose="00000500000000000000" pitchFamily="2" charset="0"/>
                  </a:rPr>
                  <a:t>Comprehensive Sensor Integration</a:t>
                </a:r>
                <a:endParaRPr b="1" dirty="0">
                  <a:latin typeface="Montserrat" panose="00000500000000000000" pitchFamily="2" charset="0"/>
                </a:endParaRPr>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66877"/>
            <a:ext cx="5384757" cy="2386101"/>
            <a:chOff x="5188548" y="1049799"/>
            <a:chExt cx="4038567" cy="1258161"/>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350617" y="1049799"/>
              <a:ext cx="2876498" cy="1258161"/>
              <a:chOff x="6350617" y="1049799"/>
              <a:chExt cx="2876498" cy="1258161"/>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72952" y="1049799"/>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350617" y="1197659"/>
                <a:ext cx="2876498" cy="1110301"/>
              </a:xfrm>
              <a:prstGeom prst="rect">
                <a:avLst/>
              </a:prstGeom>
              <a:noFill/>
              <a:ln>
                <a:noFill/>
              </a:ln>
            </p:spPr>
            <p:txBody>
              <a:bodyPr spcFirstLastPara="1" wrap="square" lIns="121900" tIns="121900" rIns="121900" bIns="121900" anchor="ctr" anchorCtr="0">
                <a:noAutofit/>
              </a:bodyPr>
              <a:lstStyle/>
              <a:p>
                <a:pPr algn="l">
                  <a:lnSpc>
                    <a:spcPct val="150000"/>
                  </a:lnSpc>
                </a:pPr>
                <a:r>
                  <a:rPr lang="en-US" b="1" i="0" dirty="0">
                    <a:solidFill>
                      <a:srgbClr val="0D0D0D"/>
                    </a:solidFill>
                    <a:effectLst/>
                    <a:latin typeface="Montserrat" panose="00000500000000000000" pitchFamily="2" charset="0"/>
                  </a:rPr>
                  <a:t>W1.Complexity of Implementation</a:t>
                </a:r>
              </a:p>
              <a:p>
                <a:pPr algn="l">
                  <a:lnSpc>
                    <a:spcPct val="150000"/>
                  </a:lnSpc>
                </a:pPr>
                <a:r>
                  <a:rPr lang="en-US" b="1" i="0" dirty="0">
                    <a:solidFill>
                      <a:srgbClr val="0D0D0D"/>
                    </a:solidFill>
                    <a:effectLst/>
                    <a:latin typeface="Montserrat" panose="00000500000000000000" pitchFamily="2" charset="0"/>
                  </a:rPr>
                  <a:t>W2.Dependence on Line of Sight</a:t>
                </a:r>
              </a:p>
              <a:p>
                <a:endParaRPr lang="en-US" sz="1600" dirty="0">
                  <a:solidFill>
                    <a:srgbClr val="434343"/>
                  </a:solidFill>
                  <a:latin typeface="Roboto"/>
                  <a:ea typeface="Roboto"/>
                  <a:cs typeface="Roboto"/>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231876" y="4299727"/>
            <a:ext cx="4833875" cy="1829819"/>
            <a:chOff x="5188548" y="2952300"/>
            <a:chExt cx="3670368" cy="1372398"/>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40416" y="2952300"/>
              <a:ext cx="2518500" cy="1372398"/>
              <a:chOff x="6340416" y="2952300"/>
              <a:chExt cx="2518500" cy="1372398"/>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5"/>
                    </a:solidFill>
                    <a:latin typeface="Fira Sans Extra Condensed Medium"/>
                    <a:ea typeface="Fira Sans Extra Condensed Medium"/>
                    <a:cs typeface="Fira Sans Extra Condensed Medium"/>
                    <a:sym typeface="Fira Sans Extra Condensed Medium"/>
                  </a:rPr>
                  <a:t>Threats</a:t>
                </a:r>
                <a:endParaRPr sz="2267" b="1">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lnSpc>
                    <a:spcPct val="150000"/>
                  </a:lnSpc>
                  <a:spcBef>
                    <a:spcPts val="0"/>
                  </a:spcBef>
                  <a:spcAft>
                    <a:spcPts val="0"/>
                  </a:spcAft>
                  <a:buNone/>
                </a:pPr>
                <a:r>
                  <a:rPr lang="en-IN" b="1" i="0" dirty="0">
                    <a:solidFill>
                      <a:srgbClr val="0D0D0D"/>
                    </a:solidFill>
                    <a:effectLst/>
                    <a:latin typeface="Montserrat" panose="00000500000000000000" pitchFamily="2" charset="0"/>
                  </a:rPr>
                  <a:t>T1.Resource Constraints</a:t>
                </a:r>
              </a:p>
              <a:p>
                <a:pPr marL="0" marR="0" lvl="0" indent="0" algn="l" rtl="0">
                  <a:lnSpc>
                    <a:spcPct val="150000"/>
                  </a:lnSpc>
                  <a:spcBef>
                    <a:spcPts val="0"/>
                  </a:spcBef>
                  <a:spcAft>
                    <a:spcPts val="0"/>
                  </a:spcAft>
                  <a:buNone/>
                </a:pPr>
                <a:r>
                  <a:rPr lang="en-IN" b="1" i="0" dirty="0">
                    <a:solidFill>
                      <a:srgbClr val="0D0D0D"/>
                    </a:solidFill>
                    <a:effectLst/>
                    <a:latin typeface="Montserrat" panose="00000500000000000000" pitchFamily="2" charset="0"/>
                  </a:rPr>
                  <a:t>T2.Environmental Factors</a:t>
                </a:r>
                <a:endParaRPr lang="en-US" b="1" dirty="0">
                  <a:solidFill>
                    <a:srgbClr val="434343"/>
                  </a:solidFill>
                  <a:latin typeface="Montserrat" panose="00000500000000000000" pitchFamily="2" charset="0"/>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26476" y="4498050"/>
            <a:ext cx="6118738" cy="2098264"/>
            <a:chOff x="902789" y="3168878"/>
            <a:chExt cx="4589168" cy="1573737"/>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902789" y="3168878"/>
              <a:ext cx="3731700" cy="1573737"/>
              <a:chOff x="902789" y="3168878"/>
              <a:chExt cx="3731700" cy="1573737"/>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902789" y="3716915"/>
                <a:ext cx="3731700" cy="1025700"/>
              </a:xfrm>
              <a:prstGeom prst="rect">
                <a:avLst/>
              </a:prstGeom>
              <a:noFill/>
              <a:ln>
                <a:noFill/>
              </a:ln>
            </p:spPr>
            <p:txBody>
              <a:bodyPr spcFirstLastPara="1" wrap="square" lIns="121900" tIns="121900" rIns="121900" bIns="121900" anchor="ctr" anchorCtr="0">
                <a:noAutofit/>
              </a:bodyPr>
              <a:lstStyle/>
              <a:p>
                <a:pPr algn="l">
                  <a:lnSpc>
                    <a:spcPct val="150000"/>
                  </a:lnSpc>
                </a:pPr>
                <a:r>
                  <a:rPr lang="en-US" b="1" i="0" dirty="0">
                    <a:solidFill>
                      <a:srgbClr val="0D0D0D"/>
                    </a:solidFill>
                    <a:effectLst/>
                    <a:latin typeface="Montserrat" panose="00000500000000000000" pitchFamily="2" charset="0"/>
                  </a:rPr>
                  <a:t>O1.Collaboration with Automotive Industry</a:t>
                </a:r>
              </a:p>
              <a:p>
                <a:pPr algn="l">
                  <a:lnSpc>
                    <a:spcPct val="150000"/>
                  </a:lnSpc>
                </a:pPr>
                <a:r>
                  <a:rPr lang="en-US" b="1" dirty="0">
                    <a:solidFill>
                      <a:srgbClr val="0D0D0D"/>
                    </a:solidFill>
                    <a:latin typeface="Montserrat" panose="00000500000000000000" pitchFamily="2" charset="0"/>
                  </a:rPr>
                  <a:t>O2.</a:t>
                </a:r>
                <a:r>
                  <a:rPr lang="en-US" b="1" i="0" dirty="0">
                    <a:solidFill>
                      <a:srgbClr val="0D0D0D"/>
                    </a:solidFill>
                    <a:effectLst/>
                    <a:latin typeface="Montserrat" panose="00000500000000000000" pitchFamily="2" charset="0"/>
                  </a:rPr>
                  <a:t>Integration with Smart City Initiatives</a:t>
                </a:r>
              </a:p>
              <a:p>
                <a:pPr marL="0" marR="0" lvl="0" indent="0" algn="just" rtl="0">
                  <a:spcBef>
                    <a:spcPts val="0"/>
                  </a:spcBef>
                  <a:spcAft>
                    <a:spcPts val="0"/>
                  </a:spcAft>
                  <a:buNone/>
                </a:pPr>
                <a:r>
                  <a:rPr lang="en-US" b="1" dirty="0">
                    <a:solidFill>
                      <a:srgbClr val="434343"/>
                    </a:solidFill>
                    <a:latin typeface="Roboto"/>
                    <a:ea typeface="Roboto"/>
                    <a:cs typeface="Roboto"/>
                    <a:sym typeface="Roboto"/>
                  </a:rPr>
                  <a:t> </a:t>
                </a:r>
                <a:endParaRPr b="1"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a:t>
            </a:r>
            <a:r>
              <a:rPr lang="en-IN" b="1" dirty="0">
                <a:latin typeface="Montserrat" panose="00000500000000000000" pitchFamily="2" charset="0"/>
                <a:ea typeface="Verdana" panose="020B0604030504040204" pitchFamily="34" charset="0"/>
              </a:rPr>
              <a:t>:</a:t>
            </a:r>
            <a:r>
              <a:rPr lang="en-US" b="0" i="0" dirty="0">
                <a:solidFill>
                  <a:srgbClr val="0D0D0D"/>
                </a:solidFill>
                <a:effectLst/>
                <a:latin typeface="Montserrat" panose="00000500000000000000" pitchFamily="2" charset="0"/>
              </a:rPr>
              <a:t>   With the increasing number of vehicles on roads leading to more accidents, there's a need for innovative solutions. By using Li-Fi, which is faster and less crowded than traditional Wi-Fi, accidents can be prevented through quick communication between vehicles</a:t>
            </a:r>
            <a:endParaRPr lang="en-IN" dirty="0">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What: </a:t>
            </a:r>
            <a:r>
              <a:rPr lang="en-US" b="0" i="0" dirty="0">
                <a:solidFill>
                  <a:srgbClr val="0D0D0D"/>
                </a:solidFill>
                <a:effectLst/>
                <a:latin typeface="Montserrat" panose="00000500000000000000" pitchFamily="2" charset="0"/>
              </a:rPr>
              <a:t>The project aims to enhance road safety by implementing a system that allows vehicles to communicate with each other using light or Li-Fi technology.</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Where: </a:t>
            </a:r>
            <a:r>
              <a:rPr lang="en-US" b="0" i="0" dirty="0">
                <a:solidFill>
                  <a:srgbClr val="0D0D0D"/>
                </a:solidFill>
                <a:effectLst/>
                <a:latin typeface="Montserrat" panose="00000500000000000000" pitchFamily="2" charset="0"/>
              </a:rPr>
              <a:t>The project will be implemented in vehicles worldwide, particularly in areas with high traffic congestion and accident rates.</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When: </a:t>
            </a:r>
            <a:r>
              <a:rPr lang="en-US" b="0" i="0" dirty="0">
                <a:solidFill>
                  <a:srgbClr val="0D0D0D"/>
                </a:solidFill>
                <a:effectLst/>
                <a:latin typeface="Montserrat" panose="00000500000000000000" pitchFamily="2" charset="0"/>
              </a:rPr>
              <a:t>The project is set to commence immediately and will progress through various phases, including planning, development, testing, and deployment, each with its own specific timeline</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How: </a:t>
            </a:r>
            <a:r>
              <a:rPr lang="en-US" b="0" i="0" dirty="0">
                <a:solidFill>
                  <a:srgbClr val="0D0D0D"/>
                </a:solidFill>
                <a:effectLst/>
                <a:latin typeface="Söhne"/>
              </a:rPr>
              <a:t> </a:t>
            </a:r>
            <a:r>
              <a:rPr lang="en-US" b="0" i="0" dirty="0">
                <a:solidFill>
                  <a:srgbClr val="0D0D0D"/>
                </a:solidFill>
                <a:effectLst/>
                <a:latin typeface="Montserrat" panose="00000500000000000000" pitchFamily="2" charset="0"/>
              </a:rPr>
              <a:t>The project will use a combination of hardware components and software (Arduino IDE) to create a system where vehicles can exchange crucial information quickly. This information includes data about nearby objects, environmental conditions, and potential collisions. The system will then trigger alerts to drivers to prevent accidents.</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r>
              <a:rPr lang="en-IN" b="1" dirty="0">
                <a:latin typeface="Verdana" panose="020B0604030504040204" pitchFamily="34" charset="0"/>
                <a:ea typeface="Verdana" panose="020B0604030504040204" pitchFamily="34" charset="0"/>
              </a:rPr>
              <a:t>Refined Objective: </a:t>
            </a:r>
            <a:r>
              <a:rPr lang="en-US" b="0" i="0" dirty="0">
                <a:solidFill>
                  <a:srgbClr val="0D0D0D"/>
                </a:solidFill>
                <a:effectLst/>
                <a:latin typeface="Montserrat" panose="00000500000000000000" pitchFamily="2" charset="0"/>
              </a:rPr>
              <a:t>Enhance road safety by creating a system where vehicles communicate using Li-Fi technology, aiming to prevent accidents through quick information exchange</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pic>
        <p:nvPicPr>
          <p:cNvPr id="1032" name="Picture 8">
            <a:extLst>
              <a:ext uri="{FF2B5EF4-FFF2-40B4-BE49-F238E27FC236}">
                <a16:creationId xmlns:a16="http://schemas.microsoft.com/office/drawing/2014/main" id="{C0FD3CF9-DEF0-E0E3-5D1A-B0E5A0BD9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165" y="722933"/>
            <a:ext cx="4236720" cy="584320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01;p10">
            <a:extLst>
              <a:ext uri="{FF2B5EF4-FFF2-40B4-BE49-F238E27FC236}">
                <a16:creationId xmlns:a16="http://schemas.microsoft.com/office/drawing/2014/main" id="{C976D23E-BAAD-E0C8-CA5B-B218D26ED9F1}"/>
              </a:ext>
            </a:extLst>
          </p:cNvPr>
          <p:cNvSpPr txBox="1"/>
          <p:nvPr/>
        </p:nvSpPr>
        <p:spPr>
          <a:xfrm>
            <a:off x="4486305" y="150147"/>
            <a:ext cx="3046669" cy="572786"/>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IN" sz="2267" b="1" dirty="0">
                <a:solidFill>
                  <a:schemeClr val="tx1"/>
                </a:solidFill>
                <a:latin typeface="Montserrat" panose="00000500000000000000" pitchFamily="2" charset="0"/>
                <a:ea typeface="Fira Sans Extra Condensed Medium"/>
                <a:cs typeface="Fira Sans Extra Condensed Medium"/>
                <a:sym typeface="Fira Sans Extra Condensed Medium"/>
              </a:rPr>
              <a:t>	Flow Chart</a:t>
            </a:r>
            <a:endParaRPr sz="2267" b="1" dirty="0">
              <a:solidFill>
                <a:schemeClr val="tx1"/>
              </a:solidFill>
              <a:latin typeface="Montserrat" panose="00000500000000000000" pitchFamily="2" charset="0"/>
              <a:ea typeface="Fira Sans Extra Condensed Medium"/>
              <a:cs typeface="Fira Sans Extra Condensed Medium"/>
              <a:sym typeface="Fira Sans Extra Condensed Medium"/>
            </a:endParaRPr>
          </a:p>
        </p:txBody>
      </p:sp>
      <p:pic>
        <p:nvPicPr>
          <p:cNvPr id="4" name="Picture 3">
            <a:extLst>
              <a:ext uri="{FF2B5EF4-FFF2-40B4-BE49-F238E27FC236}">
                <a16:creationId xmlns:a16="http://schemas.microsoft.com/office/drawing/2014/main" id="{C6782AC7-0C15-76F2-21FC-5358BFF03ED8}"/>
              </a:ext>
            </a:extLst>
          </p:cNvPr>
          <p:cNvPicPr>
            <a:picLocks noChangeAspect="1"/>
          </p:cNvPicPr>
          <p:nvPr/>
        </p:nvPicPr>
        <p:blipFill rotWithShape="1">
          <a:blip r:embed="rId3"/>
          <a:srcRect l="6996"/>
          <a:stretch/>
        </p:blipFill>
        <p:spPr>
          <a:xfrm>
            <a:off x="5349571" y="1747290"/>
            <a:ext cx="6176672" cy="3880512"/>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62B0D-6B35-4F5E-E33F-FFF611227A5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013869-640D-32EE-C1E4-0294BEFDCF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1AD79F6A-80E7-2F5C-BBD2-130C05EFF90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397AE13-9375-36F2-C4CD-12B2D7E9CAF8}"/>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US" b="0" i="0" dirty="0">
                <a:solidFill>
                  <a:srgbClr val="0D0D0D"/>
                </a:solidFill>
                <a:effectLst/>
                <a:latin typeface="Montserrat" panose="00000500000000000000" pitchFamily="2" charset="0"/>
              </a:rPr>
              <a:t>Testing use cases is crucial to ensure the functionality, reliability, and effectiveness of the Li-Fi V2V communication system. By conducting comprehensive testing, potential issues can be identified and addressed, ultimately enhancing road safety and preventing accidents.</a:t>
            </a:r>
            <a:endParaRPr lang="en-IN" dirty="0">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Montserrat" panose="00000500000000000000" pitchFamily="2" charset="0"/>
              <a:ea typeface="Verdana" panose="020B0604030504040204" pitchFamily="34" charset="0"/>
            </a:endParaRPr>
          </a:p>
          <a:p>
            <a:pPr algn="l"/>
            <a:r>
              <a:rPr lang="en-IN" b="1" dirty="0">
                <a:latin typeface="Verdana" panose="020B0604030504040204" pitchFamily="34" charset="0"/>
                <a:ea typeface="Verdana" panose="020B0604030504040204" pitchFamily="34" charset="0"/>
              </a:rPr>
              <a:t>What: </a:t>
            </a:r>
            <a:r>
              <a:rPr lang="en-US" b="0" i="0" dirty="0">
                <a:solidFill>
                  <a:srgbClr val="0D0D0D"/>
                </a:solidFill>
                <a:effectLst/>
                <a:latin typeface="Montserrat" panose="00000500000000000000" pitchFamily="2" charset="0"/>
              </a:rPr>
              <a:t>Use cases refer to specific scenarios or situations in which the Li-Fi V2V communication system would be utilized. These could include scenarios such as highway driving, urban traffic congestion, or emergency braking situations.</a:t>
            </a:r>
          </a:p>
          <a:p>
            <a:br>
              <a:rPr lang="en-US" dirty="0">
                <a:latin typeface="Montserrat" panose="00000500000000000000" pitchFamily="2" charset="0"/>
              </a:rPr>
            </a:br>
            <a:r>
              <a:rPr lang="en-IN" b="1" dirty="0">
                <a:latin typeface="Verdana" panose="020B0604030504040204" pitchFamily="34" charset="0"/>
                <a:ea typeface="Verdana" panose="020B0604030504040204" pitchFamily="34" charset="0"/>
              </a:rPr>
              <a:t>Where: </a:t>
            </a:r>
            <a:r>
              <a:rPr lang="en-US" b="0" i="0" dirty="0">
                <a:solidFill>
                  <a:srgbClr val="0D0D0D"/>
                </a:solidFill>
                <a:effectLst/>
                <a:latin typeface="Montserrat" panose="00000500000000000000" pitchFamily="2" charset="0"/>
              </a:rPr>
              <a:t>Testing of use cases can take place in various environments, including controlled laboratory settings, simulated driving scenarios, and real-world road conditions.</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When: </a:t>
            </a:r>
            <a:r>
              <a:rPr lang="en-US" b="0" i="0" dirty="0">
                <a:solidFill>
                  <a:srgbClr val="0D0D0D"/>
                </a:solidFill>
                <a:effectLst/>
                <a:latin typeface="Montserrat" panose="00000500000000000000" pitchFamily="2" charset="0"/>
              </a:rPr>
              <a:t>Use case testing should be conducted at different stages of the project, including during the development phase, prior to deployment, and periodically for ongoing system optimization and validation</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How: </a:t>
            </a:r>
            <a:r>
              <a:rPr lang="en-US" b="0" i="0" dirty="0">
                <a:solidFill>
                  <a:srgbClr val="0D0D0D"/>
                </a:solidFill>
                <a:effectLst/>
                <a:latin typeface="Montserrat" panose="00000500000000000000" pitchFamily="2" charset="0"/>
              </a:rPr>
              <a:t>Trying out different situations helps us understand how good the Li-Fi V2V system is. We see how far it can talk, how fast it answers and how it does in different places</a:t>
            </a:r>
            <a:endParaRPr lang="en-IN" dirty="0">
              <a:latin typeface="Montserrat" panose="00000500000000000000" pitchFamily="2" charset="0"/>
              <a:ea typeface="Verdana" panose="020B0604030504040204" pitchFamily="34" charset="0"/>
            </a:endParaRPr>
          </a:p>
          <a:p>
            <a:endParaRPr lang="en-IN" b="1" dirty="0">
              <a:latin typeface="Montserrat" panose="00000500000000000000" pitchFamily="2" charset="0"/>
              <a:ea typeface="Verdana" panose="020B0604030504040204" pitchFamily="34" charset="0"/>
            </a:endParaRPr>
          </a:p>
          <a:p>
            <a:r>
              <a:rPr lang="en-IN" b="1" dirty="0">
                <a:latin typeface="Verdana" panose="020B0604030504040204" pitchFamily="34" charset="0"/>
                <a:ea typeface="Verdana" panose="020B0604030504040204" pitchFamily="34" charset="0"/>
              </a:rPr>
              <a:t>Refined Objective: </a:t>
            </a:r>
            <a:r>
              <a:rPr lang="en-US" b="0" i="0" dirty="0">
                <a:solidFill>
                  <a:srgbClr val="0D0D0D"/>
                </a:solidFill>
                <a:effectLst/>
                <a:latin typeface="Montserrat" panose="00000500000000000000" pitchFamily="2" charset="0"/>
              </a:rPr>
              <a:t>Ensure the effectiveness and reliability of the Li-Fi V2V communication system through comprehensive testing of use cases, ultimately contributing to enhanced road safety and accident prevention.</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9467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3" y="788096"/>
            <a:ext cx="5863675"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Use Cases:</a:t>
            </a:r>
          </a:p>
          <a:p>
            <a:pPr algn="l"/>
            <a:endParaRPr lang="en-US" b="1" i="0" dirty="0">
              <a:solidFill>
                <a:srgbClr val="0D0D0D"/>
              </a:solidFill>
              <a:effectLst/>
              <a:latin typeface="Söhne"/>
            </a:endParaRPr>
          </a:p>
          <a:p>
            <a:pPr algn="l"/>
            <a:r>
              <a:rPr lang="en-US" b="1" i="0" dirty="0">
                <a:solidFill>
                  <a:srgbClr val="0D0D0D"/>
                </a:solidFill>
                <a:effectLst/>
                <a:latin typeface="Montserrat" panose="00000500000000000000" pitchFamily="2" charset="0"/>
              </a:rPr>
              <a:t>Collision Avoidance</a:t>
            </a:r>
            <a:r>
              <a:rPr lang="en-US" b="0" i="0" dirty="0">
                <a:solidFill>
                  <a:srgbClr val="0D0D0D"/>
                </a:solidFill>
                <a:effectLst/>
                <a:latin typeface="Söhne"/>
              </a:rPr>
              <a:t>:</a:t>
            </a:r>
          </a:p>
          <a:p>
            <a:pPr algn="l"/>
            <a:r>
              <a:rPr lang="en-US" b="0" i="0" dirty="0">
                <a:solidFill>
                  <a:srgbClr val="0D0D0D"/>
                </a:solidFill>
                <a:effectLst/>
                <a:latin typeface="Montserrat" panose="00000500000000000000" pitchFamily="2" charset="0"/>
              </a:rPr>
              <a:t>Vehicles communicate with each other to detect potential collisions and automatically adjust their speed or direction to avoid accidents.</a:t>
            </a:r>
          </a:p>
          <a:p>
            <a:pPr algn="l"/>
            <a:endParaRPr lang="en-US" dirty="0">
              <a:solidFill>
                <a:srgbClr val="0D0D0D"/>
              </a:solidFill>
              <a:latin typeface="Montserrat" panose="00000500000000000000" pitchFamily="2" charset="0"/>
            </a:endParaRPr>
          </a:p>
          <a:p>
            <a:pPr algn="l"/>
            <a:r>
              <a:rPr lang="en-US" b="1" i="0" dirty="0">
                <a:solidFill>
                  <a:srgbClr val="0D0D0D"/>
                </a:solidFill>
                <a:effectLst/>
                <a:latin typeface="Montserrat" panose="00000500000000000000" pitchFamily="2" charset="0"/>
              </a:rPr>
              <a:t>Emergency Vehicle Alert:</a:t>
            </a:r>
          </a:p>
          <a:p>
            <a:pPr algn="l"/>
            <a:r>
              <a:rPr lang="en-US" b="0" i="0" dirty="0">
                <a:solidFill>
                  <a:srgbClr val="0D0D0D"/>
                </a:solidFill>
                <a:effectLst/>
                <a:latin typeface="Montserrat" panose="00000500000000000000" pitchFamily="2" charset="0"/>
              </a:rPr>
              <a:t>When an emergency vehicle approaches, nearby vehicles receive instant alerts, enabling drivers to yield and make way for the emergency vehicle to pass through quickly.</a:t>
            </a:r>
          </a:p>
          <a:p>
            <a:pPr algn="l"/>
            <a:endParaRPr lang="en-US" dirty="0">
              <a:solidFill>
                <a:srgbClr val="0D0D0D"/>
              </a:solidFill>
              <a:latin typeface="Montserrat" panose="00000500000000000000" pitchFamily="2" charset="0"/>
            </a:endParaRPr>
          </a:p>
          <a:p>
            <a:pPr algn="l"/>
            <a:endParaRPr lang="en-US" b="0" i="0" dirty="0">
              <a:solidFill>
                <a:srgbClr val="0D0D0D"/>
              </a:solidFill>
              <a:effectLst/>
              <a:latin typeface="Montserrat" panose="00000500000000000000" pitchFamily="2" charset="0"/>
            </a:endParaRPr>
          </a:p>
          <a:p>
            <a:pPr algn="l"/>
            <a:r>
              <a:rPr lang="en-US" b="1" i="0" dirty="0">
                <a:solidFill>
                  <a:srgbClr val="0D0D0D"/>
                </a:solidFill>
                <a:effectLst/>
                <a:latin typeface="Montserrat" panose="00000500000000000000" pitchFamily="2" charset="0"/>
              </a:rPr>
              <a:t>Highway Driving</a:t>
            </a:r>
            <a:r>
              <a:rPr lang="en-US" b="0" i="0" dirty="0">
                <a:solidFill>
                  <a:srgbClr val="0D0D0D"/>
                </a:solidFill>
                <a:effectLst/>
                <a:latin typeface="Montserrat" panose="00000500000000000000" pitchFamily="2" charset="0"/>
              </a:rPr>
              <a:t>: Vehicles communicating with each other to maintain safe distances, avoid collisions, and coordinate lane changes on highways.</a:t>
            </a:r>
          </a:p>
          <a:p>
            <a:pPr algn="l"/>
            <a:endParaRPr lang="en-US" b="0" i="0" dirty="0">
              <a:solidFill>
                <a:srgbClr val="0D0D0D"/>
              </a:solidFill>
              <a:effectLst/>
              <a:latin typeface="Montserrat" panose="00000500000000000000" pitchFamily="2"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315958" y="757115"/>
            <a:ext cx="5659734" cy="474814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Test Cases:</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algn="l"/>
            <a:r>
              <a:rPr lang="en-US" b="1" i="0" dirty="0">
                <a:solidFill>
                  <a:srgbClr val="0D0D0D"/>
                </a:solidFill>
                <a:effectLst/>
                <a:latin typeface="Montserrat" panose="00000500000000000000" pitchFamily="2" charset="0"/>
              </a:rPr>
              <a:t>Communication Range Test</a:t>
            </a:r>
            <a:r>
              <a:rPr lang="en-US" b="0" i="0" dirty="0">
                <a:solidFill>
                  <a:srgbClr val="0D0D0D"/>
                </a:solidFill>
                <a:effectLst/>
                <a:latin typeface="Montserrat" panose="00000500000000000000" pitchFamily="2" charset="0"/>
              </a:rPr>
              <a:t>:</a:t>
            </a:r>
          </a:p>
          <a:p>
            <a:pPr algn="l"/>
            <a:r>
              <a:rPr lang="en-US" b="0" i="0" dirty="0">
                <a:solidFill>
                  <a:srgbClr val="0D0D0D"/>
                </a:solidFill>
                <a:effectLst/>
                <a:latin typeface="Montserrat" panose="00000500000000000000" pitchFamily="2" charset="0"/>
              </a:rPr>
              <a:t>Verifying  that vehicles can communicate effectively within the specified range or not</a:t>
            </a:r>
          </a:p>
          <a:p>
            <a:pPr algn="l"/>
            <a:endParaRPr lang="en-US" dirty="0">
              <a:solidFill>
                <a:srgbClr val="0D0D0D"/>
              </a:solidFill>
              <a:latin typeface="Montserrat" panose="00000500000000000000" pitchFamily="2" charset="0"/>
            </a:endParaRPr>
          </a:p>
          <a:p>
            <a:pPr algn="l"/>
            <a:endParaRPr lang="en-US" b="1" i="0" dirty="0">
              <a:solidFill>
                <a:srgbClr val="0D0D0D"/>
              </a:solidFill>
              <a:effectLst/>
              <a:latin typeface="Montserrat" panose="00000500000000000000" pitchFamily="2" charset="0"/>
            </a:endParaRPr>
          </a:p>
          <a:p>
            <a:pPr algn="l"/>
            <a:r>
              <a:rPr lang="en-US" b="1" i="0" dirty="0">
                <a:solidFill>
                  <a:srgbClr val="0D0D0D"/>
                </a:solidFill>
                <a:effectLst/>
                <a:latin typeface="Montserrat" panose="00000500000000000000" pitchFamily="2" charset="0"/>
              </a:rPr>
              <a:t>Collision Detection Test</a:t>
            </a:r>
            <a:r>
              <a:rPr lang="en-US" b="0" i="0" dirty="0">
                <a:solidFill>
                  <a:srgbClr val="0D0D0D"/>
                </a:solidFill>
                <a:effectLst/>
                <a:latin typeface="Montserrat" panose="00000500000000000000" pitchFamily="2" charset="0"/>
              </a:rPr>
              <a:t>:</a:t>
            </a:r>
          </a:p>
          <a:p>
            <a:pPr algn="l"/>
            <a:r>
              <a:rPr lang="en-US" b="0" i="0" dirty="0">
                <a:solidFill>
                  <a:srgbClr val="0D0D0D"/>
                </a:solidFill>
                <a:effectLst/>
                <a:latin typeface="Montserrat" panose="00000500000000000000" pitchFamily="2" charset="0"/>
              </a:rPr>
              <a:t>Simulate potential collision scenarios and verify that the system accurately detects and alerts drivers to impending collisions.</a:t>
            </a:r>
          </a:p>
          <a:p>
            <a:pPr algn="l"/>
            <a:endParaRPr lang="en-US" b="1" i="0" dirty="0">
              <a:solidFill>
                <a:srgbClr val="0D0D0D"/>
              </a:solidFill>
              <a:effectLst/>
              <a:latin typeface="Montserrat" panose="00000500000000000000" pitchFamily="2" charset="0"/>
            </a:endParaRPr>
          </a:p>
          <a:p>
            <a:pPr algn="l"/>
            <a:endParaRPr lang="en-US" b="1" dirty="0">
              <a:solidFill>
                <a:srgbClr val="0D0D0D"/>
              </a:solidFill>
              <a:latin typeface="Montserrat" panose="00000500000000000000" pitchFamily="2" charset="0"/>
            </a:endParaRPr>
          </a:p>
          <a:p>
            <a:pPr algn="l"/>
            <a:r>
              <a:rPr lang="en-US" b="1" i="0" dirty="0">
                <a:solidFill>
                  <a:srgbClr val="0D0D0D"/>
                </a:solidFill>
                <a:effectLst/>
                <a:latin typeface="Montserrat" panose="00000500000000000000" pitchFamily="2" charset="0"/>
              </a:rPr>
              <a:t>Alert Mechanism Test</a:t>
            </a:r>
            <a:r>
              <a:rPr lang="en-US" b="0" i="0" dirty="0">
                <a:solidFill>
                  <a:srgbClr val="0D0D0D"/>
                </a:solidFill>
                <a:effectLst/>
                <a:latin typeface="Montserrat" panose="00000500000000000000" pitchFamily="2" charset="0"/>
              </a:rPr>
              <a:t>:</a:t>
            </a:r>
          </a:p>
          <a:p>
            <a:pPr algn="l"/>
            <a:r>
              <a:rPr lang="en-US" b="0" i="0" dirty="0">
                <a:solidFill>
                  <a:srgbClr val="0D0D0D"/>
                </a:solidFill>
                <a:effectLst/>
                <a:latin typeface="Montserrat" panose="00000500000000000000" pitchFamily="2" charset="0"/>
              </a:rPr>
              <a:t>Test the effectiveness of the alert mechanisms (e.g., buzzer, LED) in capturing drivers' attention during critical situations</a:t>
            </a:r>
          </a:p>
          <a:p>
            <a:pPr algn="l"/>
            <a:endParaRPr lang="en-US" b="0" i="0" dirty="0">
              <a:solidFill>
                <a:srgbClr val="0D0D0D"/>
              </a:solidFill>
              <a:effectLst/>
              <a:latin typeface="Montserrat" panose="00000500000000000000" pitchFamily="2"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TotalTime>
  <Words>1387</Words>
  <Application>Microsoft Office PowerPoint</Application>
  <PresentationFormat>Widescreen</PresentationFormat>
  <Paragraphs>195</Paragraphs>
  <Slides>12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Montserrat</vt:lpstr>
      <vt:lpstr>Montserrat Medium</vt:lpstr>
      <vt:lpstr>FSBrabo</vt:lpstr>
      <vt:lpstr>Söhne</vt:lpstr>
      <vt:lpstr>Times New Roman</vt:lpstr>
      <vt:lpstr>Calibri</vt:lpstr>
      <vt:lpstr>Roboto</vt:lpstr>
      <vt:lpstr>Verdana</vt:lpstr>
      <vt:lpstr>Fira Sans Extra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K Lakshmi Narasimha</cp:lastModifiedBy>
  <cp:revision>8</cp:revision>
  <dcterms:created xsi:type="dcterms:W3CDTF">2021-01-07T12:40:50Z</dcterms:created>
  <dcterms:modified xsi:type="dcterms:W3CDTF">2024-02-28T06:26:31Z</dcterms:modified>
</cp:coreProperties>
</file>