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63"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202"/>
    <a:srgbClr val="FF9933"/>
    <a:srgbClr val="DACDCD"/>
    <a:srgbClr val="FFF7DA"/>
    <a:srgbClr val="DAC4B2"/>
    <a:srgbClr val="9F282C"/>
    <a:srgbClr val="C00000"/>
    <a:srgbClr val="EDE7E3"/>
    <a:srgbClr val="E5DFDB"/>
    <a:srgbClr val="ED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9296" autoAdjust="0"/>
  </p:normalViewPr>
  <p:slideViewPr>
    <p:cSldViewPr>
      <p:cViewPr varScale="1">
        <p:scale>
          <a:sx n="16" d="100"/>
          <a:sy n="16" d="100"/>
        </p:scale>
        <p:origin x="2261" y="8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8.emf"/><Relationship Id="rId4" Type="http://schemas.openxmlformats.org/officeDocument/2006/relationships/image" Target="../media/image3.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23274"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rgbClr val="FFF7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rgbClr val="DACD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19201732" cy="241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5400" u="sng" baseline="0" dirty="0">
                  <a:solidFill>
                    <a:srgbClr val="FF0000"/>
                  </a:solidFill>
                  <a:latin typeface="Times New Roman" panose="02020603050405020304" pitchFamily="18" charset="0"/>
                  <a:ea typeface="SimSun" pitchFamily="2" charset="-122"/>
                  <a:cs typeface="Times New Roman" panose="02020603050405020304" pitchFamily="18" charset="0"/>
                </a:rPr>
                <a:t>Li-Fi Enabled vehicle tracking for accident</a:t>
              </a:r>
            </a:p>
            <a:p>
              <a:pPr algn="ctr" eaLnBrk="1" hangingPunct="1">
                <a:spcBef>
                  <a:spcPts val="0"/>
                </a:spcBef>
              </a:pPr>
              <a:r>
                <a:rPr lang="en-US" altLang="zh-CN" sz="5400" u="sng" baseline="0" dirty="0">
                  <a:solidFill>
                    <a:srgbClr val="FF0000"/>
                  </a:solidFill>
                  <a:latin typeface="Times New Roman" panose="02020603050405020304" pitchFamily="18" charset="0"/>
                  <a:ea typeface="SimSun" pitchFamily="2" charset="-122"/>
                  <a:cs typeface="Times New Roman" panose="02020603050405020304" pitchFamily="18" charset="0"/>
                </a:rPr>
                <a:t>prevention</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a:t>
              </a:r>
              <a:r>
                <a:rPr lang="en-US" altLang="zh-CN" sz="4500" baseline="0" dirty="0" err="1">
                  <a:latin typeface="Poppins" panose="00000500000000000000" pitchFamily="2" charset="0"/>
                  <a:ea typeface="SimSun" pitchFamily="2" charset="-122"/>
                  <a:cs typeface="Poppins" panose="00000500000000000000" pitchFamily="2" charset="0"/>
                </a:rPr>
                <a:t>Dr.C.Kamalanathan,Associate</a:t>
              </a:r>
              <a:r>
                <a:rPr lang="en-US" altLang="zh-CN" sz="4500" baseline="0" dirty="0">
                  <a:latin typeface="Poppins" panose="00000500000000000000" pitchFamily="2" charset="0"/>
                  <a:ea typeface="SimSun" pitchFamily="2" charset="-122"/>
                  <a:cs typeface="Poppins" panose="00000500000000000000" pitchFamily="2" charset="0"/>
                </a:rPr>
                <a:t> </a:t>
              </a:r>
              <a:r>
                <a:rPr lang="en-US" altLang="zh-CN" sz="4500" baseline="0" dirty="0" err="1">
                  <a:latin typeface="Poppins" panose="00000500000000000000" pitchFamily="2" charset="0"/>
                  <a:ea typeface="SimSun" pitchFamily="2" charset="-122"/>
                  <a:cs typeface="Poppins" panose="00000500000000000000" pitchFamily="2" charset="0"/>
                </a:rPr>
                <a:t>professer</a:t>
              </a:r>
              <a:r>
                <a:rPr lang="en-US" altLang="zh-CN" sz="4500" baseline="0" dirty="0">
                  <a:latin typeface="Poppins" panose="00000500000000000000" pitchFamily="2" charset="0"/>
                  <a:ea typeface="SimSun" pitchFamily="2" charset="-122"/>
                  <a:cs typeface="Poppins" panose="00000500000000000000" pitchFamily="2" charset="0"/>
                </a:rPr>
                <a:t>/EECE</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30308"/>
              <a:ext cx="10391013" cy="13154693"/>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819085"/>
              <a:ext cx="10391013" cy="13003667"/>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20758892" cy="18776608"/>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36502" y="31049192"/>
              <a:ext cx="10335965" cy="5095626"/>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935814"/>
              <a:ext cx="20678015" cy="6103941"/>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45252" y="23651127"/>
              <a:ext cx="20678015" cy="6050104"/>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77571" y="5462838"/>
              <a:ext cx="3645550" cy="1015663"/>
            </a:xfrm>
            <a:prstGeom prst="rect">
              <a:avLst/>
            </a:prstGeom>
            <a:noFill/>
          </p:spPr>
          <p:txBody>
            <a:bodyPr wrap="none" rtlCol="0">
              <a:spAutoFit/>
            </a:bodyPr>
            <a:lstStyle/>
            <a:p>
              <a:r>
                <a:rPr lang="en-IN" sz="60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2674731" y="17845986"/>
              <a:ext cx="5120312" cy="1015663"/>
            </a:xfrm>
            <a:prstGeom prst="rect">
              <a:avLst/>
            </a:prstGeom>
            <a:noFill/>
          </p:spPr>
          <p:txBody>
            <a:bodyPr wrap="none" rtlCol="0">
              <a:spAutoFit/>
            </a:bodyPr>
            <a:lstStyle/>
            <a:p>
              <a:pPr algn="ctr"/>
              <a:r>
                <a:rPr lang="en-US" sz="6000" b="1" dirty="0">
                  <a:latin typeface="Poppins" panose="00000500000000000000" pitchFamily="2" charset="0"/>
                  <a:cs typeface="Poppins" panose="00000500000000000000" pitchFamily="2" charset="0"/>
                </a:rPr>
                <a:t>Introduction</a:t>
              </a:r>
              <a:endParaRPr lang="en-IN" sz="6000" b="1" dirty="0">
                <a:latin typeface="Poppins" panose="00000500000000000000" pitchFamily="2" charset="0"/>
                <a:cs typeface="Poppins" panose="00000500000000000000" pitchFamily="2" charset="0"/>
              </a:endParaRPr>
            </a:p>
          </p:txBody>
        </p:sp>
        <p:sp>
          <p:nvSpPr>
            <p:cNvPr id="25" name="TextBox 24">
              <a:extLst>
                <a:ext uri="{FF2B5EF4-FFF2-40B4-BE49-F238E27FC236}">
                  <a16:creationId xmlns:a16="http://schemas.microsoft.com/office/drawing/2014/main" id="{D9DA8B80-CF38-1A06-449C-222B1F26F8FE}"/>
                </a:ext>
              </a:extLst>
            </p:cNvPr>
            <p:cNvSpPr txBox="1"/>
            <p:nvPr/>
          </p:nvSpPr>
          <p:spPr>
            <a:xfrm>
              <a:off x="17557412" y="4560299"/>
              <a:ext cx="5857694" cy="1092607"/>
            </a:xfrm>
            <a:prstGeom prst="rect">
              <a:avLst/>
            </a:prstGeom>
            <a:noFill/>
          </p:spPr>
          <p:txBody>
            <a:bodyPr wrap="none" rtlCol="0">
              <a:spAutoFit/>
            </a:bodyPr>
            <a:lstStyle/>
            <a:p>
              <a:pPr algn="ctr"/>
              <a:r>
                <a:rPr lang="en-IN" sz="6500" b="1" dirty="0">
                  <a:latin typeface="Poppins" panose="00000500000000000000" pitchFamily="2" charset="0"/>
                  <a:cs typeface="Poppins" panose="00000500000000000000" pitchFamily="2" charset="0"/>
                </a:rPr>
                <a:t>Methodology</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892128" y="30914129"/>
              <a:ext cx="4402167" cy="1015663"/>
            </a:xfrm>
            <a:prstGeom prst="rect">
              <a:avLst/>
            </a:prstGeom>
            <a:noFill/>
          </p:spPr>
          <p:txBody>
            <a:bodyPr wrap="none" rtlCol="0">
              <a:spAutoFit/>
            </a:bodyPr>
            <a:lstStyle/>
            <a:p>
              <a:r>
                <a:rPr lang="en-US" sz="6000" b="1" u="sng" dirty="0">
                  <a:latin typeface="Poppins" panose="00000500000000000000" pitchFamily="2" charset="0"/>
                  <a:cs typeface="Poppins" panose="00000500000000000000" pitchFamily="2" charset="0"/>
                </a:rPr>
                <a:t>Objectives</a:t>
              </a:r>
              <a:endParaRPr lang="en-IN" sz="6000" b="1" u="sng" dirty="0">
                <a:latin typeface="Poppins" panose="00000500000000000000" pitchFamily="2" charset="0"/>
                <a:cs typeface="Poppins" panose="00000500000000000000" pitchFamily="2" charset="0"/>
              </a:endParaRPr>
            </a:p>
          </p:txBody>
        </p:sp>
        <p:sp>
          <p:nvSpPr>
            <p:cNvPr id="29" name="TextBox 28">
              <a:extLst>
                <a:ext uri="{FF2B5EF4-FFF2-40B4-BE49-F238E27FC236}">
                  <a16:creationId xmlns:a16="http://schemas.microsoft.com/office/drawing/2014/main" id="{BB29E532-5B27-AD52-1B28-26897E6CC31F}"/>
                </a:ext>
              </a:extLst>
            </p:cNvPr>
            <p:cNvSpPr txBox="1"/>
            <p:nvPr/>
          </p:nvSpPr>
          <p:spPr>
            <a:xfrm>
              <a:off x="17974193" y="23670938"/>
              <a:ext cx="4660250" cy="1015663"/>
            </a:xfrm>
            <a:prstGeom prst="rect">
              <a:avLst/>
            </a:prstGeom>
            <a:noFill/>
          </p:spPr>
          <p:txBody>
            <a:bodyPr wrap="none" rtlCol="0">
              <a:spAutoFit/>
            </a:bodyPr>
            <a:lstStyle/>
            <a:p>
              <a:r>
                <a:rPr lang="en-IN" sz="6000" b="1" u="sng"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6864069" y="29903611"/>
              <a:ext cx="8024954" cy="1015663"/>
            </a:xfrm>
            <a:prstGeom prst="rect">
              <a:avLst/>
            </a:prstGeom>
            <a:noFill/>
          </p:spPr>
          <p:txBody>
            <a:bodyPr wrap="none" rtlCol="0">
              <a:spAutoFit/>
            </a:bodyPr>
            <a:lstStyle/>
            <a:p>
              <a:r>
                <a:rPr lang="en-IN" sz="60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089483" y="30822753"/>
            <a:ext cx="20338796" cy="5262979"/>
          </a:xfrm>
          <a:prstGeom prst="rect">
            <a:avLst/>
          </a:prstGeom>
          <a:noFill/>
        </p:spPr>
        <p:txBody>
          <a:bodyPr wrap="square" rtlCol="0">
            <a:spAutoFit/>
          </a:bodyPr>
          <a:lstStyle/>
          <a:p>
            <a:pPr marL="685800" indent="-685800" algn="just">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Integrating with Autonomous Vehicles by exploring the opportunities to integrate the Li-Fi V2V system with autonomous vehicles, facilitating seamless communication and collaboration between human driven and self driving cars.</a:t>
            </a:r>
          </a:p>
          <a:p>
            <a:pPr marL="685800" indent="-685800" algn="just">
              <a:buFont typeface="Arial" panose="020B0604020202020204" pitchFamily="34" charset="0"/>
              <a:buChar char="•"/>
            </a:pPr>
            <a:endParaRPr lang="en-US" sz="4800" dirty="0">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US" sz="4800" b="0" i="0" dirty="0">
                <a:solidFill>
                  <a:srgbClr val="0D0D0D"/>
                </a:solidFill>
                <a:effectLst/>
                <a:latin typeface="Söhne"/>
              </a:rPr>
              <a:t>Collaborate with smart city initiatives and traffic management authorities to integrate Li-Fi V2V communication systems into intelligent transportation systems (ITS)</a:t>
            </a:r>
            <a:endParaRPr lang="en-IN" sz="48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1120904" y="24419622"/>
            <a:ext cx="20254931" cy="5253346"/>
          </a:xfrm>
          <a:prstGeom prst="rect">
            <a:avLst/>
          </a:prstGeom>
          <a:noFill/>
        </p:spPr>
        <p:txBody>
          <a:bodyPr wrap="square" rtlCol="0">
            <a:spAutoFit/>
          </a:bodyPr>
          <a:lstStyle/>
          <a:p>
            <a:pPr algn="just"/>
            <a:r>
              <a:rPr lang="en-US" sz="4800" b="0" i="0" dirty="0">
                <a:solidFill>
                  <a:srgbClr val="0D0D0D"/>
                </a:solidFill>
                <a:effectLst/>
                <a:latin typeface="Times New Roman" panose="02020603050405020304" pitchFamily="18" charset="0"/>
                <a:cs typeface="Times New Roman" panose="02020603050405020304" pitchFamily="18" charset="0"/>
              </a:rPr>
              <a:t>This effective Li-Fi V2V Communication is successfully implemented a robust system for Vehicle-to-Vehicle communication using Li-Fi technology. Our methodology, which involves the use of Li-Fi for data transmission, has shown significant advantages over traditional Wi-Fi systems, such as faster response times and reduced congestion in communication channels. This innovative approach marks a significant step forward in enhancing road safety through advanced communication technologies.</a:t>
            </a:r>
            <a:endParaRPr lang="en-IN" sz="4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err="1">
                <a:latin typeface="Poppins" panose="00000500000000000000" pitchFamily="2" charset="0"/>
                <a:ea typeface="SimSun" pitchFamily="2" charset="-122"/>
                <a:cs typeface="Poppins" panose="00000500000000000000" pitchFamily="2" charset="0"/>
              </a:rPr>
              <a:t>K.L.Narasimha</a:t>
            </a:r>
            <a:r>
              <a:rPr lang="en-US" sz="4500" b="1" dirty="0">
                <a:latin typeface="Poppins" panose="00000500000000000000" pitchFamily="2" charset="0"/>
                <a:ea typeface="SimSun" pitchFamily="2" charset="-122"/>
                <a:cs typeface="Poppins" panose="00000500000000000000" pitchFamily="2" charset="0"/>
              </a:rPr>
              <a:t>, </a:t>
            </a:r>
            <a:r>
              <a:rPr lang="en-US" sz="4500" b="1" dirty="0" err="1">
                <a:latin typeface="Poppins" panose="00000500000000000000" pitchFamily="2" charset="0"/>
                <a:ea typeface="SimSun" pitchFamily="2" charset="-122"/>
                <a:cs typeface="Poppins" panose="00000500000000000000" pitchFamily="2" charset="0"/>
              </a:rPr>
              <a:t>Y.V.Karthik</a:t>
            </a:r>
            <a:r>
              <a:rPr lang="en-US" sz="4500" b="1" dirty="0">
                <a:latin typeface="Poppins" panose="00000500000000000000" pitchFamily="2" charset="0"/>
                <a:ea typeface="SimSun" pitchFamily="2" charset="-122"/>
                <a:cs typeface="Poppins" panose="00000500000000000000" pitchFamily="2" charset="0"/>
              </a:rPr>
              <a:t> Reddy, </a:t>
            </a:r>
            <a:r>
              <a:rPr lang="en-US" sz="4500" b="1" dirty="0" err="1">
                <a:latin typeface="Poppins" panose="00000500000000000000" pitchFamily="2" charset="0"/>
                <a:ea typeface="SimSun" pitchFamily="2" charset="-122"/>
                <a:cs typeface="Poppins" panose="00000500000000000000" pitchFamily="2" charset="0"/>
              </a:rPr>
              <a:t>N.Vinod</a:t>
            </a:r>
            <a:r>
              <a:rPr lang="en-US" sz="4500" b="1" dirty="0">
                <a:latin typeface="Poppins" panose="00000500000000000000" pitchFamily="2" charset="0"/>
                <a:ea typeface="SimSun" pitchFamily="2" charset="-122"/>
                <a:cs typeface="Poppins" panose="00000500000000000000" pitchFamily="2" charset="0"/>
              </a:rPr>
              <a:t> </a:t>
            </a:r>
            <a:r>
              <a:rPr lang="en-US" sz="4500" b="1" dirty="0" err="1">
                <a:latin typeface="Poppins" panose="00000500000000000000" pitchFamily="2" charset="0"/>
                <a:ea typeface="SimSun" pitchFamily="2" charset="-122"/>
                <a:cs typeface="Poppins" panose="00000500000000000000" pitchFamily="2" charset="0"/>
              </a:rPr>
              <a:t>Kumar,G</a:t>
            </a:r>
            <a:r>
              <a:rPr lang="en-US" sz="4500" b="1" dirty="0">
                <a:latin typeface="Poppins" panose="00000500000000000000" pitchFamily="2" charset="0"/>
                <a:ea typeface="SimSun" pitchFamily="2" charset="-122"/>
                <a:cs typeface="Poppins" panose="00000500000000000000" pitchFamily="2" charset="0"/>
              </a:rPr>
              <a:t>. Bharath Kumar</a:t>
            </a:r>
            <a:endParaRPr lang="en-IN" sz="4500" b="1" dirty="0">
              <a:latin typeface="Poppins" panose="00000500000000000000" pitchFamily="2" charset="0"/>
              <a:ea typeface="SimSun" pitchFamily="2" charset="-122"/>
              <a:cs typeface="Poppins" panose="00000500000000000000" pitchFamily="2" charset="0"/>
            </a:endParaRPr>
          </a:p>
        </p:txBody>
      </p:sp>
      <p:pic>
        <p:nvPicPr>
          <p:cNvPr id="8" name="Picture 7">
            <a:extLst>
              <a:ext uri="{FF2B5EF4-FFF2-40B4-BE49-F238E27FC236}">
                <a16:creationId xmlns:a16="http://schemas.microsoft.com/office/drawing/2014/main" id="{D0B7CEF0-1536-F402-6A74-158831182267}"/>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13" name="Picture 12">
            <a:extLst>
              <a:ext uri="{FF2B5EF4-FFF2-40B4-BE49-F238E27FC236}">
                <a16:creationId xmlns:a16="http://schemas.microsoft.com/office/drawing/2014/main" id="{AE3EA6B8-2312-2D8D-0D17-8EAB69225CF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67476"/>
            <a:ext cx="3865337" cy="2113153"/>
          </a:xfrm>
          <a:prstGeom prst="rect">
            <a:avLst/>
          </a:prstGeom>
        </p:spPr>
      </p:pic>
      <p:sp>
        <p:nvSpPr>
          <p:cNvPr id="4" name="TextBox 3">
            <a:extLst>
              <a:ext uri="{FF2B5EF4-FFF2-40B4-BE49-F238E27FC236}">
                <a16:creationId xmlns:a16="http://schemas.microsoft.com/office/drawing/2014/main" id="{4E280C2C-8206-E13F-AF6F-061C22DCD125}"/>
              </a:ext>
            </a:extLst>
          </p:cNvPr>
          <p:cNvSpPr txBox="1"/>
          <p:nvPr/>
        </p:nvSpPr>
        <p:spPr>
          <a:xfrm>
            <a:off x="256990" y="18775100"/>
            <a:ext cx="10511094" cy="13603724"/>
          </a:xfrm>
          <a:prstGeom prst="rect">
            <a:avLst/>
          </a:prstGeom>
          <a:noFill/>
        </p:spPr>
        <p:txBody>
          <a:bodyPr wrap="square" rtlCol="0">
            <a:spAutoFit/>
          </a:bodyPr>
          <a:lstStyle/>
          <a:p>
            <a:pPr algn="just"/>
            <a:r>
              <a:rPr lang="en-US" sz="4800" b="1" i="0" u="sng" dirty="0">
                <a:solidFill>
                  <a:srgbClr val="0D0D0D"/>
                </a:solidFill>
                <a:effectLst/>
                <a:latin typeface="Times New Roman" panose="02020603050405020304" pitchFamily="18" charset="0"/>
                <a:cs typeface="Times New Roman" panose="02020603050405020304" pitchFamily="18" charset="0"/>
              </a:rPr>
              <a:t>1.Li-Fi Technology Integration:</a:t>
            </a:r>
            <a:r>
              <a:rPr lang="en-US" sz="4800" b="0" i="0" u="sng" dirty="0">
                <a:solidFill>
                  <a:srgbClr val="0D0D0D"/>
                </a:solidFill>
                <a:effectLst/>
                <a:latin typeface="Times New Roman" panose="02020603050405020304" pitchFamily="18" charset="0"/>
                <a:cs typeface="Times New Roman" panose="02020603050405020304" pitchFamily="18" charset="0"/>
              </a:rPr>
              <a:t>  </a:t>
            </a:r>
          </a:p>
          <a:p>
            <a:pPr algn="just"/>
            <a:r>
              <a:rPr lang="en-US" sz="4800" dirty="0">
                <a:solidFill>
                  <a:srgbClr val="0D0D0D"/>
                </a:solidFill>
                <a:latin typeface="Times New Roman" panose="02020603050405020304" pitchFamily="18" charset="0"/>
                <a:cs typeface="Times New Roman" panose="02020603050405020304" pitchFamily="18" charset="0"/>
              </a:rPr>
              <a:t>We </a:t>
            </a:r>
            <a:r>
              <a:rPr lang="en-US" sz="4800" b="0" i="0" dirty="0">
                <a:solidFill>
                  <a:srgbClr val="0D0D0D"/>
                </a:solidFill>
                <a:effectLst/>
                <a:latin typeface="Times New Roman" panose="02020603050405020304" pitchFamily="18" charset="0"/>
                <a:cs typeface="Times New Roman" panose="02020603050405020304" pitchFamily="18" charset="0"/>
              </a:rPr>
              <a:t>integrates Li-Fi technology, utilizing light for data transmission between vehicles in real time.</a:t>
            </a:r>
          </a:p>
          <a:p>
            <a:pPr algn="just"/>
            <a:endParaRPr lang="en-US" sz="4800" b="1" i="0" u="sng" dirty="0">
              <a:solidFill>
                <a:srgbClr val="0D0D0D"/>
              </a:solidFill>
              <a:effectLst/>
              <a:latin typeface="Times New Roman" panose="02020603050405020304" pitchFamily="18" charset="0"/>
              <a:cs typeface="Times New Roman" panose="02020603050405020304" pitchFamily="18" charset="0"/>
            </a:endParaRPr>
          </a:p>
          <a:p>
            <a:pPr algn="just"/>
            <a:r>
              <a:rPr lang="en-US" sz="4800" b="1" i="0" u="sng" dirty="0">
                <a:solidFill>
                  <a:srgbClr val="0D0D0D"/>
                </a:solidFill>
                <a:effectLst/>
                <a:latin typeface="Times New Roman" panose="02020603050405020304" pitchFamily="18" charset="0"/>
                <a:cs typeface="Times New Roman" panose="02020603050405020304" pitchFamily="18" charset="0"/>
              </a:rPr>
              <a:t>2.V2V Communication Enhancement:</a:t>
            </a:r>
            <a:r>
              <a:rPr lang="en-US" sz="4800" b="0" i="0" u="sng" dirty="0">
                <a:solidFill>
                  <a:srgbClr val="0D0D0D"/>
                </a:solidFill>
                <a:effectLst/>
                <a:latin typeface="Times New Roman" panose="02020603050405020304" pitchFamily="18" charset="0"/>
                <a:cs typeface="Times New Roman" panose="02020603050405020304" pitchFamily="18" charset="0"/>
              </a:rPr>
              <a:t> </a:t>
            </a:r>
            <a:r>
              <a:rPr lang="en-US" sz="4800" b="0" i="0" dirty="0">
                <a:solidFill>
                  <a:srgbClr val="0D0D0D"/>
                </a:solidFill>
                <a:effectLst/>
                <a:latin typeface="Times New Roman" panose="02020603050405020304" pitchFamily="18" charset="0"/>
                <a:cs typeface="Times New Roman" panose="02020603050405020304" pitchFamily="18" charset="0"/>
              </a:rPr>
              <a:t>Through Li-Fi, vehicles exchange crucial information such as speed, direction, and proximity, enhancing communication and situational awareness.</a:t>
            </a:r>
          </a:p>
          <a:p>
            <a:pPr algn="just"/>
            <a:endParaRPr lang="en-US" sz="4800" b="1" i="0" u="sng" dirty="0">
              <a:solidFill>
                <a:srgbClr val="0D0D0D"/>
              </a:solidFill>
              <a:effectLst/>
              <a:latin typeface="Times New Roman" panose="02020603050405020304" pitchFamily="18" charset="0"/>
              <a:cs typeface="Times New Roman" panose="02020603050405020304" pitchFamily="18" charset="0"/>
            </a:endParaRPr>
          </a:p>
          <a:p>
            <a:pPr algn="just"/>
            <a:r>
              <a:rPr lang="en-US" sz="4800" b="1" i="0" u="sng" dirty="0">
                <a:solidFill>
                  <a:srgbClr val="0D0D0D"/>
                </a:solidFill>
                <a:effectLst/>
                <a:latin typeface="Times New Roman" panose="02020603050405020304" pitchFamily="18" charset="0"/>
                <a:cs typeface="Times New Roman" panose="02020603050405020304" pitchFamily="18" charset="0"/>
              </a:rPr>
              <a:t>3.Safer Drivin</a:t>
            </a:r>
            <a:r>
              <a:rPr lang="en-US" sz="4800" b="1" u="sng" dirty="0">
                <a:solidFill>
                  <a:srgbClr val="0D0D0D"/>
                </a:solidFill>
                <a:latin typeface="Times New Roman" panose="02020603050405020304" pitchFamily="18" charset="0"/>
                <a:cs typeface="Times New Roman" panose="02020603050405020304" pitchFamily="18" charset="0"/>
              </a:rPr>
              <a:t>g </a:t>
            </a:r>
            <a:r>
              <a:rPr lang="en-US" sz="4800" b="1" i="0" u="sng" dirty="0">
                <a:solidFill>
                  <a:srgbClr val="0D0D0D"/>
                </a:solidFill>
                <a:effectLst/>
                <a:latin typeface="Times New Roman" panose="02020603050405020304" pitchFamily="18" charset="0"/>
                <a:cs typeface="Times New Roman" panose="02020603050405020304" pitchFamily="18" charset="0"/>
              </a:rPr>
              <a:t>Environment: </a:t>
            </a:r>
          </a:p>
          <a:p>
            <a:pPr algn="just"/>
            <a:r>
              <a:rPr lang="en-US" sz="4800" b="0" i="0" dirty="0">
                <a:solidFill>
                  <a:srgbClr val="0D0D0D"/>
                </a:solidFill>
                <a:effectLst/>
                <a:latin typeface="Times New Roman" panose="02020603050405020304" pitchFamily="18" charset="0"/>
                <a:cs typeface="Times New Roman" panose="02020603050405020304" pitchFamily="18" charset="0"/>
              </a:rPr>
              <a:t>By combining Li-Fi with advanced sensors and alert systems, our project aims to prevent accidents and improve road safety significantly.</a:t>
            </a:r>
          </a:p>
          <a:p>
            <a:endParaRPr lang="en-IN" sz="5500" dirty="0"/>
          </a:p>
          <a:p>
            <a:endParaRPr lang="en-IN" sz="5500" dirty="0"/>
          </a:p>
        </p:txBody>
      </p:sp>
      <p:sp>
        <p:nvSpPr>
          <p:cNvPr id="40" name="TextBox 39">
            <a:extLst>
              <a:ext uri="{FF2B5EF4-FFF2-40B4-BE49-F238E27FC236}">
                <a16:creationId xmlns:a16="http://schemas.microsoft.com/office/drawing/2014/main" id="{A23D6D17-3B2B-CA1F-6243-EAAEDF00B0DA}"/>
              </a:ext>
            </a:extLst>
          </p:cNvPr>
          <p:cNvSpPr txBox="1"/>
          <p:nvPr/>
        </p:nvSpPr>
        <p:spPr>
          <a:xfrm>
            <a:off x="348508" y="6485756"/>
            <a:ext cx="10199584" cy="11910953"/>
          </a:xfrm>
          <a:prstGeom prst="rect">
            <a:avLst/>
          </a:prstGeom>
          <a:noFill/>
        </p:spPr>
        <p:txBody>
          <a:bodyPr wrap="square">
            <a:spAutoFit/>
          </a:bodyPr>
          <a:lstStyle/>
          <a:p>
            <a:pPr algn="just"/>
            <a:r>
              <a:rPr lang="en-US" sz="4800" i="0" dirty="0">
                <a:solidFill>
                  <a:srgbClr val="0D0D0D"/>
                </a:solidFill>
                <a:effectLst/>
                <a:latin typeface="Times New Roman" panose="02020603050405020304" pitchFamily="18" charset="0"/>
                <a:cs typeface="Times New Roman" panose="02020603050405020304" pitchFamily="18" charset="0"/>
              </a:rPr>
              <a:t>Our project leverages Li-Fi technology for V2V communication, enhancing road safety. Components include a light source, receiver, ultrasonic sensor for object detection, buzzer, LED alert system, Li-Fi transceiver, and Arduino UNO with relay. The system transmits critical data between vehicles, detects obstacles, evaluates environmental conditions, and triggers alerts for potential collisions. The Arduino UNO coordinates sensor data and responses, creating a simple yet effective solution for safer driving</a:t>
            </a:r>
            <a:r>
              <a:rPr lang="en-US" sz="4800" dirty="0">
                <a:solidFill>
                  <a:srgbClr val="0D0D0D"/>
                </a:solidFill>
                <a:latin typeface="Times New Roman" panose="02020603050405020304" pitchFamily="18" charset="0"/>
                <a:cs typeface="Times New Roman" panose="02020603050405020304" pitchFamily="18" charset="0"/>
              </a:rPr>
              <a:t>.</a:t>
            </a:r>
            <a:endParaRPr lang="en-US" sz="4800" i="0" dirty="0">
              <a:solidFill>
                <a:srgbClr val="0D0D0D"/>
              </a:solidFill>
              <a:effectLst/>
              <a:latin typeface="Times New Roman" panose="02020603050405020304" pitchFamily="18" charset="0"/>
              <a:cs typeface="Times New Roman" panose="02020603050405020304" pitchFamily="18" charset="0"/>
            </a:endParaRPr>
          </a:p>
          <a:p>
            <a:endParaRPr lang="en-US" sz="4800" dirty="0">
              <a:solidFill>
                <a:srgbClr val="0D0D0D"/>
              </a:solidFill>
              <a:latin typeface="Times New Roman" panose="02020603050405020304" pitchFamily="18" charset="0"/>
              <a:cs typeface="Times New Roman" panose="02020603050405020304" pitchFamily="18" charset="0"/>
            </a:endParaRPr>
          </a:p>
          <a:p>
            <a:endParaRPr lang="en-IN" sz="4800" dirty="0"/>
          </a:p>
        </p:txBody>
      </p:sp>
      <p:pic>
        <p:nvPicPr>
          <p:cNvPr id="41" name="Picture 40">
            <a:extLst>
              <a:ext uri="{FF2B5EF4-FFF2-40B4-BE49-F238E27FC236}">
                <a16:creationId xmlns:a16="http://schemas.microsoft.com/office/drawing/2014/main" id="{797A6AE4-F5ED-AA03-9A29-E20D0B3B58FE}"/>
              </a:ext>
            </a:extLst>
          </p:cNvPr>
          <p:cNvPicPr>
            <a:picLocks noChangeAspect="1"/>
          </p:cNvPicPr>
          <p:nvPr/>
        </p:nvPicPr>
        <p:blipFill>
          <a:blip r:embed="rId7"/>
          <a:stretch>
            <a:fillRect/>
          </a:stretch>
        </p:blipFill>
        <p:spPr>
          <a:xfrm>
            <a:off x="11635126" y="5784931"/>
            <a:ext cx="18393440" cy="82973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2" name="Picture 41">
            <a:extLst>
              <a:ext uri="{FF2B5EF4-FFF2-40B4-BE49-F238E27FC236}">
                <a16:creationId xmlns:a16="http://schemas.microsoft.com/office/drawing/2014/main" id="{266ED5F2-4D69-FC29-EB51-9EF0B0D81ECE}"/>
              </a:ext>
            </a:extLst>
          </p:cNvPr>
          <p:cNvPicPr>
            <a:picLocks noChangeAspect="1"/>
          </p:cNvPicPr>
          <p:nvPr/>
        </p:nvPicPr>
        <p:blipFill>
          <a:blip r:embed="rId8"/>
          <a:stretch>
            <a:fillRect/>
          </a:stretch>
        </p:blipFill>
        <p:spPr>
          <a:xfrm>
            <a:off x="297022" y="2590220"/>
            <a:ext cx="4789793" cy="2790508"/>
          </a:xfrm>
          <a:prstGeom prst="rect">
            <a:avLst/>
          </a:prstGeom>
        </p:spPr>
      </p:pic>
      <p:pic>
        <p:nvPicPr>
          <p:cNvPr id="46" name="Picture 45">
            <a:extLst>
              <a:ext uri="{FF2B5EF4-FFF2-40B4-BE49-F238E27FC236}">
                <a16:creationId xmlns:a16="http://schemas.microsoft.com/office/drawing/2014/main" id="{B72E5CCC-FB07-D198-3822-9B10EA650493}"/>
              </a:ext>
            </a:extLst>
          </p:cNvPr>
          <p:cNvPicPr>
            <a:picLocks noChangeAspect="1"/>
          </p:cNvPicPr>
          <p:nvPr/>
        </p:nvPicPr>
        <p:blipFill rotWithShape="1">
          <a:blip r:embed="rId9"/>
          <a:srcRect t="20292" b="21661"/>
          <a:stretch/>
        </p:blipFill>
        <p:spPr>
          <a:xfrm rot="10800000">
            <a:off x="11148182" y="14518255"/>
            <a:ext cx="11399326" cy="8518858"/>
          </a:xfrm>
          <a:prstGeom prst="rect">
            <a:avLst/>
          </a:prstGeom>
        </p:spPr>
      </p:pic>
      <p:pic>
        <p:nvPicPr>
          <p:cNvPr id="48" name="Picture 47">
            <a:extLst>
              <a:ext uri="{FF2B5EF4-FFF2-40B4-BE49-F238E27FC236}">
                <a16:creationId xmlns:a16="http://schemas.microsoft.com/office/drawing/2014/main" id="{6A4FFE29-104D-860A-6953-6DA903DBFA64}"/>
              </a:ext>
            </a:extLst>
          </p:cNvPr>
          <p:cNvPicPr>
            <a:picLocks noChangeAspect="1"/>
          </p:cNvPicPr>
          <p:nvPr/>
        </p:nvPicPr>
        <p:blipFill>
          <a:blip r:embed="rId10"/>
          <a:stretch>
            <a:fillRect/>
          </a:stretch>
        </p:blipFill>
        <p:spPr>
          <a:xfrm>
            <a:off x="22738993" y="14598006"/>
            <a:ext cx="8559676" cy="8439107"/>
          </a:xfrm>
          <a:prstGeom prst="rect">
            <a:avLst/>
          </a:prstGeom>
        </p:spPr>
      </p:pic>
      <p:sp>
        <p:nvSpPr>
          <p:cNvPr id="50" name="TextBox 49">
            <a:extLst>
              <a:ext uri="{FF2B5EF4-FFF2-40B4-BE49-F238E27FC236}">
                <a16:creationId xmlns:a16="http://schemas.microsoft.com/office/drawing/2014/main" id="{68613D22-9391-F90B-145A-DC35C8622760}"/>
              </a:ext>
            </a:extLst>
          </p:cNvPr>
          <p:cNvSpPr txBox="1"/>
          <p:nvPr/>
        </p:nvSpPr>
        <p:spPr>
          <a:xfrm>
            <a:off x="429386" y="31756184"/>
            <a:ext cx="10185686" cy="5095626"/>
          </a:xfrm>
          <a:prstGeom prst="rect">
            <a:avLst/>
          </a:prstGeom>
          <a:noFill/>
        </p:spPr>
        <p:txBody>
          <a:bodyPr wrap="square" rtlCol="0">
            <a:spAutoFit/>
          </a:bodyPr>
          <a:lstStyle/>
          <a:p>
            <a:pPr algn="just">
              <a:lnSpc>
                <a:spcPct val="107000"/>
              </a:lnSpc>
              <a:spcAft>
                <a:spcPts val="800"/>
              </a:spcAft>
            </a:pPr>
            <a:r>
              <a:rPr lang="en-IN" sz="4800" kern="0" dirty="0">
                <a:effectLst/>
                <a:latin typeface="Times New Roman" panose="02020603050405020304" pitchFamily="18" charset="0"/>
                <a:ea typeface="Calibri" panose="020F0502020204030204" pitchFamily="34" charset="0"/>
                <a:cs typeface="Times New Roman" panose="02020603050405020304" pitchFamily="18" charset="0"/>
              </a:rPr>
              <a:t>1.Develop robust </a:t>
            </a:r>
            <a:r>
              <a:rPr lang="en-IN" sz="4800" kern="0" dirty="0">
                <a:latin typeface="Times New Roman" panose="02020603050405020304" pitchFamily="18" charset="0"/>
                <a:ea typeface="Calibri" panose="020F0502020204030204" pitchFamily="34" charset="0"/>
                <a:cs typeface="Times New Roman" panose="02020603050405020304" pitchFamily="18" charset="0"/>
              </a:rPr>
              <a:t>V2V</a:t>
            </a:r>
            <a:r>
              <a:rPr lang="en-IN" sz="4800" kern="0" dirty="0">
                <a:effectLst/>
                <a:latin typeface="Times New Roman" panose="02020603050405020304" pitchFamily="18" charset="0"/>
                <a:ea typeface="Calibri" panose="020F0502020204030204" pitchFamily="34" charset="0"/>
                <a:cs typeface="Times New Roman" panose="02020603050405020304" pitchFamily="18" charset="0"/>
              </a:rPr>
              <a:t> communication using Li-Fi for real-time data exchange between connected vehicles.</a:t>
            </a:r>
            <a:endParaRPr lang="en-IN" sz="4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4800" kern="0" dirty="0">
                <a:effectLst/>
                <a:latin typeface="Times New Roman" panose="02020603050405020304" pitchFamily="18" charset="0"/>
                <a:ea typeface="Calibri" panose="020F0502020204030204" pitchFamily="34" charset="0"/>
                <a:cs typeface="Times New Roman" panose="02020603050405020304" pitchFamily="18" charset="0"/>
              </a:rPr>
              <a:t>2.Implement collision detection system for hazard identification.</a:t>
            </a:r>
            <a:endParaRPr lang="en-IN" sz="4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5500" dirty="0"/>
          </a:p>
        </p:txBody>
      </p:sp>
    </p:spTree>
    <p:extLst>
      <p:ext uri="{BB962C8B-B14F-4D97-AF65-F5344CB8AC3E}">
        <p14:creationId xmlns:p14="http://schemas.microsoft.com/office/powerpoint/2010/main" val="85348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6812</TotalTime>
  <Words>379</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Poppins</vt:lpstr>
      <vt:lpstr>Söhne</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K Lakshmi Narasimha</cp:lastModifiedBy>
  <cp:revision>201</cp:revision>
  <cp:lastPrinted>2013-08-04T02:58:23Z</cp:lastPrinted>
  <dcterms:created xsi:type="dcterms:W3CDTF">2011-10-21T15:46:33Z</dcterms:created>
  <dcterms:modified xsi:type="dcterms:W3CDTF">2024-03-23T11:25:45Z</dcterms:modified>
</cp:coreProperties>
</file>