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3"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02"/>
    <a:srgbClr val="FF9933"/>
    <a:srgbClr val="DACDCD"/>
    <a:srgbClr val="FFF7DA"/>
    <a:srgbClr val="DAC4B2"/>
    <a:srgbClr val="9F282C"/>
    <a:srgbClr val="C00000"/>
    <a:srgbClr val="EDE7E3"/>
    <a:srgbClr val="E5DFDB"/>
    <a:srgbClr val="ED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9296" autoAdjust="0"/>
  </p:normalViewPr>
  <p:slideViewPr>
    <p:cSldViewPr>
      <p:cViewPr>
        <p:scale>
          <a:sx n="25" d="100"/>
          <a:sy n="25" d="100"/>
        </p:scale>
        <p:origin x="1224" y="-634"/>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3274"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rgbClr val="FFF7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rgbClr val="DACD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19201732" cy="241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5400" u="sng" baseline="0" dirty="0">
                  <a:solidFill>
                    <a:srgbClr val="FF0000"/>
                  </a:solidFill>
                  <a:latin typeface="Times New Roman" panose="02020603050405020304" pitchFamily="18" charset="0"/>
                  <a:ea typeface="SimSun" pitchFamily="2" charset="-122"/>
                  <a:cs typeface="Times New Roman" panose="02020603050405020304" pitchFamily="18" charset="0"/>
                </a:rPr>
                <a:t>Li-Fi Enabled Vehicle Tracking For Accident</a:t>
              </a:r>
            </a:p>
            <a:p>
              <a:pPr algn="ctr" eaLnBrk="1" hangingPunct="1">
                <a:spcBef>
                  <a:spcPts val="0"/>
                </a:spcBef>
              </a:pPr>
              <a:r>
                <a:rPr lang="en-US" altLang="zh-CN" sz="5400" u="sng" baseline="0" dirty="0">
                  <a:solidFill>
                    <a:srgbClr val="FF0000"/>
                  </a:solidFill>
                  <a:latin typeface="Times New Roman" panose="02020603050405020304" pitchFamily="18" charset="0"/>
                  <a:ea typeface="SimSun" pitchFamily="2" charset="-122"/>
                  <a:cs typeface="Times New Roman" panose="02020603050405020304" pitchFamily="18" charset="0"/>
                </a:rPr>
                <a:t>Prevention</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C. Kamalanathan , Associate Professor/EECE</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30308"/>
              <a:ext cx="10391013" cy="13154693"/>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819085"/>
              <a:ext cx="10391013" cy="12400565"/>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20758892" cy="18776608"/>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36502" y="30453734"/>
              <a:ext cx="10335965" cy="569108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935814"/>
              <a:ext cx="20678015" cy="6103941"/>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45252" y="23651127"/>
              <a:ext cx="20678015" cy="6050104"/>
            </a:xfrm>
            <a:prstGeom prst="roundRect">
              <a:avLst>
                <a:gd name="adj" fmla="val 2490"/>
              </a:avLst>
            </a:prstGeom>
            <a:solidFill>
              <a:srgbClr val="DAC4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3066124" y="4610324"/>
              <a:ext cx="3645550"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2674731" y="17845986"/>
              <a:ext cx="5120312" cy="1015663"/>
            </a:xfrm>
            <a:prstGeom prst="rect">
              <a:avLst/>
            </a:prstGeom>
            <a:noFill/>
          </p:spPr>
          <p:txBody>
            <a:bodyPr wrap="none" rtlCol="0">
              <a:spAutoFit/>
            </a:bodyPr>
            <a:lstStyle/>
            <a:p>
              <a:pPr algn="ctr"/>
              <a:r>
                <a:rPr lang="en-US" sz="6000" b="1" dirty="0">
                  <a:latin typeface="Poppins" panose="00000500000000000000" pitchFamily="2" charset="0"/>
                  <a:cs typeface="Poppins" panose="00000500000000000000" pitchFamily="2" charset="0"/>
                </a:rPr>
                <a:t>Introduction</a:t>
              </a:r>
              <a:endParaRPr lang="en-IN" sz="6000" b="1" dirty="0">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D9DA8B80-CF38-1A06-449C-222B1F26F8FE}"/>
                </a:ext>
              </a:extLst>
            </p:cNvPr>
            <p:cNvSpPr txBox="1"/>
            <p:nvPr/>
          </p:nvSpPr>
          <p:spPr>
            <a:xfrm>
              <a:off x="17557412" y="4560299"/>
              <a:ext cx="5857694" cy="1092607"/>
            </a:xfrm>
            <a:prstGeom prst="rect">
              <a:avLst/>
            </a:prstGeom>
            <a:noFill/>
          </p:spPr>
          <p:txBody>
            <a:bodyPr wrap="none" rtlCol="0">
              <a:spAutoFit/>
            </a:bodyPr>
            <a:lstStyle/>
            <a:p>
              <a:pPr algn="ctr"/>
              <a:r>
                <a:rPr lang="en-IN" sz="6500" b="1" dirty="0">
                  <a:latin typeface="Poppins" panose="00000500000000000000" pitchFamily="2" charset="0"/>
                  <a:cs typeface="Poppins" panose="00000500000000000000" pitchFamily="2" charset="0"/>
                </a:rPr>
                <a:t>Methodology</a:t>
              </a:r>
            </a:p>
          </p:txBody>
        </p:sp>
        <p:sp>
          <p:nvSpPr>
            <p:cNvPr id="27" name="TextBox 26">
              <a:extLst>
                <a:ext uri="{FF2B5EF4-FFF2-40B4-BE49-F238E27FC236}">
                  <a16:creationId xmlns:a16="http://schemas.microsoft.com/office/drawing/2014/main" id="{D0171118-A452-8446-D338-2FD022614F7F}"/>
                </a:ext>
              </a:extLst>
            </p:cNvPr>
            <p:cNvSpPr txBox="1"/>
            <p:nvPr/>
          </p:nvSpPr>
          <p:spPr>
            <a:xfrm>
              <a:off x="3072651" y="30453733"/>
              <a:ext cx="4402167" cy="1015663"/>
            </a:xfrm>
            <a:prstGeom prst="rect">
              <a:avLst/>
            </a:prstGeom>
            <a:noFill/>
          </p:spPr>
          <p:txBody>
            <a:bodyPr wrap="none" rtlCol="0">
              <a:spAutoFit/>
            </a:bodyPr>
            <a:lstStyle/>
            <a:p>
              <a:r>
                <a:rPr lang="en-US" sz="6000" b="1" u="sng" dirty="0">
                  <a:latin typeface="Poppins" panose="00000500000000000000" pitchFamily="2" charset="0"/>
                  <a:cs typeface="Poppins" panose="00000500000000000000" pitchFamily="2" charset="0"/>
                </a:rPr>
                <a:t>Objectives</a:t>
              </a:r>
              <a:endParaRPr lang="en-IN" sz="6000" b="1" u="sng" dirty="0">
                <a:latin typeface="Poppins" panose="000005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id="{BB29E532-5B27-AD52-1B28-26897E6CC31F}"/>
                </a:ext>
              </a:extLst>
            </p:cNvPr>
            <p:cNvSpPr txBox="1"/>
            <p:nvPr/>
          </p:nvSpPr>
          <p:spPr>
            <a:xfrm>
              <a:off x="17974193" y="23670938"/>
              <a:ext cx="4660250" cy="1015663"/>
            </a:xfrm>
            <a:prstGeom prst="rect">
              <a:avLst/>
            </a:prstGeom>
            <a:noFill/>
          </p:spPr>
          <p:txBody>
            <a:bodyPr wrap="none" rtlCol="0">
              <a:spAutoFit/>
            </a:bodyPr>
            <a:lstStyle/>
            <a:p>
              <a:r>
                <a:rPr lang="en-IN" sz="6000" b="1" u="sng"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6864069" y="29903611"/>
              <a:ext cx="8024954"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089483" y="30822753"/>
            <a:ext cx="20338796" cy="5262979"/>
          </a:xfrm>
          <a:prstGeom prst="rect">
            <a:avLst/>
          </a:prstGeom>
          <a:noFill/>
        </p:spPr>
        <p:txBody>
          <a:bodyPr wrap="square" rtlCol="0">
            <a:spAutoFit/>
          </a:bodyPr>
          <a:lstStyle/>
          <a:p>
            <a:pPr marL="685800" indent="-685800" algn="just">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Integrating with Autonomous Vehicles by exploring the opportunities to integrate the Li-Fi V2V system with autonomous vehicles, facilitating seamless communication and collaboration between human driven and self driving cars.</a:t>
            </a:r>
          </a:p>
          <a:p>
            <a:pPr marL="685800" indent="-685800" algn="just">
              <a:buFont typeface="Arial" panose="020B0604020202020204" pitchFamily="34" charset="0"/>
              <a:buChar char="•"/>
            </a:pPr>
            <a:endParaRPr lang="en-US" sz="4800" dirty="0">
              <a:latin typeface="Times New Roman" panose="02020603050405020304" pitchFamily="18" charset="0"/>
              <a:cs typeface="Times New Roman" panose="02020603050405020304" pitchFamily="18" charset="0"/>
            </a:endParaRPr>
          </a:p>
          <a:p>
            <a:pPr marL="685800" indent="-685800" algn="just">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Collaborate with smart city initiatives and traffic management authorities to integrate Li-Fi V2V communication systems into intelligent transportation systems.</a:t>
            </a:r>
            <a:endParaRPr lang="en-IN" sz="48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20904" y="24419622"/>
            <a:ext cx="20254931" cy="5253346"/>
          </a:xfrm>
          <a:prstGeom prst="rect">
            <a:avLst/>
          </a:prstGeom>
          <a:noFill/>
        </p:spPr>
        <p:txBody>
          <a:bodyPr wrap="square" rtlCol="0">
            <a:spAutoFit/>
          </a:bodyPr>
          <a:lstStyle/>
          <a:p>
            <a:pPr algn="just"/>
            <a:r>
              <a:rPr lang="en-US" sz="4800" dirty="0">
                <a:solidFill>
                  <a:srgbClr val="0D0D0D"/>
                </a:solidFill>
                <a:latin typeface="Times New Roman" panose="02020603050405020304" pitchFamily="18" charset="0"/>
                <a:cs typeface="Times New Roman" panose="02020603050405020304" pitchFamily="18" charset="0"/>
              </a:rPr>
              <a:t>This effective Li-Fi V2V Communication is successfully implemented a robust system for Vehicle-to-Vehicle communication using Li-Fi technology. Our methodology, which involves the use of Li-Fi for data transmission, has shown significant advantages over traditional Wi-Fi systems, such as faster response times and reduced congestion in communication channels. This innovative approach marks a significant step forward in enhancing road safety through advanced communication technologies.</a:t>
            </a:r>
            <a:endParaRPr lang="en-IN" sz="4800" dirty="0">
              <a:solidFill>
                <a:srgbClr val="0D0D0D"/>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K. L. Narasimha , Y. V. Karthik Reddy, </a:t>
            </a:r>
            <a:r>
              <a:rPr lang="en-US" sz="4500" b="1">
                <a:latin typeface="Poppins" panose="00000500000000000000" pitchFamily="2" charset="0"/>
                <a:ea typeface="SimSun" pitchFamily="2" charset="-122"/>
                <a:cs typeface="Poppins" panose="00000500000000000000" pitchFamily="2" charset="0"/>
              </a:rPr>
              <a:t>N. Vinod </a:t>
            </a:r>
            <a:r>
              <a:rPr lang="en-US" sz="4500" b="1" dirty="0">
                <a:latin typeface="Poppins" panose="00000500000000000000" pitchFamily="2" charset="0"/>
                <a:ea typeface="SimSun" pitchFamily="2" charset="-122"/>
                <a:cs typeface="Poppins" panose="00000500000000000000" pitchFamily="2" charset="0"/>
              </a:rPr>
              <a:t>Kumar , G. Bharath Kumar</a:t>
            </a:r>
            <a:endParaRPr lang="en-IN" sz="4500" b="1" dirty="0">
              <a:latin typeface="Poppins" panose="00000500000000000000" pitchFamily="2" charset="0"/>
              <a:ea typeface="SimSun" pitchFamily="2" charset="-122"/>
              <a:cs typeface="Poppins" panose="00000500000000000000" pitchFamily="2" charset="0"/>
            </a:endParaRPr>
          </a:p>
        </p:txBody>
      </p:sp>
      <p:pic>
        <p:nvPicPr>
          <p:cNvPr id="8" name="Picture 7">
            <a:extLst>
              <a:ext uri="{FF2B5EF4-FFF2-40B4-BE49-F238E27FC236}">
                <a16:creationId xmlns:a16="http://schemas.microsoft.com/office/drawing/2014/main" id="{D0B7CEF0-1536-F402-6A74-158831182267}"/>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13" name="Picture 12">
            <a:extLst>
              <a:ext uri="{FF2B5EF4-FFF2-40B4-BE49-F238E27FC236}">
                <a16:creationId xmlns:a16="http://schemas.microsoft.com/office/drawing/2014/main" id="{AE3EA6B8-2312-2D8D-0D17-8EAB69225CF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67476"/>
            <a:ext cx="3865337" cy="2113153"/>
          </a:xfrm>
          <a:prstGeom prst="rect">
            <a:avLst/>
          </a:prstGeom>
        </p:spPr>
      </p:pic>
      <p:sp>
        <p:nvSpPr>
          <p:cNvPr id="4" name="TextBox 3">
            <a:extLst>
              <a:ext uri="{FF2B5EF4-FFF2-40B4-BE49-F238E27FC236}">
                <a16:creationId xmlns:a16="http://schemas.microsoft.com/office/drawing/2014/main" id="{4E280C2C-8206-E13F-AF6F-061C22DCD125}"/>
              </a:ext>
            </a:extLst>
          </p:cNvPr>
          <p:cNvSpPr txBox="1"/>
          <p:nvPr/>
        </p:nvSpPr>
        <p:spPr>
          <a:xfrm>
            <a:off x="340587" y="18888550"/>
            <a:ext cx="10286970" cy="12865060"/>
          </a:xfrm>
          <a:prstGeom prst="rect">
            <a:avLst/>
          </a:prstGeom>
          <a:noFill/>
        </p:spPr>
        <p:txBody>
          <a:bodyPr wrap="square" rtlCol="0">
            <a:spAutoFit/>
          </a:bodyPr>
          <a:lstStyle/>
          <a:p>
            <a:pPr algn="just"/>
            <a:r>
              <a:rPr lang="en-US" sz="4800" b="1" i="0" u="sng" dirty="0">
                <a:solidFill>
                  <a:srgbClr val="0D0D0D"/>
                </a:solidFill>
                <a:effectLst/>
                <a:latin typeface="Times New Roman" panose="02020603050405020304" pitchFamily="18" charset="0"/>
                <a:cs typeface="Times New Roman" panose="02020603050405020304" pitchFamily="18" charset="0"/>
              </a:rPr>
              <a:t>1.Li-Fi Technology Integration:</a:t>
            </a:r>
            <a:r>
              <a:rPr lang="en-US" sz="4800" b="0" i="0" u="sng" dirty="0">
                <a:solidFill>
                  <a:srgbClr val="0D0D0D"/>
                </a:solidFill>
                <a:effectLst/>
                <a:latin typeface="Times New Roman" panose="02020603050405020304" pitchFamily="18" charset="0"/>
                <a:cs typeface="Times New Roman" panose="02020603050405020304" pitchFamily="18" charset="0"/>
              </a:rPr>
              <a:t>  </a:t>
            </a:r>
          </a:p>
          <a:p>
            <a:pPr algn="just"/>
            <a:r>
              <a:rPr lang="en-US" sz="4800" b="0" i="0" dirty="0">
                <a:solidFill>
                  <a:srgbClr val="0D0D0D"/>
                </a:solidFill>
                <a:effectLst/>
                <a:latin typeface="Times New Roman" panose="02020603050405020304" pitchFamily="18" charset="0"/>
                <a:cs typeface="Times New Roman" panose="02020603050405020304" pitchFamily="18" charset="0"/>
              </a:rPr>
              <a:t> Utilizing light for data transmission between vehicles in real time.</a:t>
            </a:r>
          </a:p>
          <a:p>
            <a:pPr algn="just"/>
            <a:endParaRPr lang="en-US" sz="4800" b="1" i="0" u="sng" dirty="0">
              <a:solidFill>
                <a:srgbClr val="0D0D0D"/>
              </a:solidFill>
              <a:effectLst/>
              <a:latin typeface="Times New Roman" panose="02020603050405020304" pitchFamily="18" charset="0"/>
              <a:cs typeface="Times New Roman" panose="02020603050405020304" pitchFamily="18" charset="0"/>
            </a:endParaRPr>
          </a:p>
          <a:p>
            <a:pPr algn="just"/>
            <a:r>
              <a:rPr lang="en-US" sz="4800" b="1" i="0" u="sng" dirty="0">
                <a:solidFill>
                  <a:srgbClr val="0D0D0D"/>
                </a:solidFill>
                <a:effectLst/>
                <a:latin typeface="Times New Roman" panose="02020603050405020304" pitchFamily="18" charset="0"/>
                <a:cs typeface="Times New Roman" panose="02020603050405020304" pitchFamily="18" charset="0"/>
              </a:rPr>
              <a:t>2.V2V Communication Enhancement:</a:t>
            </a:r>
            <a:r>
              <a:rPr lang="en-US" sz="4800" b="0" i="0" u="sng" dirty="0">
                <a:solidFill>
                  <a:srgbClr val="0D0D0D"/>
                </a:solidFill>
                <a:effectLst/>
                <a:latin typeface="Times New Roman" panose="02020603050405020304" pitchFamily="18" charset="0"/>
                <a:cs typeface="Times New Roman" panose="02020603050405020304" pitchFamily="18" charset="0"/>
              </a:rPr>
              <a:t> </a:t>
            </a:r>
            <a:r>
              <a:rPr lang="en-US" sz="4800" b="0" i="0" dirty="0">
                <a:solidFill>
                  <a:srgbClr val="0D0D0D"/>
                </a:solidFill>
                <a:effectLst/>
                <a:latin typeface="Times New Roman" panose="02020603050405020304" pitchFamily="18" charset="0"/>
                <a:cs typeface="Times New Roman" panose="02020603050405020304" pitchFamily="18" charset="0"/>
              </a:rPr>
              <a:t>Vehicles exchange crucial information such as speed, direction, and proximity, enhancing communication and situational awareness.</a:t>
            </a:r>
          </a:p>
          <a:p>
            <a:pPr algn="just"/>
            <a:endParaRPr lang="en-US" sz="4800" b="1" i="0" u="sng" dirty="0">
              <a:solidFill>
                <a:srgbClr val="0D0D0D"/>
              </a:solidFill>
              <a:effectLst/>
              <a:latin typeface="Times New Roman" panose="02020603050405020304" pitchFamily="18" charset="0"/>
              <a:cs typeface="Times New Roman" panose="02020603050405020304" pitchFamily="18" charset="0"/>
            </a:endParaRPr>
          </a:p>
          <a:p>
            <a:pPr algn="just"/>
            <a:r>
              <a:rPr lang="en-US" sz="4800" b="1" i="0" u="sng" dirty="0">
                <a:solidFill>
                  <a:srgbClr val="0D0D0D"/>
                </a:solidFill>
                <a:effectLst/>
                <a:latin typeface="Times New Roman" panose="02020603050405020304" pitchFamily="18" charset="0"/>
                <a:cs typeface="Times New Roman" panose="02020603050405020304" pitchFamily="18" charset="0"/>
              </a:rPr>
              <a:t>3.Safer Drivin</a:t>
            </a:r>
            <a:r>
              <a:rPr lang="en-US" sz="4800" b="1" u="sng" dirty="0">
                <a:solidFill>
                  <a:srgbClr val="0D0D0D"/>
                </a:solidFill>
                <a:latin typeface="Times New Roman" panose="02020603050405020304" pitchFamily="18" charset="0"/>
                <a:cs typeface="Times New Roman" panose="02020603050405020304" pitchFamily="18" charset="0"/>
              </a:rPr>
              <a:t>g </a:t>
            </a:r>
            <a:r>
              <a:rPr lang="en-US" sz="4800" b="1" i="0" u="sng" dirty="0">
                <a:solidFill>
                  <a:srgbClr val="0D0D0D"/>
                </a:solidFill>
                <a:effectLst/>
                <a:latin typeface="Times New Roman" panose="02020603050405020304" pitchFamily="18" charset="0"/>
                <a:cs typeface="Times New Roman" panose="02020603050405020304" pitchFamily="18" charset="0"/>
              </a:rPr>
              <a:t>Environment: </a:t>
            </a:r>
          </a:p>
          <a:p>
            <a:pPr algn="just"/>
            <a:r>
              <a:rPr lang="en-US" sz="4800" b="0" i="0" dirty="0">
                <a:solidFill>
                  <a:srgbClr val="0D0D0D"/>
                </a:solidFill>
                <a:effectLst/>
                <a:latin typeface="Times New Roman" panose="02020603050405020304" pitchFamily="18" charset="0"/>
                <a:cs typeface="Times New Roman" panose="02020603050405020304" pitchFamily="18" charset="0"/>
              </a:rPr>
              <a:t>By combining Li-Fi with advanced sensors and alert systems, our project aims to prevent accidents and improve road safety significantly.</a:t>
            </a:r>
          </a:p>
          <a:p>
            <a:endParaRPr lang="en-IN" sz="5500" dirty="0"/>
          </a:p>
          <a:p>
            <a:endParaRPr lang="en-IN" sz="5500" dirty="0"/>
          </a:p>
        </p:txBody>
      </p:sp>
      <p:sp>
        <p:nvSpPr>
          <p:cNvPr id="40" name="TextBox 39">
            <a:extLst>
              <a:ext uri="{FF2B5EF4-FFF2-40B4-BE49-F238E27FC236}">
                <a16:creationId xmlns:a16="http://schemas.microsoft.com/office/drawing/2014/main" id="{A23D6D17-3B2B-CA1F-6243-EAAEDF00B0DA}"/>
              </a:ext>
            </a:extLst>
          </p:cNvPr>
          <p:cNvSpPr txBox="1"/>
          <p:nvPr/>
        </p:nvSpPr>
        <p:spPr>
          <a:xfrm>
            <a:off x="399686" y="5539749"/>
            <a:ext cx="9952959" cy="11910953"/>
          </a:xfrm>
          <a:prstGeom prst="rect">
            <a:avLst/>
          </a:prstGeom>
          <a:noFill/>
        </p:spPr>
        <p:txBody>
          <a:bodyPr wrap="square">
            <a:spAutoFit/>
          </a:bodyPr>
          <a:lstStyle/>
          <a:p>
            <a:pPr algn="just"/>
            <a:r>
              <a:rPr lang="en-US" sz="4800" b="0" i="0" dirty="0">
                <a:solidFill>
                  <a:srgbClr val="0D0D0D"/>
                </a:solidFill>
                <a:effectLst/>
                <a:latin typeface="Times New Roman" panose="02020603050405020304" pitchFamily="18" charset="0"/>
                <a:cs typeface="Times New Roman" panose="02020603050405020304" pitchFamily="18" charset="0"/>
              </a:rPr>
              <a:t>Utilizing Li-Fi technology for Vehicle-to-Vehicle (V2V) communication, our project tackles the worldwide issue of road congestion and accidents. With the global vehicle count surpassing 7 billion and continuing to climb, conventional Wi-Fi systems face challenges, while Li-Fi visible light approach presents a quicker solution. Our inventive system incorporates hardware elements such as light sources, receivers, ultrasonic sensors, and Arduino UNO controllers to enable rapid data exchange. By detecting potential collisions and providing real-time alerts to drivers.</a:t>
            </a:r>
            <a:endParaRPr lang="en-IN" sz="4800"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797A6AE4-F5ED-AA03-9A29-E20D0B3B58FE}"/>
              </a:ext>
            </a:extLst>
          </p:cNvPr>
          <p:cNvPicPr>
            <a:picLocks noChangeAspect="1"/>
          </p:cNvPicPr>
          <p:nvPr/>
        </p:nvPicPr>
        <p:blipFill>
          <a:blip r:embed="rId7"/>
          <a:stretch>
            <a:fillRect/>
          </a:stretch>
        </p:blipFill>
        <p:spPr>
          <a:xfrm>
            <a:off x="11353800" y="5784931"/>
            <a:ext cx="19944869" cy="82973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6" name="Picture 45">
            <a:extLst>
              <a:ext uri="{FF2B5EF4-FFF2-40B4-BE49-F238E27FC236}">
                <a16:creationId xmlns:a16="http://schemas.microsoft.com/office/drawing/2014/main" id="{B72E5CCC-FB07-D198-3822-9B10EA650493}"/>
              </a:ext>
            </a:extLst>
          </p:cNvPr>
          <p:cNvPicPr>
            <a:picLocks noChangeAspect="1"/>
          </p:cNvPicPr>
          <p:nvPr/>
        </p:nvPicPr>
        <p:blipFill rotWithShape="1">
          <a:blip r:embed="rId8"/>
          <a:srcRect t="20292" b="21661"/>
          <a:stretch/>
        </p:blipFill>
        <p:spPr>
          <a:xfrm rot="10800000">
            <a:off x="11148182" y="14518255"/>
            <a:ext cx="11399326" cy="8518858"/>
          </a:xfrm>
          <a:prstGeom prst="rect">
            <a:avLst/>
          </a:prstGeom>
        </p:spPr>
      </p:pic>
      <p:pic>
        <p:nvPicPr>
          <p:cNvPr id="48" name="Picture 47">
            <a:extLst>
              <a:ext uri="{FF2B5EF4-FFF2-40B4-BE49-F238E27FC236}">
                <a16:creationId xmlns:a16="http://schemas.microsoft.com/office/drawing/2014/main" id="{6A4FFE29-104D-860A-6953-6DA903DBFA64}"/>
              </a:ext>
            </a:extLst>
          </p:cNvPr>
          <p:cNvPicPr>
            <a:picLocks noChangeAspect="1"/>
          </p:cNvPicPr>
          <p:nvPr/>
        </p:nvPicPr>
        <p:blipFill>
          <a:blip r:embed="rId9"/>
          <a:stretch>
            <a:fillRect/>
          </a:stretch>
        </p:blipFill>
        <p:spPr>
          <a:xfrm>
            <a:off x="22738993" y="14598006"/>
            <a:ext cx="8559676" cy="8439107"/>
          </a:xfrm>
          <a:prstGeom prst="rect">
            <a:avLst/>
          </a:prstGeom>
        </p:spPr>
      </p:pic>
      <p:sp>
        <p:nvSpPr>
          <p:cNvPr id="50" name="TextBox 49">
            <a:extLst>
              <a:ext uri="{FF2B5EF4-FFF2-40B4-BE49-F238E27FC236}">
                <a16:creationId xmlns:a16="http://schemas.microsoft.com/office/drawing/2014/main" id="{68613D22-9391-F90B-145A-DC35C8622760}"/>
              </a:ext>
            </a:extLst>
          </p:cNvPr>
          <p:cNvSpPr txBox="1"/>
          <p:nvPr/>
        </p:nvSpPr>
        <p:spPr>
          <a:xfrm>
            <a:off x="641670" y="31306376"/>
            <a:ext cx="9710975" cy="5885970"/>
          </a:xfrm>
          <a:prstGeom prst="rect">
            <a:avLst/>
          </a:prstGeom>
          <a:noFill/>
        </p:spPr>
        <p:txBody>
          <a:bodyPr wrap="square" rtlCol="0">
            <a:spAutoFit/>
          </a:bodyPr>
          <a:lstStyle/>
          <a:p>
            <a:pPr algn="just">
              <a:lnSpc>
                <a:spcPct val="107000"/>
              </a:lnSpc>
              <a:spcAft>
                <a:spcPts val="800"/>
              </a:spcAft>
            </a:pPr>
            <a:r>
              <a:rPr lang="en-IN" sz="4600" kern="0" dirty="0">
                <a:effectLst/>
                <a:latin typeface="Times New Roman" panose="02020603050405020304" pitchFamily="18" charset="0"/>
                <a:ea typeface="Calibri" panose="020F0502020204030204" pitchFamily="34" charset="0"/>
                <a:cs typeface="Times New Roman" panose="02020603050405020304" pitchFamily="18" charset="0"/>
              </a:rPr>
              <a:t>1.To</a:t>
            </a:r>
            <a:r>
              <a:rPr lang="en-IN" sz="4600" kern="0" dirty="0">
                <a:latin typeface="Times New Roman" panose="02020603050405020304" pitchFamily="18" charset="0"/>
                <a:ea typeface="Calibri" panose="020F0502020204030204" pitchFamily="34" charset="0"/>
                <a:cs typeface="Times New Roman" panose="02020603050405020304" pitchFamily="18" charset="0"/>
              </a:rPr>
              <a:t> </a:t>
            </a:r>
            <a:r>
              <a:rPr lang="en-IN" sz="4600" kern="0" dirty="0">
                <a:effectLst/>
                <a:latin typeface="Times New Roman" panose="02020603050405020304" pitchFamily="18" charset="0"/>
                <a:ea typeface="Calibri" panose="020F0502020204030204" pitchFamily="34" charset="0"/>
                <a:cs typeface="Times New Roman" panose="02020603050405020304" pitchFamily="18" charset="0"/>
              </a:rPr>
              <a:t>develop a robust </a:t>
            </a:r>
            <a:r>
              <a:rPr lang="en-IN" sz="4600" kern="0" dirty="0">
                <a:latin typeface="Times New Roman" panose="02020603050405020304" pitchFamily="18" charset="0"/>
                <a:ea typeface="Calibri" panose="020F0502020204030204" pitchFamily="34" charset="0"/>
                <a:cs typeface="Times New Roman" panose="02020603050405020304" pitchFamily="18" charset="0"/>
              </a:rPr>
              <a:t>V2V</a:t>
            </a:r>
            <a:r>
              <a:rPr lang="en-IN" sz="4600" kern="0" dirty="0">
                <a:effectLst/>
                <a:latin typeface="Times New Roman" panose="02020603050405020304" pitchFamily="18" charset="0"/>
                <a:ea typeface="Calibri" panose="020F0502020204030204" pitchFamily="34" charset="0"/>
                <a:cs typeface="Times New Roman" panose="02020603050405020304" pitchFamily="18" charset="0"/>
              </a:rPr>
              <a:t> communication using Li-Fi for real-time data exchange between connected vehicles.</a:t>
            </a:r>
            <a:endParaRPr lang="en-IN" sz="4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4600" kern="0" dirty="0">
                <a:effectLst/>
                <a:latin typeface="Times New Roman" panose="02020603050405020304" pitchFamily="18" charset="0"/>
                <a:ea typeface="Calibri" panose="020F0502020204030204" pitchFamily="34" charset="0"/>
                <a:cs typeface="Times New Roman" panose="02020603050405020304" pitchFamily="18" charset="0"/>
              </a:rPr>
              <a:t>2.To </a:t>
            </a:r>
            <a:r>
              <a:rPr lang="en-IN" sz="4600" kern="0" dirty="0">
                <a:latin typeface="Times New Roman" panose="02020603050405020304" pitchFamily="18" charset="0"/>
                <a:ea typeface="Calibri" panose="020F0502020204030204" pitchFamily="34" charset="0"/>
                <a:cs typeface="Times New Roman" panose="02020603050405020304" pitchFamily="18" charset="0"/>
              </a:rPr>
              <a:t>i</a:t>
            </a:r>
            <a:r>
              <a:rPr lang="en-IN" sz="4600" kern="0" dirty="0">
                <a:effectLst/>
                <a:latin typeface="Times New Roman" panose="02020603050405020304" pitchFamily="18" charset="0"/>
                <a:ea typeface="Calibri" panose="020F0502020204030204" pitchFamily="34" charset="0"/>
                <a:cs typeface="Times New Roman" panose="02020603050405020304" pitchFamily="18" charset="0"/>
              </a:rPr>
              <a:t>mplement collision detection system for hazard identification.</a:t>
            </a:r>
            <a:endParaRPr lang="en-IN" sz="4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5500" dirty="0"/>
          </a:p>
        </p:txBody>
      </p:sp>
    </p:spTree>
    <p:extLst>
      <p:ext uri="{BB962C8B-B14F-4D97-AF65-F5344CB8AC3E}">
        <p14:creationId xmlns:p14="http://schemas.microsoft.com/office/powerpoint/2010/main" val="8534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7188</TotalTime>
  <Words>378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K Lakshmi Narasimha</cp:lastModifiedBy>
  <cp:revision>202</cp:revision>
  <cp:lastPrinted>2013-08-04T02:58:23Z</cp:lastPrinted>
  <dcterms:created xsi:type="dcterms:W3CDTF">2011-10-21T15:46:33Z</dcterms:created>
  <dcterms:modified xsi:type="dcterms:W3CDTF">2024-03-26T15:26:22Z</dcterms:modified>
</cp:coreProperties>
</file>