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6" r:id="rId9"/>
    <p:sldId id="269" r:id="rId10"/>
    <p:sldId id="267" r:id="rId11"/>
    <p:sldId id="270" r:id="rId12"/>
    <p:sldId id="264" r:id="rId13"/>
    <p:sldId id="268"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8/8/2024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8/8/2024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784233" y="1266444"/>
            <a:ext cx="6774867" cy="4325112"/>
          </a:xfrm>
        </p:spPr>
        <p:txBody>
          <a:bodyPr>
            <a:normAutofit/>
          </a:bodyPr>
          <a:lstStyle/>
          <a:p>
            <a:pPr algn="ctr">
              <a:lnSpc>
                <a:spcPct val="100000"/>
              </a:lnSpc>
            </a:pPr>
            <a:r>
              <a:rPr lang="en-US" sz="3000" b="1" dirty="0">
                <a:solidFill>
                  <a:srgbClr val="002060"/>
                </a:solidFill>
                <a:latin typeface="Times New Roman" panose="02020603050405020304" pitchFamily="18" charset="0"/>
                <a:ea typeface="Segoe UI Black" panose="020B0A02040204020203" pitchFamily="34" charset="0"/>
                <a:cs typeface="Times New Roman" panose="02020603050405020304" pitchFamily="18" charset="0"/>
              </a:rPr>
              <a:t>Data 2204-03-</a:t>
            </a:r>
            <a:r>
              <a:rPr lang="en-CA" sz="3000" b="1" dirty="0">
                <a:solidFill>
                  <a:srgbClr val="002060"/>
                </a:solidFill>
                <a:latin typeface="Times New Roman" panose="02020603050405020304" pitchFamily="18" charset="0"/>
                <a:ea typeface="Segoe UI Black" panose="020B0A02040204020203" pitchFamily="34" charset="0"/>
                <a:cs typeface="Times New Roman" panose="02020603050405020304" pitchFamily="18" charset="0"/>
              </a:rPr>
              <a:t>Statistical Predictive Modelling – II</a:t>
            </a:r>
            <a:br>
              <a:rPr lang="en-CA" sz="3000" dirty="0">
                <a:solidFill>
                  <a:srgbClr val="002060"/>
                </a:solidFill>
                <a:latin typeface="Times New Roman" panose="02020603050405020304" pitchFamily="18" charset="0"/>
                <a:ea typeface="Segoe UI Black" panose="020B0A02040204020203" pitchFamily="34" charset="0"/>
                <a:cs typeface="Times New Roman" panose="02020603050405020304" pitchFamily="18" charset="0"/>
              </a:rPr>
            </a:br>
            <a:br>
              <a:rPr lang="en-US" sz="3000" dirty="0">
                <a:solidFill>
                  <a:srgbClr val="002060"/>
                </a:solidFill>
                <a:latin typeface="Times New Roman" panose="02020603050405020304" pitchFamily="18" charset="0"/>
                <a:ea typeface="Segoe UI Black" panose="020B0A02040204020203" pitchFamily="34" charset="0"/>
                <a:cs typeface="Times New Roman" panose="02020603050405020304" pitchFamily="18" charset="0"/>
              </a:rPr>
            </a:br>
            <a:r>
              <a:rPr lang="en-CA" sz="3000" b="1" dirty="0">
                <a:solidFill>
                  <a:srgbClr val="002060"/>
                </a:solidFill>
                <a:latin typeface="Times New Roman" panose="02020603050405020304" pitchFamily="18" charset="0"/>
                <a:ea typeface="Segoe UI Black" panose="020B0A02040204020203" pitchFamily="34" charset="0"/>
                <a:cs typeface="Times New Roman" panose="02020603050405020304" pitchFamily="18" charset="0"/>
              </a:rPr>
              <a:t>final Project –finding Best Wheat Type</a:t>
            </a:r>
            <a:br>
              <a:rPr lang="en-US" sz="3200" b="1" dirty="0">
                <a:solidFill>
                  <a:srgbClr val="002060"/>
                </a:solidFill>
                <a:latin typeface="Segoe UI Black" panose="020B0A02040204020203" pitchFamily="34" charset="0"/>
                <a:ea typeface="Segoe UI Black" panose="020B0A02040204020203" pitchFamily="34" charset="0"/>
                <a:cs typeface="Calibri" panose="020F0502020204030204" pitchFamily="34" charset="0"/>
              </a:rPr>
            </a:br>
            <a:br>
              <a:rPr lang="en-US" sz="3200" dirty="0">
                <a:solidFill>
                  <a:srgbClr val="002060"/>
                </a:solidFill>
                <a:latin typeface="Segoe UI Black" panose="020B0A02040204020203" pitchFamily="34" charset="0"/>
                <a:ea typeface="Segoe UI Black" panose="020B0A02040204020203" pitchFamily="34" charset="0"/>
                <a:cs typeface="Calibri" panose="020F0502020204030204" pitchFamily="34" charset="0"/>
              </a:rPr>
            </a:br>
            <a:br>
              <a:rPr lang="en-IN" sz="3000" dirty="0">
                <a:latin typeface="Segoe UI Black" panose="020B0A02040204020203" pitchFamily="34" charset="0"/>
                <a:ea typeface="Segoe UI Black" panose="020B0A02040204020203" pitchFamily="34" charset="0"/>
              </a:rPr>
            </a:br>
            <a:endParaRPr lang="en-US" sz="3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style>
          <a:lnRef idx="2">
            <a:schemeClr val="accent1">
              <a:shade val="50000"/>
            </a:schemeClr>
          </a:lnRef>
          <a:fillRef idx="1">
            <a:schemeClr val="accent1"/>
          </a:fillRef>
          <a:effectRef idx="0">
            <a:schemeClr val="accent1"/>
          </a:effectRef>
          <a:fontRef idx="minor">
            <a:schemeClr val="lt1"/>
          </a:fontRef>
        </p:style>
        <p:txBody>
          <a:bodyPr>
            <a:normAutofit fontScale="85000" lnSpcReduction="10000"/>
          </a:bodyPr>
          <a:lstStyle/>
          <a:p>
            <a:pPr algn="ctr"/>
            <a:r>
              <a:rPr lang="nl-NL" sz="2400" b="1" dirty="0">
                <a:solidFill>
                  <a:schemeClr val="tx1">
                    <a:lumMod val="85000"/>
                    <a:lumOff val="15000"/>
                  </a:schemeClr>
                </a:solidFill>
              </a:rPr>
              <a:t>Student Name: Vinod Kumar Dhanavath</a:t>
            </a:r>
            <a:r>
              <a:rPr lang="nl-NL" sz="2400" dirty="0">
                <a:solidFill>
                  <a:schemeClr val="tx1">
                    <a:lumMod val="85000"/>
                    <a:lumOff val="15000"/>
                  </a:schemeClr>
                </a:solidFill>
              </a:rPr>
              <a:t>.                                                                       </a:t>
            </a:r>
            <a:r>
              <a:rPr lang="nl-NL" sz="2400" b="1" dirty="0">
                <a:solidFill>
                  <a:schemeClr val="tx1">
                    <a:lumMod val="85000"/>
                    <a:lumOff val="15000"/>
                  </a:schemeClr>
                </a:solidFill>
              </a:rPr>
              <a:t>Student ID: 100947989</a:t>
            </a:r>
            <a:r>
              <a:rPr lang="nl-NL" sz="2400" dirty="0">
                <a:solidFill>
                  <a:schemeClr val="tx1">
                    <a:lumMod val="85000"/>
                    <a:lumOff val="15000"/>
                  </a:schemeClr>
                </a:solidFill>
              </a:rPr>
              <a:t>.</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886BD82-B7B8-4B86-965E-03F9B1BEB7CD}"/>
              </a:ext>
            </a:extLst>
          </p:cNvPr>
          <p:cNvSpPr txBox="1"/>
          <p:nvPr/>
        </p:nvSpPr>
        <p:spPr>
          <a:xfrm>
            <a:off x="22744" y="0"/>
            <a:ext cx="5808213" cy="369332"/>
          </a:xfrm>
          <a:prstGeom prst="rect">
            <a:avLst/>
          </a:prstGeom>
          <a:noFill/>
        </p:spPr>
        <p:txBody>
          <a:bodyPr wrap="square">
            <a:spAutoFit/>
          </a:bodyPr>
          <a:lstStyle/>
          <a:p>
            <a:pPr algn="just"/>
            <a:r>
              <a:rPr lang="en-US" b="1" i="0" u="sng" dirty="0">
                <a:effectLst/>
                <a:latin typeface="Times New Roman" panose="02020603050405020304" pitchFamily="18" charset="0"/>
                <a:cs typeface="Times New Roman" panose="02020603050405020304" pitchFamily="18" charset="0"/>
              </a:rPr>
              <a:t>Conclusion or Summary : </a:t>
            </a:r>
          </a:p>
        </p:txBody>
      </p:sp>
      <p:sp>
        <p:nvSpPr>
          <p:cNvPr id="7" name="TextBox 6">
            <a:extLst>
              <a:ext uri="{FF2B5EF4-FFF2-40B4-BE49-F238E27FC236}">
                <a16:creationId xmlns:a16="http://schemas.microsoft.com/office/drawing/2014/main" id="{6EE5F5DA-6220-4900-8BA2-9E699254CAC8}"/>
              </a:ext>
            </a:extLst>
          </p:cNvPr>
          <p:cNvSpPr txBox="1"/>
          <p:nvPr/>
        </p:nvSpPr>
        <p:spPr>
          <a:xfrm>
            <a:off x="205408" y="497428"/>
            <a:ext cx="11986591" cy="517064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Summary of Findings: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Performance:</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Achieved a higher accuracy of 93%, demonstrating better overall performance compared to the Decision Tree model.</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Tree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Showed a slightly lower accuracy of 90%, but remains a valuable model due to its interpretability.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Insights:</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Importance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1200150" marR="0" lvl="2"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both models, LKG (Length of Kernel Groove) and A (Area) are crucial features influencing classification.</a:t>
            </a:r>
          </a:p>
          <a:p>
            <a:pPr marL="1200150" marR="0" lvl="2"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Random Forest model provides a more balanced view of feature importance, while the Decision Tree highlights LKG as the dominant feature.</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Choice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1200150" lvl="2" indent="-285750" eaLnBrk="0" fontAlgn="base" hangingPunct="0">
              <a:spcBef>
                <a:spcPct val="0"/>
              </a:spcBef>
              <a:spcAft>
                <a:spcPct val="0"/>
              </a:spcAft>
              <a:buFont typeface="Arial" panose="020B0604020202020204" pitchFamily="34" charset="0"/>
              <a:buChar char="•"/>
            </a:pPr>
            <a:r>
              <a:rPr lang="en-US" altLang="en-US" sz="1500" dirty="0">
                <a:latin typeface="Times New Roman" panose="02020603050405020304" pitchFamily="18" charset="0"/>
                <a:cs typeface="Times New Roman" panose="02020603050405020304" pitchFamily="18" charset="0"/>
              </a:rPr>
              <a:t>The Random Forest model is recommended for its superior performance and robustness, but the Decision Tree offers a simpler and more interpretable approach.</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1200150" marR="0" lvl="2" indent="-285750" eaLnBrk="0" fontAlgn="base" hangingPunct="0">
              <a:lnSpc>
                <a:spcPct val="100000"/>
              </a:lnSpc>
              <a:spcBef>
                <a:spcPct val="0"/>
              </a:spcBef>
              <a:spcAft>
                <a:spcPct val="0"/>
              </a:spcAft>
              <a:buClrTx/>
              <a:buSzTx/>
              <a:buFont typeface="Arial" panose="020B0604020202020204" pitchFamily="34" charset="0"/>
              <a:buChar char="•"/>
              <a:tabLst/>
            </a:pPr>
            <a:r>
              <a:rPr lang="en-US" altLang="en-US" sz="1500" dirty="0">
                <a:latin typeface="Times New Roman" panose="02020603050405020304" pitchFamily="18" charset="0"/>
                <a:cs typeface="Times New Roman" panose="02020603050405020304" pitchFamily="18" charset="0"/>
              </a:rPr>
              <a:t>Focus on key features identified by the models for future improvements.</a:t>
            </a:r>
          </a:p>
          <a:p>
            <a:pPr marL="1200150" marR="0" lvl="2" indent="-285750" eaLnBrk="0" fontAlgn="base" hangingPunct="0">
              <a:lnSpc>
                <a:spcPct val="100000"/>
              </a:lnSpc>
              <a:spcBef>
                <a:spcPct val="0"/>
              </a:spcBef>
              <a:spcAft>
                <a:spcPct val="0"/>
              </a:spcAft>
              <a:buClrTx/>
              <a:buSzTx/>
              <a:buFont typeface="Arial" panose="020B0604020202020204" pitchFamily="34" charset="0"/>
              <a:buChar char="•"/>
              <a:tabLst/>
            </a:pPr>
            <a:r>
              <a:rPr lang="en-US" altLang="en-US" sz="1500" dirty="0">
                <a:latin typeface="Times New Roman" panose="02020603050405020304" pitchFamily="18" charset="0"/>
                <a:cs typeface="Times New Roman" panose="02020603050405020304" pitchFamily="18" charset="0"/>
              </a:rPr>
              <a:t>Prefer the Random Forest model for practical use due to its higher accuracy and robustness.</a:t>
            </a:r>
          </a:p>
          <a:p>
            <a:pPr marL="1200150" marR="0" lvl="2" indent="-285750" eaLnBrk="0" fontAlgn="base" hangingPunct="0">
              <a:lnSpc>
                <a:spcPct val="100000"/>
              </a:lnSpc>
              <a:spcBef>
                <a:spcPct val="0"/>
              </a:spcBef>
              <a:spcAft>
                <a:spcPct val="0"/>
              </a:spcAft>
              <a:buClrTx/>
              <a:buSzTx/>
              <a:buFont typeface="Arial" panose="020B0604020202020204" pitchFamily="34" charset="0"/>
              <a:buChar char="•"/>
              <a:tabLst/>
            </a:pPr>
            <a:r>
              <a:rPr lang="en-US" altLang="en-US" sz="1500" dirty="0">
                <a:latin typeface="Times New Roman" panose="02020603050405020304" pitchFamily="18" charset="0"/>
                <a:cs typeface="Times New Roman" panose="02020603050405020304" pitchFamily="18" charset="0"/>
              </a:rPr>
              <a:t>Explore additional hyperparameter tuning for potential performance enhancements.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 Thoughts:</a:t>
            </a:r>
            <a:endParaRPr kumimoji="0" lang="en-US" altLang="en-US" sz="15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00150" lvl="2" indent="-285750" eaLnBrk="0" fontAlgn="base" hangingPunct="0">
              <a:spcBef>
                <a:spcPct val="0"/>
              </a:spcBef>
              <a:spcAft>
                <a:spcPct val="0"/>
              </a:spcAft>
              <a:buFont typeface="Arial" panose="020B0604020202020204" pitchFamily="34" charset="0"/>
              <a:buChar char="•"/>
            </a:pPr>
            <a:r>
              <a:rPr lang="en-US" altLang="en-US" sz="1500" dirty="0">
                <a:latin typeface="Times New Roman" panose="02020603050405020304" pitchFamily="18" charset="0"/>
                <a:cs typeface="Times New Roman" panose="02020603050405020304" pitchFamily="18" charset="0"/>
              </a:rPr>
              <a:t>The analysis provides valuable insights into wheat classification, enabling more accurate and informed decision-making.</a:t>
            </a:r>
          </a:p>
          <a:p>
            <a:pPr marL="1200150" lvl="2" indent="-285750" eaLnBrk="0" fontAlgn="base" hangingPunct="0">
              <a:spcBef>
                <a:spcPct val="0"/>
              </a:spcBef>
              <a:spcAft>
                <a:spcPct val="0"/>
              </a:spcAft>
              <a:buFont typeface="Arial" panose="020B0604020202020204" pitchFamily="34" charset="0"/>
              <a:buChar char="•"/>
            </a:pPr>
            <a:r>
              <a:rPr lang="en-US" altLang="en-US" sz="1500" dirty="0">
                <a:latin typeface="Times New Roman" panose="02020603050405020304" pitchFamily="18" charset="0"/>
                <a:cs typeface="Times New Roman" panose="02020603050405020304" pitchFamily="18" charset="0"/>
              </a:rPr>
              <a:t>Both models offer useful perspectives, with the Random Forest model standing out in terms of performance.</a:t>
            </a:r>
          </a:p>
          <a:p>
            <a:pPr marL="1200150" lvl="2" indent="-285750" eaLnBrk="0" fontAlgn="base" hangingPunct="0">
              <a:spcBef>
                <a:spcPct val="0"/>
              </a:spcBef>
              <a:spcAft>
                <a:spcPct val="0"/>
              </a:spcAft>
              <a:buFont typeface="Arial" panose="020B0604020202020204" pitchFamily="34" charset="0"/>
              <a:buChar char="•"/>
            </a:pPr>
            <a:r>
              <a:rPr lang="en-US" altLang="en-US" sz="1500" dirty="0">
                <a:latin typeface="Times New Roman" panose="02020603050405020304" pitchFamily="18" charset="0"/>
                <a:cs typeface="Times New Roman" panose="02020603050405020304" pitchFamily="18" charset="0"/>
              </a:rPr>
              <a:t>Continuous refinement and validation of models will further enhance their effectiveness and applicability.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705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6CB552-80DF-402F-9E71-9FB84A42F7B8}"/>
              </a:ext>
            </a:extLst>
          </p:cNvPr>
          <p:cNvSpPr txBox="1"/>
          <p:nvPr/>
        </p:nvSpPr>
        <p:spPr>
          <a:xfrm>
            <a:off x="139890" y="163352"/>
            <a:ext cx="6093724" cy="369332"/>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Reference:</a:t>
            </a:r>
          </a:p>
        </p:txBody>
      </p:sp>
      <p:sp>
        <p:nvSpPr>
          <p:cNvPr id="7" name="TextBox 6">
            <a:extLst>
              <a:ext uri="{FF2B5EF4-FFF2-40B4-BE49-F238E27FC236}">
                <a16:creationId xmlns:a16="http://schemas.microsoft.com/office/drawing/2014/main" id="{4B639BC7-E52F-4963-9CDA-D8F3DC75C3D8}"/>
              </a:ext>
            </a:extLst>
          </p:cNvPr>
          <p:cNvSpPr txBox="1"/>
          <p:nvPr/>
        </p:nvSpPr>
        <p:spPr>
          <a:xfrm>
            <a:off x="139890" y="871014"/>
            <a:ext cx="11092217" cy="369332"/>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https://durhamcollege.desire2learn.com/d2l/le/content/551696/viewContent/7647376/View</a:t>
            </a:r>
          </a:p>
        </p:txBody>
      </p:sp>
    </p:spTree>
    <p:extLst>
      <p:ext uri="{BB962C8B-B14F-4D97-AF65-F5344CB8AC3E}">
        <p14:creationId xmlns:p14="http://schemas.microsoft.com/office/powerpoint/2010/main" val="815345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87C0E1A-A8A0-4D3C-BDEB-29A59E09098D}"/>
              </a:ext>
            </a:extLst>
          </p:cNvPr>
          <p:cNvSpPr txBox="1">
            <a:spLocks/>
          </p:cNvSpPr>
          <p:nvPr/>
        </p:nvSpPr>
        <p:spPr>
          <a:xfrm>
            <a:off x="219744" y="474996"/>
            <a:ext cx="8050799" cy="4997756"/>
          </a:xfrm>
          <a:prstGeom prst="rect">
            <a:avLst/>
          </a:prstGeom>
        </p:spPr>
        <p:txBody>
          <a:bodyP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Font typeface="Calibri" panose="020F0502020204030204" pitchFamily="34" charset="0"/>
              <a:buNone/>
            </a:pPr>
            <a:r>
              <a:rPr lang="en-CA" sz="1800" b="1" u="sng" dirty="0">
                <a:solidFill>
                  <a:srgbClr val="0D0D0D"/>
                </a:solidFill>
                <a:latin typeface="Times New Roman" panose="02020603050405020304" pitchFamily="18" charset="0"/>
                <a:cs typeface="Times New Roman" panose="02020603050405020304" pitchFamily="18" charset="0"/>
              </a:rPr>
              <a:t>Rational Statement:</a:t>
            </a:r>
          </a:p>
          <a:p>
            <a:pPr marL="0" indent="0">
              <a:buNone/>
            </a:pP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Font typeface="Calibri" panose="020F0502020204030204" pitchFamily="34" charset="0"/>
              <a:buNone/>
            </a:pPr>
            <a:endParaRPr lang="en-CA" sz="1800" b="1" dirty="0">
              <a:solidFill>
                <a:srgbClr val="0D0D0D"/>
              </a:solidFill>
              <a:latin typeface="Times New Roman" panose="02020603050405020304" pitchFamily="18" charset="0"/>
              <a:cs typeface="Times New Roman" panose="02020603050405020304" pitchFamily="18" charset="0"/>
            </a:endParaRPr>
          </a:p>
        </p:txBody>
      </p:sp>
      <p:pic>
        <p:nvPicPr>
          <p:cNvPr id="1028" name="Picture 4" descr="See related image detail. Affordable, pricing, reasonable icon - Download on Iconfinder">
            <a:extLst>
              <a:ext uri="{FF2B5EF4-FFF2-40B4-BE49-F238E27FC236}">
                <a16:creationId xmlns:a16="http://schemas.microsoft.com/office/drawing/2014/main" id="{B78D7B34-FC33-40F2-AB29-2B4104127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4568" y="1050878"/>
            <a:ext cx="2866030" cy="343923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88CE506-1E97-4AE6-B30D-FFC02E15AF73}"/>
              </a:ext>
            </a:extLst>
          </p:cNvPr>
          <p:cNvSpPr txBox="1"/>
          <p:nvPr/>
        </p:nvSpPr>
        <p:spPr>
          <a:xfrm>
            <a:off x="184731" y="906285"/>
            <a:ext cx="8514824" cy="4824398"/>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this analysis, we will address the challenge of classifying wheat types based on various features in the WheatData.csv dataset. The dataset consists of 210 observations with eight variables, including area, perimeter, compactness, and kernel length, among others. The goal is to accurately forecast the type of wheat—Kama, Rosa, or Canadian—using machine learning models.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Why It Matters:</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Agricultural Quality Control:</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Accurate classification helps in the quality control of wheat, ensuring that the correct type is identified for its intended use, whether for baking, milling, or other purposes.</a:t>
            </a:r>
          </a:p>
          <a:p>
            <a:pPr marL="0" marR="0" lvl="0" indent="0" algn="l" defTabSz="914400" rtl="0" eaLnBrk="0" fontAlgn="base" latinLnBrk="0" hangingPunct="0">
              <a:lnSpc>
                <a:spcPct val="150000"/>
              </a:lnSpc>
              <a:spcBef>
                <a:spcPct val="0"/>
              </a:spcBef>
              <a:spcAft>
                <a:spcPct val="0"/>
              </a:spcAft>
              <a:buClrTx/>
              <a:buSzTx/>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 Value: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Different wheat types may have varying market values. Proper classification ensures fair pricing and appropriate distribution.</a:t>
            </a:r>
          </a:p>
          <a:p>
            <a:pPr marL="0" marR="0" lvl="0" indent="0" algn="l" defTabSz="914400" rtl="0" eaLnBrk="0" fontAlgn="base" latinLnBrk="0" hangingPunct="0">
              <a:lnSpc>
                <a:spcPct val="150000"/>
              </a:lnSpc>
              <a:spcBef>
                <a:spcPct val="0"/>
              </a:spcBef>
              <a:spcAft>
                <a:spcPct val="0"/>
              </a:spcAft>
              <a:buClrTx/>
              <a:buSzTx/>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Support: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analysis provides critical insights for agriculturalists and food industry professionals in making informed decisions about wheat handling and processing.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optimizing both Decision Tree and Random Forest models, this project aims to enhance the accuracy and reliability of wheat-type classification, ultimately benefiting stakeholders across the agricultural sector.</a:t>
            </a:r>
          </a:p>
          <a:p>
            <a:pPr marL="0" marR="0" lvl="0" indent="0" algn="just" defTabSz="914400" rtl="0" eaLnBrk="0" fontAlgn="base" latinLnBrk="0" hangingPunct="0">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5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F7B682-F4DC-41F8-843A-E47793F92E97}"/>
              </a:ext>
            </a:extLst>
          </p:cNvPr>
          <p:cNvSpPr txBox="1"/>
          <p:nvPr/>
        </p:nvSpPr>
        <p:spPr>
          <a:xfrm>
            <a:off x="153538" y="163352"/>
            <a:ext cx="6093724" cy="369332"/>
          </a:xfrm>
          <a:prstGeom prst="rect">
            <a:avLst/>
          </a:prstGeom>
          <a:noFill/>
        </p:spPr>
        <p:txBody>
          <a:bodyPr wrap="square">
            <a:spAutoFit/>
          </a:bodyPr>
          <a:lstStyle/>
          <a:p>
            <a:r>
              <a:rPr lang="en-US" b="1" u="sng" dirty="0">
                <a:latin typeface="Times New Roman" panose="02020603050405020304" pitchFamily="18" charset="0"/>
                <a:cs typeface="Times New Roman" panose="02020603050405020304" pitchFamily="18" charset="0"/>
              </a:rPr>
              <a:t>Learning Curve for Random Forest &amp; Decision Tree</a:t>
            </a:r>
            <a:endParaRPr lang="en-IN" b="1"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93C1AFF-AFDD-4B6E-A099-AF313CA95A74}"/>
              </a:ext>
            </a:extLst>
          </p:cNvPr>
          <p:cNvSpPr txBox="1"/>
          <p:nvPr/>
        </p:nvSpPr>
        <p:spPr>
          <a:xfrm>
            <a:off x="153538" y="869135"/>
            <a:ext cx="4149670" cy="369332"/>
          </a:xfrm>
          <a:prstGeom prst="rect">
            <a:avLst/>
          </a:prstGeom>
          <a:noFill/>
        </p:spPr>
        <p:txBody>
          <a:bodyPr wrap="square" rtlCol="0">
            <a:spAutoFit/>
          </a:bodyPr>
          <a:lstStyle/>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Learning Curve Random Forest</a:t>
            </a:r>
          </a:p>
        </p:txBody>
      </p:sp>
      <p:sp>
        <p:nvSpPr>
          <p:cNvPr id="13" name="TextBox 12">
            <a:extLst>
              <a:ext uri="{FF2B5EF4-FFF2-40B4-BE49-F238E27FC236}">
                <a16:creationId xmlns:a16="http://schemas.microsoft.com/office/drawing/2014/main" id="{FF002C98-1183-41FD-81FC-C36DFB1202F4}"/>
              </a:ext>
            </a:extLst>
          </p:cNvPr>
          <p:cNvSpPr txBox="1"/>
          <p:nvPr/>
        </p:nvSpPr>
        <p:spPr>
          <a:xfrm>
            <a:off x="6247262" y="869135"/>
            <a:ext cx="3460063" cy="382137"/>
          </a:xfrm>
          <a:prstGeom prst="rect">
            <a:avLst/>
          </a:prstGeom>
          <a:noFill/>
        </p:spPr>
        <p:txBody>
          <a:bodyPr wrap="square" rtlCol="0">
            <a:spAutoFit/>
          </a:bodyPr>
          <a:lstStyle/>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Learning Curve Decision Tree</a:t>
            </a:r>
          </a:p>
        </p:txBody>
      </p:sp>
      <p:pic>
        <p:nvPicPr>
          <p:cNvPr id="3" name="Picture 2">
            <a:extLst>
              <a:ext uri="{FF2B5EF4-FFF2-40B4-BE49-F238E27FC236}">
                <a16:creationId xmlns:a16="http://schemas.microsoft.com/office/drawing/2014/main" id="{090826CB-3036-49F1-BC38-47D9261C7D42}"/>
              </a:ext>
            </a:extLst>
          </p:cNvPr>
          <p:cNvPicPr>
            <a:picLocks noChangeAspect="1"/>
          </p:cNvPicPr>
          <p:nvPr/>
        </p:nvPicPr>
        <p:blipFill>
          <a:blip r:embed="rId2"/>
          <a:stretch>
            <a:fillRect/>
          </a:stretch>
        </p:blipFill>
        <p:spPr>
          <a:xfrm>
            <a:off x="157287" y="1298347"/>
            <a:ext cx="4454470" cy="26502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AD7CB1F0-162B-44C0-A8C0-8454797FA621}"/>
              </a:ext>
            </a:extLst>
          </p:cNvPr>
          <p:cNvPicPr>
            <a:picLocks noChangeAspect="1"/>
          </p:cNvPicPr>
          <p:nvPr/>
        </p:nvPicPr>
        <p:blipFill>
          <a:blip r:embed="rId3"/>
          <a:stretch>
            <a:fillRect/>
          </a:stretch>
        </p:blipFill>
        <p:spPr>
          <a:xfrm>
            <a:off x="6209684" y="1379192"/>
            <a:ext cx="4643846" cy="25693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TextBox 14">
            <a:extLst>
              <a:ext uri="{FF2B5EF4-FFF2-40B4-BE49-F238E27FC236}">
                <a16:creationId xmlns:a16="http://schemas.microsoft.com/office/drawing/2014/main" id="{0337A917-C1D3-42BF-BEB6-FDA956EF868D}"/>
              </a:ext>
            </a:extLst>
          </p:cNvPr>
          <p:cNvSpPr txBox="1"/>
          <p:nvPr/>
        </p:nvSpPr>
        <p:spPr>
          <a:xfrm>
            <a:off x="113685" y="4234539"/>
            <a:ext cx="4498072" cy="1477328"/>
          </a:xfrm>
          <a:prstGeom prst="rect">
            <a:avLst/>
          </a:prstGeom>
          <a:noFill/>
        </p:spPr>
        <p:txBody>
          <a:bodyPr wrap="square">
            <a:spAutoFit/>
          </a:bodyPr>
          <a:lstStyle/>
          <a:p>
            <a:r>
              <a:rPr lang="en-US" sz="1500" dirty="0">
                <a:latin typeface="Times New Roman" panose="02020603050405020304" pitchFamily="18" charset="0"/>
                <a:cs typeface="Times New Roman" panose="02020603050405020304" pitchFamily="18" charset="0"/>
              </a:rPr>
              <a:t>The Random Forest model demonstrates strong performance with high recall (around 0.95-1.0) and low variance, indicating effective capture of positive instances and good generalization. While the model is stable, a slight improvement in recall (potentially up to 0.05) might be achievable with additional data.</a:t>
            </a:r>
            <a:endParaRPr lang="en-IN" sz="15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33C23B9-2043-435E-BC13-5BAA4099CE8A}"/>
              </a:ext>
            </a:extLst>
          </p:cNvPr>
          <p:cNvSpPr txBox="1"/>
          <p:nvPr/>
        </p:nvSpPr>
        <p:spPr>
          <a:xfrm>
            <a:off x="6209683" y="4245272"/>
            <a:ext cx="4643846" cy="1708160"/>
          </a:xfrm>
          <a:prstGeom prst="rect">
            <a:avLst/>
          </a:prstGeom>
          <a:noFill/>
        </p:spPr>
        <p:txBody>
          <a:bodyPr wrap="square">
            <a:spAutoFit/>
          </a:bodyPr>
          <a:lstStyle/>
          <a:p>
            <a:pPr marL="285750"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Decision Tree Model: High recall (around 0.95-1.0) but significant overfitting is observed. The training recall is consistently high, while the validation recall fluctuates and is lower, indicating the model struggles to generalize to unseen data. Consider increasing training data or exploring other models to improve performance.</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19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4E5EFF-3E8E-4D0E-B51C-852652732096}"/>
              </a:ext>
            </a:extLst>
          </p:cNvPr>
          <p:cNvSpPr txBox="1"/>
          <p:nvPr/>
        </p:nvSpPr>
        <p:spPr>
          <a:xfrm>
            <a:off x="1" y="108761"/>
            <a:ext cx="7513982" cy="369332"/>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Model Analysis - Output Metrics</a:t>
            </a:r>
          </a:p>
        </p:txBody>
      </p:sp>
      <p:sp>
        <p:nvSpPr>
          <p:cNvPr id="7" name="TextBox 6">
            <a:extLst>
              <a:ext uri="{FF2B5EF4-FFF2-40B4-BE49-F238E27FC236}">
                <a16:creationId xmlns:a16="http://schemas.microsoft.com/office/drawing/2014/main" id="{5BC8ECA9-68B9-43DD-A70D-2B37466938EF}"/>
              </a:ext>
            </a:extLst>
          </p:cNvPr>
          <p:cNvSpPr txBox="1"/>
          <p:nvPr/>
        </p:nvSpPr>
        <p:spPr>
          <a:xfrm>
            <a:off x="0" y="478093"/>
            <a:ext cx="12191999" cy="1031051"/>
          </a:xfrm>
          <a:prstGeom prst="rect">
            <a:avLst/>
          </a:prstGeom>
          <a:noFill/>
        </p:spPr>
        <p:txBody>
          <a:bodyPr wrap="square">
            <a:spAutoFit/>
          </a:bodyPr>
          <a:lstStyle/>
          <a:p>
            <a:pPr algn="just"/>
            <a:r>
              <a:rPr lang="en-IN" sz="1600" b="1" dirty="0">
                <a:latin typeface="Times New Roman" panose="02020603050405020304" pitchFamily="18" charset="0"/>
                <a:cs typeface="Times New Roman" panose="02020603050405020304" pitchFamily="18" charset="0"/>
              </a:rPr>
              <a:t>Model Evaluation - Recall :</a:t>
            </a:r>
          </a:p>
          <a:p>
            <a:pPr algn="just"/>
            <a:r>
              <a:rPr lang="en-US" sz="1500" dirty="0">
                <a:latin typeface="Times New Roman" panose="02020603050405020304" pitchFamily="18" charset="0"/>
                <a:cs typeface="Times New Roman" panose="02020603050405020304" pitchFamily="18" charset="0"/>
              </a:rPr>
              <a:t>In this section, we evaluate the performance of the Decision Tree and Random Forest models using recall as the primary metric. Recall measures the proportion of actual positive cases that were correctly identified by the model. This is crucial for understanding how well the models perform in identifying each wheat type.</a:t>
            </a:r>
            <a:endParaRPr lang="en-IN" sz="1500" dirty="0">
              <a:latin typeface="Times New Roman" panose="02020603050405020304" pitchFamily="18" charset="0"/>
              <a:cs typeface="Times New Roman" panose="02020603050405020304" pitchFamily="18" charset="0"/>
            </a:endParaRPr>
          </a:p>
        </p:txBody>
      </p:sp>
      <p:graphicFrame>
        <p:nvGraphicFramePr>
          <p:cNvPr id="14" name="Table 13">
            <a:extLst>
              <a:ext uri="{FF2B5EF4-FFF2-40B4-BE49-F238E27FC236}">
                <a16:creationId xmlns:a16="http://schemas.microsoft.com/office/drawing/2014/main" id="{6750EA41-A7DB-4437-A2E1-F15BB035ACDA}"/>
              </a:ext>
            </a:extLst>
          </p:cNvPr>
          <p:cNvGraphicFramePr>
            <a:graphicFrameLocks noGrp="1"/>
          </p:cNvGraphicFramePr>
          <p:nvPr>
            <p:extLst>
              <p:ext uri="{D42A27DB-BD31-4B8C-83A1-F6EECF244321}">
                <p14:modId xmlns:p14="http://schemas.microsoft.com/office/powerpoint/2010/main" val="740208632"/>
              </p:ext>
            </p:extLst>
          </p:nvPr>
        </p:nvGraphicFramePr>
        <p:xfrm>
          <a:off x="106016" y="1509144"/>
          <a:ext cx="4412975" cy="1104900"/>
        </p:xfrm>
        <a:graphic>
          <a:graphicData uri="http://schemas.openxmlformats.org/drawingml/2006/table">
            <a:tbl>
              <a:tblPr>
                <a:tableStyleId>{18603FDC-E32A-4AB5-989C-0864C3EAD2B8}</a:tableStyleId>
              </a:tblPr>
              <a:tblGrid>
                <a:gridCol w="1722995">
                  <a:extLst>
                    <a:ext uri="{9D8B030D-6E8A-4147-A177-3AD203B41FA5}">
                      <a16:colId xmlns:a16="http://schemas.microsoft.com/office/drawing/2014/main" val="1074163625"/>
                    </a:ext>
                  </a:extLst>
                </a:gridCol>
                <a:gridCol w="1177965">
                  <a:extLst>
                    <a:ext uri="{9D8B030D-6E8A-4147-A177-3AD203B41FA5}">
                      <a16:colId xmlns:a16="http://schemas.microsoft.com/office/drawing/2014/main" val="2585288521"/>
                    </a:ext>
                  </a:extLst>
                </a:gridCol>
                <a:gridCol w="1512015">
                  <a:extLst>
                    <a:ext uri="{9D8B030D-6E8A-4147-A177-3AD203B41FA5}">
                      <a16:colId xmlns:a16="http://schemas.microsoft.com/office/drawing/2014/main" val="1528067235"/>
                    </a:ext>
                  </a:extLst>
                </a:gridCol>
              </a:tblGrid>
              <a:tr h="0">
                <a:tc gridSpan="3">
                  <a:txBody>
                    <a:bodyPr/>
                    <a:lstStyle/>
                    <a:p>
                      <a:pPr algn="l" fontAlgn="t"/>
                      <a:r>
                        <a:rPr lang="en-IN" sz="1500" u="none" strike="noStrike" dirty="0">
                          <a:solidFill>
                            <a:schemeClr val="tx1"/>
                          </a:solidFill>
                          <a:effectLst/>
                          <a:latin typeface="Times New Roman" panose="02020603050405020304" pitchFamily="18" charset="0"/>
                          <a:cs typeface="Times New Roman" panose="02020603050405020304" pitchFamily="18" charset="0"/>
                        </a:rPr>
                        <a:t>Recall Scores</a:t>
                      </a:r>
                      <a:endParaRPr lang="en-IN" sz="15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solidFill>
                      <a:schemeClr val="accent2">
                        <a:lumMod val="40000"/>
                        <a:lumOff val="6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64487421"/>
                  </a:ext>
                </a:extLst>
              </a:tr>
              <a:tr h="390525">
                <a:tc>
                  <a:txBody>
                    <a:bodyPr/>
                    <a:lstStyle/>
                    <a:p>
                      <a:pPr algn="l" fontAlgn="ctr"/>
                      <a:r>
                        <a:rPr lang="en-IN" sz="1500" u="none" strike="noStrike">
                          <a:solidFill>
                            <a:schemeClr val="tx1"/>
                          </a:solidFill>
                          <a:effectLst/>
                          <a:latin typeface="Times New Roman" panose="02020603050405020304" pitchFamily="18" charset="0"/>
                          <a:cs typeface="Times New Roman" panose="02020603050405020304" pitchFamily="18" charset="0"/>
                        </a:rPr>
                        <a:t>Model</a:t>
                      </a:r>
                      <a:endParaRPr lang="en-IN" sz="1500" b="1"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chemeClr val="accent2">
                        <a:lumMod val="40000"/>
                        <a:lumOff val="60000"/>
                      </a:schemeClr>
                    </a:solidFill>
                  </a:tcPr>
                </a:tc>
                <a:tc>
                  <a:txBody>
                    <a:bodyPr/>
                    <a:lstStyle/>
                    <a:p>
                      <a:pPr algn="l" fontAlgn="ctr"/>
                      <a:r>
                        <a:rPr lang="en-IN" sz="1500" u="none" strike="noStrike">
                          <a:solidFill>
                            <a:schemeClr val="tx1"/>
                          </a:solidFill>
                          <a:effectLst/>
                          <a:latin typeface="Times New Roman" panose="02020603050405020304" pitchFamily="18" charset="0"/>
                          <a:cs typeface="Times New Roman" panose="02020603050405020304" pitchFamily="18" charset="0"/>
                        </a:rPr>
                        <a:t>Recall (Mean)</a:t>
                      </a:r>
                      <a:endParaRPr lang="en-IN" sz="1500" b="1"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chemeClr val="accent2">
                        <a:lumMod val="40000"/>
                        <a:lumOff val="60000"/>
                      </a:schemeClr>
                    </a:solidFill>
                  </a:tcPr>
                </a:tc>
                <a:tc>
                  <a:txBody>
                    <a:bodyPr/>
                    <a:lstStyle/>
                    <a:p>
                      <a:pPr algn="l" fontAlgn="ctr"/>
                      <a:r>
                        <a:rPr lang="en-IN" sz="1500" u="none" strike="noStrike" dirty="0">
                          <a:solidFill>
                            <a:schemeClr val="tx1"/>
                          </a:solidFill>
                          <a:effectLst/>
                          <a:latin typeface="Times New Roman" panose="02020603050405020304" pitchFamily="18" charset="0"/>
                          <a:cs typeface="Times New Roman" panose="02020603050405020304" pitchFamily="18" charset="0"/>
                        </a:rPr>
                        <a:t>Standard Deviation</a:t>
                      </a:r>
                      <a:endParaRPr lang="en-IN" sz="15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521308739"/>
                  </a:ext>
                </a:extLst>
              </a:tr>
              <a:tr h="190500">
                <a:tc>
                  <a:txBody>
                    <a:bodyPr/>
                    <a:lstStyle/>
                    <a:p>
                      <a:pPr algn="l" fontAlgn="ctr"/>
                      <a:r>
                        <a:rPr lang="en-IN" sz="1500" u="none" strike="noStrike">
                          <a:solidFill>
                            <a:schemeClr val="tx1"/>
                          </a:solidFill>
                          <a:effectLst/>
                          <a:latin typeface="Times New Roman" panose="02020603050405020304" pitchFamily="18" charset="0"/>
                          <a:cs typeface="Times New Roman" panose="02020603050405020304" pitchFamily="18" charset="0"/>
                        </a:rPr>
                        <a:t>Decision Tree</a:t>
                      </a:r>
                      <a:endParaRPr lang="en-IN" sz="15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chemeClr val="accent2">
                        <a:lumMod val="40000"/>
                        <a:lumOff val="60000"/>
                      </a:schemeClr>
                    </a:solidFill>
                  </a:tcPr>
                </a:tc>
                <a:tc>
                  <a:txBody>
                    <a:bodyPr/>
                    <a:lstStyle/>
                    <a:p>
                      <a:pPr algn="l" fontAlgn="ctr"/>
                      <a:r>
                        <a:rPr lang="en-IN" sz="1500" u="none" strike="noStrike">
                          <a:solidFill>
                            <a:schemeClr val="tx1"/>
                          </a:solidFill>
                          <a:effectLst/>
                          <a:latin typeface="Times New Roman" panose="02020603050405020304" pitchFamily="18" charset="0"/>
                          <a:cs typeface="Times New Roman" panose="02020603050405020304" pitchFamily="18" charset="0"/>
                        </a:rPr>
                        <a:t>0.94</a:t>
                      </a:r>
                      <a:endParaRPr lang="en-IN" sz="15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chemeClr val="accent2">
                        <a:lumMod val="40000"/>
                        <a:lumOff val="60000"/>
                      </a:schemeClr>
                    </a:solidFill>
                  </a:tcPr>
                </a:tc>
                <a:tc>
                  <a:txBody>
                    <a:bodyPr/>
                    <a:lstStyle/>
                    <a:p>
                      <a:pPr algn="l" fontAlgn="ctr"/>
                      <a:r>
                        <a:rPr lang="en-IN" sz="1500" u="none" strike="noStrike">
                          <a:solidFill>
                            <a:schemeClr val="tx1"/>
                          </a:solidFill>
                          <a:effectLst/>
                          <a:latin typeface="Times New Roman" panose="02020603050405020304" pitchFamily="18" charset="0"/>
                          <a:cs typeface="Times New Roman" panose="02020603050405020304" pitchFamily="18" charset="0"/>
                        </a:rPr>
                        <a:t>0.05</a:t>
                      </a:r>
                      <a:endParaRPr lang="en-IN" sz="15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696395777"/>
                  </a:ext>
                </a:extLst>
              </a:tr>
              <a:tr h="200025">
                <a:tc>
                  <a:txBody>
                    <a:bodyPr/>
                    <a:lstStyle/>
                    <a:p>
                      <a:pPr algn="l" fontAlgn="ctr"/>
                      <a:r>
                        <a:rPr lang="en-IN" sz="1500" u="none" strike="noStrike">
                          <a:solidFill>
                            <a:schemeClr val="tx1"/>
                          </a:solidFill>
                          <a:effectLst/>
                          <a:latin typeface="Times New Roman" panose="02020603050405020304" pitchFamily="18" charset="0"/>
                          <a:cs typeface="Times New Roman" panose="02020603050405020304" pitchFamily="18" charset="0"/>
                        </a:rPr>
                        <a:t>Random Forest</a:t>
                      </a:r>
                      <a:endParaRPr lang="en-IN" sz="15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chemeClr val="accent2">
                        <a:lumMod val="40000"/>
                        <a:lumOff val="60000"/>
                      </a:schemeClr>
                    </a:solidFill>
                  </a:tcPr>
                </a:tc>
                <a:tc>
                  <a:txBody>
                    <a:bodyPr/>
                    <a:lstStyle/>
                    <a:p>
                      <a:pPr algn="l" fontAlgn="ctr"/>
                      <a:r>
                        <a:rPr lang="en-IN" sz="1500" u="none" strike="noStrike">
                          <a:solidFill>
                            <a:schemeClr val="tx1"/>
                          </a:solidFill>
                          <a:effectLst/>
                          <a:latin typeface="Times New Roman" panose="02020603050405020304" pitchFamily="18" charset="0"/>
                          <a:cs typeface="Times New Roman" panose="02020603050405020304" pitchFamily="18" charset="0"/>
                        </a:rPr>
                        <a:t>0.93</a:t>
                      </a:r>
                      <a:endParaRPr lang="en-IN" sz="15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chemeClr val="accent2">
                        <a:lumMod val="40000"/>
                        <a:lumOff val="60000"/>
                      </a:schemeClr>
                    </a:solidFill>
                  </a:tcPr>
                </a:tc>
                <a:tc>
                  <a:txBody>
                    <a:bodyPr/>
                    <a:lstStyle/>
                    <a:p>
                      <a:pPr algn="l" fontAlgn="ctr"/>
                      <a:r>
                        <a:rPr lang="en-IN" sz="1500" u="none" strike="noStrike" dirty="0">
                          <a:solidFill>
                            <a:schemeClr val="tx1"/>
                          </a:solidFill>
                          <a:effectLst/>
                          <a:latin typeface="Times New Roman" panose="02020603050405020304" pitchFamily="18" charset="0"/>
                          <a:cs typeface="Times New Roman" panose="02020603050405020304" pitchFamily="18" charset="0"/>
                        </a:rPr>
                        <a:t>0.05</a:t>
                      </a:r>
                      <a:endParaRPr lang="en-IN" sz="15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900782905"/>
                  </a:ext>
                </a:extLst>
              </a:tr>
            </a:tbl>
          </a:graphicData>
        </a:graphic>
      </p:graphicFrame>
      <p:sp>
        <p:nvSpPr>
          <p:cNvPr id="19" name="TextBox 18">
            <a:extLst>
              <a:ext uri="{FF2B5EF4-FFF2-40B4-BE49-F238E27FC236}">
                <a16:creationId xmlns:a16="http://schemas.microsoft.com/office/drawing/2014/main" id="{D0F1B3CB-39E9-4B76-BB6D-D55CC86E2874}"/>
              </a:ext>
            </a:extLst>
          </p:cNvPr>
          <p:cNvSpPr txBox="1"/>
          <p:nvPr/>
        </p:nvSpPr>
        <p:spPr>
          <a:xfrm>
            <a:off x="4625007" y="1509144"/>
            <a:ext cx="7566991" cy="4770537"/>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Decision Tree</a:t>
            </a:r>
            <a:r>
              <a:rPr lang="en-US"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Recall</a:t>
            </a:r>
            <a:r>
              <a:rPr lang="en-US" sz="1600" dirty="0">
                <a:latin typeface="Times New Roman" panose="02020603050405020304" pitchFamily="18" charset="0"/>
                <a:cs typeface="Times New Roman" panose="02020603050405020304" pitchFamily="18" charset="0"/>
              </a:rPr>
              <a:t>: 0.94</a:t>
            </a:r>
          </a:p>
          <a:p>
            <a:pPr marL="742950" lvl="1"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Standard Deviation</a:t>
            </a:r>
            <a:r>
              <a:rPr lang="en-US" sz="1600" dirty="0">
                <a:latin typeface="Times New Roman" panose="02020603050405020304" pitchFamily="18" charset="0"/>
                <a:cs typeface="Times New Roman" panose="02020603050405020304" pitchFamily="18" charset="0"/>
              </a:rPr>
              <a:t>: 0.05</a:t>
            </a:r>
          </a:p>
          <a:p>
            <a:pPr marL="742950" lvl="1"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Insight</a:t>
            </a:r>
            <a:r>
              <a:rPr lang="en-US" sz="1600" dirty="0">
                <a:latin typeface="Times New Roman" panose="02020603050405020304" pitchFamily="18" charset="0"/>
                <a:cs typeface="Times New Roman" panose="02020603050405020304" pitchFamily="18" charset="0"/>
              </a:rPr>
              <a:t>: The Decision Tree model shows a high recall, indicating it is very effective at correctly identifying wheat types, especially for the minority classes.</a:t>
            </a:r>
          </a:p>
          <a:p>
            <a:r>
              <a:rPr lang="en-US" sz="1600" b="1" dirty="0">
                <a:latin typeface="Times New Roman" panose="02020603050405020304" pitchFamily="18" charset="0"/>
                <a:cs typeface="Times New Roman" panose="02020603050405020304" pitchFamily="18" charset="0"/>
              </a:rPr>
              <a:t>Random Forest</a:t>
            </a:r>
            <a:r>
              <a:rPr lang="en-US"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Recall</a:t>
            </a:r>
            <a:r>
              <a:rPr lang="en-US" sz="1600" dirty="0">
                <a:latin typeface="Times New Roman" panose="02020603050405020304" pitchFamily="18" charset="0"/>
                <a:cs typeface="Times New Roman" panose="02020603050405020304" pitchFamily="18" charset="0"/>
              </a:rPr>
              <a:t>: 0.93</a:t>
            </a:r>
          </a:p>
          <a:p>
            <a:pPr marL="742950" lvl="1"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Standard Deviation</a:t>
            </a:r>
            <a:r>
              <a:rPr lang="en-US" sz="1600" dirty="0">
                <a:latin typeface="Times New Roman" panose="02020603050405020304" pitchFamily="18" charset="0"/>
                <a:cs typeface="Times New Roman" panose="02020603050405020304" pitchFamily="18" charset="0"/>
              </a:rPr>
              <a:t>: 0.05</a:t>
            </a:r>
          </a:p>
          <a:p>
            <a:pPr marL="742950" lvl="1"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Insight</a:t>
            </a:r>
            <a:r>
              <a:rPr lang="en-US" sz="1600" dirty="0">
                <a:latin typeface="Times New Roman" panose="02020603050405020304" pitchFamily="18" charset="0"/>
                <a:cs typeface="Times New Roman" panose="02020603050405020304" pitchFamily="18" charset="0"/>
              </a:rPr>
              <a:t>: The Random Forest model also demonstrates strong recall, slightly lower than the Decision Tree but still very effective. The consistency in performance is reflected in the low standard deviation.</a:t>
            </a:r>
          </a:p>
          <a:p>
            <a:pPr algn="just"/>
            <a:r>
              <a:rPr lang="en-US" sz="1600" b="1" dirty="0">
                <a:latin typeface="Times New Roman" panose="02020603050405020304" pitchFamily="18" charset="0"/>
                <a:cs typeface="Times New Roman" panose="02020603050405020304" pitchFamily="18" charset="0"/>
              </a:rPr>
              <a:t>Key Insights</a:t>
            </a:r>
            <a:r>
              <a:rPr lang="en-US" sz="1600" dirty="0">
                <a:latin typeface="Times New Roman" panose="02020603050405020304" pitchFamily="18" charset="0"/>
                <a:cs typeface="Times New Roman" panose="02020603050405020304" pitchFamily="18" charset="0"/>
              </a:rPr>
              <a:t>:</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High Recall for Both Models</a:t>
            </a:r>
            <a:r>
              <a:rPr lang="en-US" sz="1600" dirty="0">
                <a:latin typeface="Times New Roman" panose="02020603050405020304" pitchFamily="18" charset="0"/>
                <a:cs typeface="Times New Roman" panose="02020603050405020304" pitchFamily="18" charset="0"/>
              </a:rPr>
              <a:t>: Both models exhibit high recall scores, indicating effective identification of wheat types.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Slight Edge for Decision Tree</a:t>
            </a:r>
            <a:r>
              <a:rPr lang="en-US" sz="1600" dirty="0">
                <a:latin typeface="Times New Roman" panose="02020603050405020304" pitchFamily="18" charset="0"/>
                <a:cs typeface="Times New Roman" panose="02020603050405020304" pitchFamily="18" charset="0"/>
              </a:rPr>
              <a:t>: The Decision Tree model has a marginally higher recall compared to Random Forest, which could be due to its ability to handle smaller datasets and fewer features more efficiently.</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Reliability: </a:t>
            </a:r>
            <a:r>
              <a:rPr lang="en-US" sz="1600" dirty="0">
                <a:latin typeface="Times New Roman" panose="02020603050405020304" pitchFamily="18" charset="0"/>
                <a:cs typeface="Times New Roman" panose="02020603050405020304" pitchFamily="18" charset="0"/>
              </a:rPr>
              <a:t>The low standard deviation for both models suggests consistent performance across different subsets of the data, reinforcing their reliability.</a:t>
            </a:r>
          </a:p>
        </p:txBody>
      </p:sp>
      <p:pic>
        <p:nvPicPr>
          <p:cNvPr id="18" name="Picture 17">
            <a:extLst>
              <a:ext uri="{FF2B5EF4-FFF2-40B4-BE49-F238E27FC236}">
                <a16:creationId xmlns:a16="http://schemas.microsoft.com/office/drawing/2014/main" id="{20C581A9-224A-4A4E-8473-75FD8753E4B1}"/>
              </a:ext>
            </a:extLst>
          </p:cNvPr>
          <p:cNvPicPr>
            <a:picLocks noChangeAspect="1"/>
          </p:cNvPicPr>
          <p:nvPr/>
        </p:nvPicPr>
        <p:blipFill>
          <a:blip r:embed="rId2"/>
          <a:stretch>
            <a:fillRect/>
          </a:stretch>
        </p:blipFill>
        <p:spPr>
          <a:xfrm>
            <a:off x="183666" y="2958081"/>
            <a:ext cx="4335325" cy="3321600"/>
          </a:xfrm>
          <a:prstGeom prst="rect">
            <a:avLst/>
          </a:prstGeom>
        </p:spPr>
      </p:pic>
    </p:spTree>
    <p:extLst>
      <p:ext uri="{BB962C8B-B14F-4D97-AF65-F5344CB8AC3E}">
        <p14:creationId xmlns:p14="http://schemas.microsoft.com/office/powerpoint/2010/main" val="2209051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4E5EFF-3E8E-4D0E-B51C-852652732096}"/>
              </a:ext>
            </a:extLst>
          </p:cNvPr>
          <p:cNvSpPr txBox="1"/>
          <p:nvPr/>
        </p:nvSpPr>
        <p:spPr>
          <a:xfrm>
            <a:off x="1" y="108761"/>
            <a:ext cx="7513982" cy="369332"/>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Classification Report Analysis</a:t>
            </a:r>
          </a:p>
        </p:txBody>
      </p:sp>
      <p:sp>
        <p:nvSpPr>
          <p:cNvPr id="7" name="TextBox 6">
            <a:extLst>
              <a:ext uri="{FF2B5EF4-FFF2-40B4-BE49-F238E27FC236}">
                <a16:creationId xmlns:a16="http://schemas.microsoft.com/office/drawing/2014/main" id="{5BC8ECA9-68B9-43DD-A70D-2B37466938EF}"/>
              </a:ext>
            </a:extLst>
          </p:cNvPr>
          <p:cNvSpPr txBox="1"/>
          <p:nvPr/>
        </p:nvSpPr>
        <p:spPr>
          <a:xfrm>
            <a:off x="0" y="478093"/>
            <a:ext cx="9316277" cy="338554"/>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Classification Report - Decision Tree Classifier</a:t>
            </a:r>
            <a:endParaRPr lang="en-IN" sz="1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7DD7FFA-D38C-4A57-B8FD-CB308B071AD2}"/>
              </a:ext>
            </a:extLst>
          </p:cNvPr>
          <p:cNvSpPr txBox="1"/>
          <p:nvPr/>
        </p:nvSpPr>
        <p:spPr>
          <a:xfrm>
            <a:off x="0" y="847425"/>
            <a:ext cx="12192000" cy="553998"/>
          </a:xfrm>
          <a:prstGeom prst="rect">
            <a:avLst/>
          </a:prstGeom>
          <a:noFill/>
        </p:spPr>
        <p:txBody>
          <a:bodyPr wrap="square">
            <a:spAutoFit/>
          </a:bodyPr>
          <a:lstStyle/>
          <a:p>
            <a:r>
              <a:rPr lang="en-US" sz="1500" dirty="0">
                <a:latin typeface="Times New Roman" panose="02020603050405020304" pitchFamily="18" charset="0"/>
                <a:cs typeface="Times New Roman" panose="02020603050405020304" pitchFamily="18" charset="0"/>
              </a:rPr>
              <a:t>The Classification Report provides detailed metrics for each model, including precision, recall, f1-score, and support. These metrics help us understand the performance of each model in classifying the three wheat types: Kama, Rosa, and Canadian.</a:t>
            </a:r>
            <a:endParaRPr lang="en-IN" sz="15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6FB22A3-D3DC-4544-8FEC-DB49D6D9B73E}"/>
              </a:ext>
            </a:extLst>
          </p:cNvPr>
          <p:cNvSpPr txBox="1"/>
          <p:nvPr/>
        </p:nvSpPr>
        <p:spPr>
          <a:xfrm>
            <a:off x="0" y="1432201"/>
            <a:ext cx="6122504" cy="338554"/>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Classification Report:</a:t>
            </a:r>
            <a:endParaRPr lang="en-IN" sz="1600" dirty="0">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C4A2331E-4358-4CA5-87DC-AB6B974ED66D}"/>
              </a:ext>
            </a:extLst>
          </p:cNvPr>
          <p:cNvGraphicFramePr>
            <a:graphicFrameLocks noGrp="1"/>
          </p:cNvGraphicFramePr>
          <p:nvPr>
            <p:extLst>
              <p:ext uri="{D42A27DB-BD31-4B8C-83A1-F6EECF244321}">
                <p14:modId xmlns:p14="http://schemas.microsoft.com/office/powerpoint/2010/main" val="3128288400"/>
              </p:ext>
            </p:extLst>
          </p:nvPr>
        </p:nvGraphicFramePr>
        <p:xfrm>
          <a:off x="0" y="1801533"/>
          <a:ext cx="4108173" cy="1362075"/>
        </p:xfrm>
        <a:graphic>
          <a:graphicData uri="http://schemas.openxmlformats.org/drawingml/2006/table">
            <a:tbl>
              <a:tblPr>
                <a:tableStyleId>{306799F8-075E-4A3A-A7F6-7FBC6576F1A4}</a:tableStyleId>
              </a:tblPr>
              <a:tblGrid>
                <a:gridCol w="1452385">
                  <a:extLst>
                    <a:ext uri="{9D8B030D-6E8A-4147-A177-3AD203B41FA5}">
                      <a16:colId xmlns:a16="http://schemas.microsoft.com/office/drawing/2014/main" val="1183208532"/>
                    </a:ext>
                  </a:extLst>
                </a:gridCol>
                <a:gridCol w="663947">
                  <a:extLst>
                    <a:ext uri="{9D8B030D-6E8A-4147-A177-3AD203B41FA5}">
                      <a16:colId xmlns:a16="http://schemas.microsoft.com/office/drawing/2014/main" val="2504779467"/>
                    </a:ext>
                  </a:extLst>
                </a:gridCol>
                <a:gridCol w="663947">
                  <a:extLst>
                    <a:ext uri="{9D8B030D-6E8A-4147-A177-3AD203B41FA5}">
                      <a16:colId xmlns:a16="http://schemas.microsoft.com/office/drawing/2014/main" val="2367374458"/>
                    </a:ext>
                  </a:extLst>
                </a:gridCol>
                <a:gridCol w="663947">
                  <a:extLst>
                    <a:ext uri="{9D8B030D-6E8A-4147-A177-3AD203B41FA5}">
                      <a16:colId xmlns:a16="http://schemas.microsoft.com/office/drawing/2014/main" val="657827695"/>
                    </a:ext>
                  </a:extLst>
                </a:gridCol>
                <a:gridCol w="663947">
                  <a:extLst>
                    <a:ext uri="{9D8B030D-6E8A-4147-A177-3AD203B41FA5}">
                      <a16:colId xmlns:a16="http://schemas.microsoft.com/office/drawing/2014/main" val="3968510816"/>
                    </a:ext>
                  </a:extLst>
                </a:gridCol>
              </a:tblGrid>
              <a:tr h="200025">
                <a:tc>
                  <a:txBody>
                    <a:bodyPr/>
                    <a:lstStyle/>
                    <a:p>
                      <a:pPr algn="l" fontAlgn="ctr"/>
                      <a:r>
                        <a:rPr lang="en-IN" sz="1100" u="none" strike="noStrike">
                          <a:effectLst/>
                        </a:rPr>
                        <a:t>Class</a:t>
                      </a:r>
                      <a:endParaRPr lang="en-IN"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Precision</a:t>
                      </a:r>
                      <a:endParaRPr lang="en-IN"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Recall</a:t>
                      </a:r>
                      <a:endParaRPr lang="en-IN"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F1-Score</a:t>
                      </a:r>
                      <a:endParaRPr lang="en-IN"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Support</a:t>
                      </a:r>
                      <a:endParaRPr lang="en-IN"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46940740"/>
                  </a:ext>
                </a:extLst>
              </a:tr>
              <a:tr h="190500">
                <a:tc>
                  <a:txBody>
                    <a:bodyPr/>
                    <a:lstStyle/>
                    <a:p>
                      <a:pPr algn="l" fontAlgn="ctr"/>
                      <a:r>
                        <a:rPr lang="en-IN" sz="1100" u="none" strike="noStrike">
                          <a:effectLst/>
                        </a:rPr>
                        <a:t>Kama</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0.81</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0.93</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0.87</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57473578"/>
                  </a:ext>
                </a:extLst>
              </a:tr>
              <a:tr h="190500">
                <a:tc>
                  <a:txBody>
                    <a:bodyPr/>
                    <a:lstStyle/>
                    <a:p>
                      <a:pPr algn="l" fontAlgn="ctr"/>
                      <a:r>
                        <a:rPr lang="en-IN" sz="1100" u="none" strike="noStrike">
                          <a:effectLst/>
                        </a:rPr>
                        <a:t>Rosa</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0.92</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0.86</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0.89</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5331769"/>
                  </a:ext>
                </a:extLst>
              </a:tr>
              <a:tr h="200025">
                <a:tc>
                  <a:txBody>
                    <a:bodyPr/>
                    <a:lstStyle/>
                    <a:p>
                      <a:pPr algn="l" fontAlgn="ctr"/>
                      <a:r>
                        <a:rPr lang="en-IN" sz="1100" u="none" strike="noStrike">
                          <a:effectLst/>
                        </a:rPr>
                        <a:t>Canadian</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0.93</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0.96</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73375083"/>
                  </a:ext>
                </a:extLst>
              </a:tr>
              <a:tr h="190500">
                <a:tc>
                  <a:txBody>
                    <a:bodyPr/>
                    <a:lstStyle/>
                    <a:p>
                      <a:pPr algn="l" fontAlgn="ctr"/>
                      <a:r>
                        <a:rPr lang="en-IN" sz="1100" u="none" strike="noStrike">
                          <a:effectLst/>
                        </a:rPr>
                        <a:t>Accuracy</a:t>
                      </a:r>
                      <a:endParaRPr lang="en-IN"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a:t>
                      </a:r>
                      <a:endParaRPr lang="en-IN" sz="11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42</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26689490"/>
                  </a:ext>
                </a:extLst>
              </a:tr>
              <a:tr h="190500">
                <a:tc>
                  <a:txBody>
                    <a:bodyPr/>
                    <a:lstStyle/>
                    <a:p>
                      <a:pPr algn="l" fontAlgn="ctr"/>
                      <a:r>
                        <a:rPr lang="en-IN" sz="1100" u="none" strike="noStrike">
                          <a:effectLst/>
                        </a:rPr>
                        <a:t>Macro Avg</a:t>
                      </a:r>
                      <a:endParaRPr lang="en-IN" sz="11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0.91</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0.91</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42</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6293818"/>
                  </a:ext>
                </a:extLst>
              </a:tr>
              <a:tr h="200025">
                <a:tc>
                  <a:txBody>
                    <a:bodyPr/>
                    <a:lstStyle/>
                    <a:p>
                      <a:pPr algn="l" fontAlgn="ctr"/>
                      <a:r>
                        <a:rPr lang="en-IN" sz="1100" u="none" strike="noStrike">
                          <a:effectLst/>
                        </a:rPr>
                        <a:t>Weighted Avg</a:t>
                      </a:r>
                      <a:endParaRPr lang="en-IN" sz="11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0.91</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0.91</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dirty="0">
                          <a:effectLst/>
                        </a:rPr>
                        <a:t>42</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76822924"/>
                  </a:ext>
                </a:extLst>
              </a:tr>
            </a:tbl>
          </a:graphicData>
        </a:graphic>
      </p:graphicFrame>
      <p:sp>
        <p:nvSpPr>
          <p:cNvPr id="13" name="TextBox 12">
            <a:extLst>
              <a:ext uri="{FF2B5EF4-FFF2-40B4-BE49-F238E27FC236}">
                <a16:creationId xmlns:a16="http://schemas.microsoft.com/office/drawing/2014/main" id="{0AEE5650-7A48-4D77-8FFA-EDCC5B9762EC}"/>
              </a:ext>
            </a:extLst>
          </p:cNvPr>
          <p:cNvSpPr txBox="1"/>
          <p:nvPr/>
        </p:nvSpPr>
        <p:spPr>
          <a:xfrm>
            <a:off x="4214192" y="1640147"/>
            <a:ext cx="7977808" cy="3785652"/>
          </a:xfrm>
          <a:prstGeom prst="rect">
            <a:avLst/>
          </a:prstGeom>
          <a:noFill/>
        </p:spPr>
        <p:txBody>
          <a:bodyPr wrap="square">
            <a:spAutoFit/>
          </a:bodyPr>
          <a:lstStyle/>
          <a:p>
            <a:r>
              <a:rPr lang="en-IN" sz="1500" b="1" dirty="0">
                <a:latin typeface="Times New Roman" panose="02020603050405020304" pitchFamily="18" charset="0"/>
                <a:cs typeface="Times New Roman" panose="02020603050405020304" pitchFamily="18" charset="0"/>
              </a:rPr>
              <a:t>Key Insights:</a:t>
            </a:r>
          </a:p>
          <a:p>
            <a:endParaRPr lang="en-IN" sz="15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Recall for Kama and Canadian</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Decision Tree model demonstrates high recall for Kama (0.93) and Canadian (0.93), indicating it is highly effective at correctly identifying these classes.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suggests the model is particularly good at detecting these wheat types, minimizing false negatives.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Balanced Precision and Recall for Rosa</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Precision for Rosa is 0.92, while recall is slightly lower at 0.86. This balance suggests that while the model is good at identifying Rosa, there is room for improvement in reducing false negatives.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f1-score for Rosa (0.89) reflects this trade-off.</a:t>
            </a:r>
          </a:p>
          <a:p>
            <a:pPr marL="0" marR="0" lvl="0" indent="0" algn="l" defTabSz="914400" rtl="0" eaLnBrk="0" fontAlgn="base" latinLnBrk="0" hangingPunct="0">
              <a:lnSpc>
                <a:spcPct val="100000"/>
              </a:lnSpc>
              <a:spcBef>
                <a:spcPct val="0"/>
              </a:spcBef>
              <a:spcAft>
                <a:spcPct val="0"/>
              </a:spcAft>
              <a:buClrTx/>
              <a:buSzTx/>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Outstanding Performance for Canadian</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Canadian class has perfect precision (1.00) and high recall (0.93), resulting in the highest f1-score (0.96).</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indicates that the Decision Tree model is exceptionally good at identifying Canadian wheat with minimal errors.</a:t>
            </a:r>
          </a:p>
        </p:txBody>
      </p:sp>
    </p:spTree>
    <p:extLst>
      <p:ext uri="{BB962C8B-B14F-4D97-AF65-F5344CB8AC3E}">
        <p14:creationId xmlns:p14="http://schemas.microsoft.com/office/powerpoint/2010/main" val="213475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4E5EFF-3E8E-4D0E-B51C-852652732096}"/>
              </a:ext>
            </a:extLst>
          </p:cNvPr>
          <p:cNvSpPr txBox="1"/>
          <p:nvPr/>
        </p:nvSpPr>
        <p:spPr>
          <a:xfrm>
            <a:off x="1" y="108761"/>
            <a:ext cx="7513982" cy="369332"/>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Classification Report Analysis</a:t>
            </a:r>
          </a:p>
        </p:txBody>
      </p:sp>
      <p:sp>
        <p:nvSpPr>
          <p:cNvPr id="7" name="TextBox 6">
            <a:extLst>
              <a:ext uri="{FF2B5EF4-FFF2-40B4-BE49-F238E27FC236}">
                <a16:creationId xmlns:a16="http://schemas.microsoft.com/office/drawing/2014/main" id="{5BC8ECA9-68B9-43DD-A70D-2B37466938EF}"/>
              </a:ext>
            </a:extLst>
          </p:cNvPr>
          <p:cNvSpPr txBox="1"/>
          <p:nvPr/>
        </p:nvSpPr>
        <p:spPr>
          <a:xfrm>
            <a:off x="0" y="478093"/>
            <a:ext cx="9316277" cy="338554"/>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Classification Report -Random Forest Classifier</a:t>
            </a:r>
            <a:endParaRPr lang="en-IN" sz="1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7DD7FFA-D38C-4A57-B8FD-CB308B071AD2}"/>
              </a:ext>
            </a:extLst>
          </p:cNvPr>
          <p:cNvSpPr txBox="1"/>
          <p:nvPr/>
        </p:nvSpPr>
        <p:spPr>
          <a:xfrm>
            <a:off x="0" y="847425"/>
            <a:ext cx="12192000" cy="553998"/>
          </a:xfrm>
          <a:prstGeom prst="rect">
            <a:avLst/>
          </a:prstGeom>
          <a:noFill/>
        </p:spPr>
        <p:txBody>
          <a:bodyPr wrap="square">
            <a:spAutoFit/>
          </a:bodyPr>
          <a:lstStyle/>
          <a:p>
            <a:r>
              <a:rPr lang="en-US" sz="1500" dirty="0">
                <a:latin typeface="Times New Roman" panose="02020603050405020304" pitchFamily="18" charset="0"/>
                <a:cs typeface="Times New Roman" panose="02020603050405020304" pitchFamily="18" charset="0"/>
              </a:rPr>
              <a:t>The Classification Report provides detailed metrics for each model, including precision, recall, f1-score, and support. These metrics help us understand the performance of each model in classifying the three wheat types: Kama, Rosa, and Canadian.</a:t>
            </a:r>
            <a:endParaRPr lang="en-IN" sz="15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6FB22A3-D3DC-4544-8FEC-DB49D6D9B73E}"/>
              </a:ext>
            </a:extLst>
          </p:cNvPr>
          <p:cNvSpPr txBox="1"/>
          <p:nvPr/>
        </p:nvSpPr>
        <p:spPr>
          <a:xfrm>
            <a:off x="0" y="1432201"/>
            <a:ext cx="6122504" cy="338554"/>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Classification Report:</a:t>
            </a:r>
            <a:endParaRPr lang="en-IN"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AEE5650-7A48-4D77-8FFA-EDCC5B9762EC}"/>
              </a:ext>
            </a:extLst>
          </p:cNvPr>
          <p:cNvSpPr txBox="1"/>
          <p:nvPr/>
        </p:nvSpPr>
        <p:spPr>
          <a:xfrm>
            <a:off x="4214192" y="1640147"/>
            <a:ext cx="7977808" cy="3293209"/>
          </a:xfrm>
          <a:prstGeom prst="rect">
            <a:avLst/>
          </a:prstGeom>
          <a:noFill/>
        </p:spPr>
        <p:txBody>
          <a:bodyPr wrap="square">
            <a:spAutoFit/>
          </a:bodyPr>
          <a:lstStyle/>
          <a:p>
            <a:pPr algn="just">
              <a:buFont typeface="+mj-lt"/>
              <a:buAutoNum type="arabicPeriod"/>
            </a:pPr>
            <a:r>
              <a:rPr lang="en-US" sz="1600" b="1" dirty="0">
                <a:latin typeface="Times New Roman" panose="02020603050405020304" pitchFamily="18" charset="0"/>
                <a:cs typeface="Times New Roman" panose="02020603050405020304" pitchFamily="18" charset="0"/>
              </a:rPr>
              <a:t>Perfect Recall for Canadian</a:t>
            </a:r>
            <a:r>
              <a:rPr lang="en-US" sz="16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Random Forest model achieves a perfect recall of 1.00 for Canadians, indicating it can perfectly identify this class without any false negatives.</a:t>
            </a:r>
          </a:p>
          <a:p>
            <a:pPr marL="742950" lvl="1"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shows superior performance in recognizing Canadian wheat.</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Overall High Performance</a:t>
            </a:r>
            <a:r>
              <a:rPr lang="en-US" sz="16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model achieves high precision, recall, and f1-scores across all classes, with an overall accuracy of 0.93.</a:t>
            </a:r>
          </a:p>
          <a:p>
            <a:pPr marL="742950" lvl="1"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reflects the model’s robustness and reliability in classification tasks.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Balanced and Reliable Metrics</a:t>
            </a:r>
            <a:r>
              <a:rPr lang="en-US" sz="16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balanced metrics across classes suggest that the Random Forest model performs consistently well without </a:t>
            </a:r>
            <a:r>
              <a:rPr lang="en-US" sz="1600" dirty="0" err="1">
                <a:latin typeface="Times New Roman" panose="02020603050405020304" pitchFamily="18" charset="0"/>
                <a:cs typeface="Times New Roman" panose="02020603050405020304" pitchFamily="18" charset="0"/>
              </a:rPr>
              <a:t>favouring</a:t>
            </a:r>
            <a:r>
              <a:rPr lang="en-US" sz="1600" dirty="0">
                <a:latin typeface="Times New Roman" panose="02020603050405020304" pitchFamily="18" charset="0"/>
                <a:cs typeface="Times New Roman" panose="02020603050405020304" pitchFamily="18" charset="0"/>
              </a:rPr>
              <a:t> any particular class.</a:t>
            </a:r>
          </a:p>
          <a:p>
            <a:pPr marL="742950" lvl="1"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model's high weighted average f1-score (0.93) demonstrates its effectiveness in handling imbalanced classes.</a:t>
            </a:r>
          </a:p>
        </p:txBody>
      </p:sp>
      <p:graphicFrame>
        <p:nvGraphicFramePr>
          <p:cNvPr id="2" name="Table 1">
            <a:extLst>
              <a:ext uri="{FF2B5EF4-FFF2-40B4-BE49-F238E27FC236}">
                <a16:creationId xmlns:a16="http://schemas.microsoft.com/office/drawing/2014/main" id="{F0D59AB6-13DE-4E2D-AA88-4850EB8D8397}"/>
              </a:ext>
            </a:extLst>
          </p:cNvPr>
          <p:cNvGraphicFramePr>
            <a:graphicFrameLocks noGrp="1"/>
          </p:cNvGraphicFramePr>
          <p:nvPr>
            <p:extLst>
              <p:ext uri="{D42A27DB-BD31-4B8C-83A1-F6EECF244321}">
                <p14:modId xmlns:p14="http://schemas.microsoft.com/office/powerpoint/2010/main" val="4268972261"/>
              </p:ext>
            </p:extLst>
          </p:nvPr>
        </p:nvGraphicFramePr>
        <p:xfrm>
          <a:off x="0" y="1801533"/>
          <a:ext cx="4055164" cy="1543050"/>
        </p:xfrm>
        <a:graphic>
          <a:graphicData uri="http://schemas.openxmlformats.org/drawingml/2006/table">
            <a:tbl>
              <a:tblPr>
                <a:tableStyleId>{306799F8-075E-4A3A-A7F6-7FBC6576F1A4}</a:tableStyleId>
              </a:tblPr>
              <a:tblGrid>
                <a:gridCol w="914801">
                  <a:extLst>
                    <a:ext uri="{9D8B030D-6E8A-4147-A177-3AD203B41FA5}">
                      <a16:colId xmlns:a16="http://schemas.microsoft.com/office/drawing/2014/main" val="1584676071"/>
                    </a:ext>
                  </a:extLst>
                </a:gridCol>
                <a:gridCol w="1174223">
                  <a:extLst>
                    <a:ext uri="{9D8B030D-6E8A-4147-A177-3AD203B41FA5}">
                      <a16:colId xmlns:a16="http://schemas.microsoft.com/office/drawing/2014/main" val="3643452063"/>
                    </a:ext>
                  </a:extLst>
                </a:gridCol>
                <a:gridCol w="655380">
                  <a:extLst>
                    <a:ext uri="{9D8B030D-6E8A-4147-A177-3AD203B41FA5}">
                      <a16:colId xmlns:a16="http://schemas.microsoft.com/office/drawing/2014/main" val="3614251514"/>
                    </a:ext>
                  </a:extLst>
                </a:gridCol>
                <a:gridCol w="655380">
                  <a:extLst>
                    <a:ext uri="{9D8B030D-6E8A-4147-A177-3AD203B41FA5}">
                      <a16:colId xmlns:a16="http://schemas.microsoft.com/office/drawing/2014/main" val="1074869208"/>
                    </a:ext>
                  </a:extLst>
                </a:gridCol>
                <a:gridCol w="655380">
                  <a:extLst>
                    <a:ext uri="{9D8B030D-6E8A-4147-A177-3AD203B41FA5}">
                      <a16:colId xmlns:a16="http://schemas.microsoft.com/office/drawing/2014/main" val="1003578819"/>
                    </a:ext>
                  </a:extLst>
                </a:gridCol>
              </a:tblGrid>
              <a:tr h="190500">
                <a:tc>
                  <a:txBody>
                    <a:bodyPr/>
                    <a:lstStyle/>
                    <a:p>
                      <a:pPr algn="l" fontAlgn="ctr"/>
                      <a:r>
                        <a:rPr lang="en-IN" sz="1100" u="none" strike="noStrike">
                          <a:effectLst/>
                        </a:rPr>
                        <a:t>Class</a:t>
                      </a:r>
                      <a:endParaRPr lang="en-IN"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Precision</a:t>
                      </a:r>
                      <a:endParaRPr lang="en-IN"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Recall</a:t>
                      </a:r>
                      <a:endParaRPr lang="en-IN"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F1-Score</a:t>
                      </a:r>
                      <a:endParaRPr lang="en-IN"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Support</a:t>
                      </a:r>
                      <a:endParaRPr lang="en-IN"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14231992"/>
                  </a:ext>
                </a:extLst>
              </a:tr>
              <a:tr h="190500">
                <a:tc>
                  <a:txBody>
                    <a:bodyPr/>
                    <a:lstStyle/>
                    <a:p>
                      <a:pPr algn="l" fontAlgn="ctr"/>
                      <a:r>
                        <a:rPr lang="en-IN" sz="1100" u="none" strike="noStrike">
                          <a:effectLst/>
                        </a:rPr>
                        <a:t>Kama</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0.87</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0.93</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08834462"/>
                  </a:ext>
                </a:extLst>
              </a:tr>
              <a:tr h="190500">
                <a:tc>
                  <a:txBody>
                    <a:bodyPr/>
                    <a:lstStyle/>
                    <a:p>
                      <a:pPr algn="l" fontAlgn="ctr"/>
                      <a:r>
                        <a:rPr lang="en-IN" sz="1100" u="none" strike="noStrike">
                          <a:effectLst/>
                        </a:rPr>
                        <a:t>Rosa</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0.92</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0.86</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0.89</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13608806"/>
                  </a:ext>
                </a:extLst>
              </a:tr>
              <a:tr h="200025">
                <a:tc>
                  <a:txBody>
                    <a:bodyPr/>
                    <a:lstStyle/>
                    <a:p>
                      <a:pPr algn="l" fontAlgn="ctr"/>
                      <a:r>
                        <a:rPr lang="en-IN" sz="1100" u="none" strike="noStrike">
                          <a:effectLst/>
                        </a:rPr>
                        <a:t>Canadian</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23789019"/>
                  </a:ext>
                </a:extLst>
              </a:tr>
              <a:tr h="190500">
                <a:tc>
                  <a:txBody>
                    <a:bodyPr/>
                    <a:lstStyle/>
                    <a:p>
                      <a:pPr algn="l" fontAlgn="ctr"/>
                      <a:r>
                        <a:rPr lang="en-IN" sz="1100" u="none" strike="noStrike">
                          <a:effectLst/>
                        </a:rPr>
                        <a:t>Accuracy</a:t>
                      </a:r>
                      <a:endParaRPr lang="en-IN"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0.93</a:t>
                      </a:r>
                      <a:endParaRPr lang="en-IN" sz="11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42</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65190724"/>
                  </a:ext>
                </a:extLst>
              </a:tr>
              <a:tr h="190500">
                <a:tc>
                  <a:txBody>
                    <a:bodyPr/>
                    <a:lstStyle/>
                    <a:p>
                      <a:pPr algn="l" fontAlgn="ctr"/>
                      <a:r>
                        <a:rPr lang="en-IN" sz="1100" u="none" strike="noStrike">
                          <a:effectLst/>
                        </a:rPr>
                        <a:t>Macro Avg</a:t>
                      </a:r>
                      <a:endParaRPr lang="en-IN" sz="11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0.93</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0.93</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0.93</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42</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69881227"/>
                  </a:ext>
                </a:extLst>
              </a:tr>
              <a:tr h="390525">
                <a:tc>
                  <a:txBody>
                    <a:bodyPr/>
                    <a:lstStyle/>
                    <a:p>
                      <a:pPr algn="l" fontAlgn="ctr"/>
                      <a:r>
                        <a:rPr lang="en-IN" sz="1100" u="none" strike="noStrike">
                          <a:effectLst/>
                        </a:rPr>
                        <a:t>Weighted Avg</a:t>
                      </a:r>
                      <a:endParaRPr lang="en-IN" sz="11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0.93</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0.93</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a:effectLst/>
                        </a:rPr>
                        <a:t>0.93</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IN" sz="1100" u="none" strike="noStrike" dirty="0">
                          <a:effectLst/>
                        </a:rPr>
                        <a:t>42</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93258940"/>
                  </a:ext>
                </a:extLst>
              </a:tr>
            </a:tbl>
          </a:graphicData>
        </a:graphic>
      </p:graphicFrame>
    </p:spTree>
    <p:extLst>
      <p:ext uri="{BB962C8B-B14F-4D97-AF65-F5344CB8AC3E}">
        <p14:creationId xmlns:p14="http://schemas.microsoft.com/office/powerpoint/2010/main" val="3114221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4E5EFF-3E8E-4D0E-B51C-852652732096}"/>
              </a:ext>
            </a:extLst>
          </p:cNvPr>
          <p:cNvSpPr txBox="1"/>
          <p:nvPr/>
        </p:nvSpPr>
        <p:spPr>
          <a:xfrm>
            <a:off x="139889" y="108761"/>
            <a:ext cx="7599381" cy="369332"/>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Feature Importance Analysis</a:t>
            </a:r>
          </a:p>
        </p:txBody>
      </p:sp>
      <p:sp>
        <p:nvSpPr>
          <p:cNvPr id="7" name="TextBox 6">
            <a:extLst>
              <a:ext uri="{FF2B5EF4-FFF2-40B4-BE49-F238E27FC236}">
                <a16:creationId xmlns:a16="http://schemas.microsoft.com/office/drawing/2014/main" id="{5BC8ECA9-68B9-43DD-A70D-2B37466938EF}"/>
              </a:ext>
            </a:extLst>
          </p:cNvPr>
          <p:cNvSpPr txBox="1"/>
          <p:nvPr/>
        </p:nvSpPr>
        <p:spPr>
          <a:xfrm>
            <a:off x="139888" y="478093"/>
            <a:ext cx="12038860" cy="338554"/>
          </a:xfrm>
          <a:prstGeom prst="rect">
            <a:avLst/>
          </a:prstGeom>
          <a:noFill/>
        </p:spPr>
        <p:txBody>
          <a:bodyPr wrap="square">
            <a:spAutoFit/>
          </a:bodyPr>
          <a:lstStyle/>
          <a:p>
            <a:pPr algn="just"/>
            <a:r>
              <a:rPr lang="en-US" sz="1600" b="1" u="sng" dirty="0">
                <a:latin typeface="Times New Roman" panose="02020603050405020304" pitchFamily="18" charset="0"/>
                <a:cs typeface="Times New Roman" panose="02020603050405020304" pitchFamily="18" charset="0"/>
              </a:rPr>
              <a:t>Feature Importance for Decision Tree Classifier:</a:t>
            </a:r>
            <a:endParaRPr lang="en-IN" sz="1600" b="1" u="sng"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1F2780F3-2F8B-4B3B-B4CD-EFBB510CFADD}"/>
              </a:ext>
            </a:extLst>
          </p:cNvPr>
          <p:cNvPicPr>
            <a:picLocks noChangeAspect="1"/>
          </p:cNvPicPr>
          <p:nvPr/>
        </p:nvPicPr>
        <p:blipFill>
          <a:blip r:embed="rId2"/>
          <a:stretch>
            <a:fillRect/>
          </a:stretch>
        </p:blipFill>
        <p:spPr>
          <a:xfrm>
            <a:off x="258003" y="847423"/>
            <a:ext cx="4009198" cy="2452367"/>
          </a:xfrm>
          <a:prstGeom prst="rect">
            <a:avLst/>
          </a:prstGeom>
        </p:spPr>
      </p:pic>
      <p:sp>
        <p:nvSpPr>
          <p:cNvPr id="17" name="TextBox 16">
            <a:extLst>
              <a:ext uri="{FF2B5EF4-FFF2-40B4-BE49-F238E27FC236}">
                <a16:creationId xmlns:a16="http://schemas.microsoft.com/office/drawing/2014/main" id="{7BEF2194-271A-4089-931B-9505344F6245}"/>
              </a:ext>
            </a:extLst>
          </p:cNvPr>
          <p:cNvSpPr txBox="1"/>
          <p:nvPr/>
        </p:nvSpPr>
        <p:spPr>
          <a:xfrm>
            <a:off x="4502671" y="1324139"/>
            <a:ext cx="7689329" cy="35548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Dominant Feature: LKG (Length of Kernel Groove)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feature LKG has the highest importance score of 0.55, indicating it is the most significant predictor in the Decision Tree model.</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suggests that the length of the kernel groove is crucial for distinguishing between different wheat types.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Less Significant Features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such as P (Perimeter), C (Compactness), and LK (Length of Kernel) have very low importance scores, indicating they contribute minimally to the model’s decisions.</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reflects that the Decision Tree model relies more on the A, WK, and LKG features.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Selection Implications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high importance of LKG and A may guide feature selection in future models, potentially simplifying the feature set while retaining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726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4E5EFF-3E8E-4D0E-B51C-852652732096}"/>
              </a:ext>
            </a:extLst>
          </p:cNvPr>
          <p:cNvSpPr txBox="1"/>
          <p:nvPr/>
        </p:nvSpPr>
        <p:spPr>
          <a:xfrm>
            <a:off x="139889" y="108761"/>
            <a:ext cx="7599381" cy="369332"/>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Feature Importance Analysis</a:t>
            </a:r>
          </a:p>
        </p:txBody>
      </p:sp>
      <p:sp>
        <p:nvSpPr>
          <p:cNvPr id="7" name="TextBox 6">
            <a:extLst>
              <a:ext uri="{FF2B5EF4-FFF2-40B4-BE49-F238E27FC236}">
                <a16:creationId xmlns:a16="http://schemas.microsoft.com/office/drawing/2014/main" id="{5BC8ECA9-68B9-43DD-A70D-2B37466938EF}"/>
              </a:ext>
            </a:extLst>
          </p:cNvPr>
          <p:cNvSpPr txBox="1"/>
          <p:nvPr/>
        </p:nvSpPr>
        <p:spPr>
          <a:xfrm>
            <a:off x="139888" y="478093"/>
            <a:ext cx="12038860" cy="338554"/>
          </a:xfrm>
          <a:prstGeom prst="rect">
            <a:avLst/>
          </a:prstGeom>
          <a:noFill/>
        </p:spPr>
        <p:txBody>
          <a:bodyPr wrap="square">
            <a:spAutoFit/>
          </a:bodyPr>
          <a:lstStyle/>
          <a:p>
            <a:pPr algn="just"/>
            <a:r>
              <a:rPr lang="en-IN" sz="1600" b="1" u="sng" dirty="0">
                <a:latin typeface="Times New Roman" panose="02020603050405020304" pitchFamily="18" charset="0"/>
                <a:cs typeface="Times New Roman" panose="02020603050405020304" pitchFamily="18" charset="0"/>
              </a:rPr>
              <a:t>Feature Importance for Random Forest Classifier:</a:t>
            </a:r>
          </a:p>
        </p:txBody>
      </p:sp>
      <p:sp>
        <p:nvSpPr>
          <p:cNvPr id="17" name="TextBox 16">
            <a:extLst>
              <a:ext uri="{FF2B5EF4-FFF2-40B4-BE49-F238E27FC236}">
                <a16:creationId xmlns:a16="http://schemas.microsoft.com/office/drawing/2014/main" id="{7BEF2194-271A-4089-931B-9505344F6245}"/>
              </a:ext>
            </a:extLst>
          </p:cNvPr>
          <p:cNvSpPr txBox="1"/>
          <p:nvPr/>
        </p:nvSpPr>
        <p:spPr>
          <a:xfrm>
            <a:off x="4078601" y="1110074"/>
            <a:ext cx="8100147" cy="38318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Insights: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u="sng"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Important Features: A and LKG</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lvl="1" indent="-285750" eaLnBrk="0" fontAlgn="base" hangingPunct="0">
              <a:spcBef>
                <a:spcPct val="0"/>
              </a:spcBef>
              <a:spcAft>
                <a:spcPct val="0"/>
              </a:spcAft>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(Area) and LKG have the highest importance scores (0.22 and 0.23, respectively), showing they are key predictors in the Random Forest model.</a:t>
            </a:r>
          </a:p>
          <a:p>
            <a:pPr marL="742950" lvl="1" indent="-285750" eaLnBrk="0" fontAlgn="base" hangingPunct="0">
              <a:spcBef>
                <a:spcPct val="0"/>
              </a:spcBef>
              <a:spcAft>
                <a:spcPct val="0"/>
              </a:spcAft>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indicates that these features are critical for the model’s decision-making process.</a:t>
            </a:r>
          </a:p>
          <a:p>
            <a:pPr marL="342900" indent="-342900" eaLnBrk="0" fontAlgn="base" hangingPunct="0">
              <a:spcBef>
                <a:spcPct val="0"/>
              </a:spcBef>
              <a:spcAft>
                <a:spcPct val="0"/>
              </a:spcAft>
              <a:buFont typeface="+mj-lt"/>
              <a:buAutoNum type="arabicPeriod"/>
            </a:pPr>
            <a:r>
              <a:rPr lang="en-US" altLang="en-US" sz="1500" b="1" dirty="0">
                <a:latin typeface="Times New Roman" panose="02020603050405020304" pitchFamily="18" charset="0"/>
                <a:cs typeface="Times New Roman" panose="02020603050405020304" pitchFamily="18" charset="0"/>
              </a:rPr>
              <a:t>Balanced Feature Contribution:</a:t>
            </a:r>
          </a:p>
          <a:p>
            <a:pPr marL="742950" marR="0" lvl="1" indent="-285750" eaLnBrk="0" fontAlgn="base" hangingPunct="0">
              <a:lnSpc>
                <a:spcPct val="100000"/>
              </a:lnSpc>
              <a:spcBef>
                <a:spcPct val="0"/>
              </a:spcBef>
              <a:spcAft>
                <a:spcPct val="0"/>
              </a:spcAft>
              <a:buClrTx/>
              <a:buSzTx/>
              <a:buFont typeface="Arial" panose="020B0604020202020204" pitchFamily="34" charset="0"/>
              <a:buChar char="•"/>
              <a:tabLst/>
            </a:pPr>
            <a:r>
              <a:rPr lang="en-US" altLang="en-US" sz="1500" dirty="0">
                <a:latin typeface="Times New Roman" panose="02020603050405020304" pitchFamily="18" charset="0"/>
                <a:cs typeface="Times New Roman" panose="02020603050405020304" pitchFamily="18" charset="0"/>
              </a:rPr>
              <a:t>The Random Forest model assigns relatively balanced importance to most features, with no single feature dominating.</a:t>
            </a:r>
          </a:p>
          <a:p>
            <a:pPr marL="742950" marR="0" lvl="1" indent="-285750" eaLnBrk="0" fontAlgn="base" hangingPunct="0">
              <a:lnSpc>
                <a:spcPct val="100000"/>
              </a:lnSpc>
              <a:spcBef>
                <a:spcPct val="0"/>
              </a:spcBef>
              <a:spcAft>
                <a:spcPct val="0"/>
              </a:spcAft>
              <a:buClrTx/>
              <a:buSzTx/>
              <a:buFont typeface="Arial" panose="020B0604020202020204" pitchFamily="34" charset="0"/>
              <a:buChar char="•"/>
              <a:tabLst/>
            </a:pPr>
            <a:r>
              <a:rPr lang="en-US" altLang="en-US" sz="1500" dirty="0">
                <a:latin typeface="Times New Roman" panose="02020603050405020304" pitchFamily="18" charset="0"/>
                <a:cs typeface="Times New Roman" panose="02020603050405020304" pitchFamily="18" charset="0"/>
              </a:rPr>
              <a:t>This suggests that multiple features contribute to the model’s performance, offering a more comprehensive view of the data.</a:t>
            </a:r>
          </a:p>
          <a:p>
            <a:pPr marR="0" lvl="0" eaLnBrk="0" fontAlgn="base" hangingPunct="0">
              <a:lnSpc>
                <a:spcPct val="100000"/>
              </a:lnSpc>
              <a:spcBef>
                <a:spcPct val="0"/>
              </a:spcBef>
              <a:spcAft>
                <a:spcPct val="0"/>
              </a:spcAft>
              <a:buClrTx/>
              <a:buSzTx/>
              <a:tabLst/>
            </a:pPr>
            <a:r>
              <a:rPr lang="en-US" altLang="en-US" sz="1500" b="1" dirty="0">
                <a:latin typeface="Times New Roman" panose="02020603050405020304" pitchFamily="18" charset="0"/>
                <a:cs typeface="Times New Roman" panose="02020603050405020304" pitchFamily="18" charset="0"/>
              </a:rPr>
              <a:t>3.    Model Robustness:</a:t>
            </a:r>
          </a:p>
          <a:p>
            <a:pPr marL="742950" lvl="1" indent="-285750" eaLnBrk="0" fontAlgn="base" hangingPunct="0">
              <a:spcBef>
                <a:spcPct val="0"/>
              </a:spcBef>
              <a:spcAft>
                <a:spcPct val="0"/>
              </a:spcAft>
              <a:buFont typeface="Arial" panose="020B0604020202020204" pitchFamily="34" charset="0"/>
              <a:buChar char="•"/>
            </a:pPr>
            <a:r>
              <a:rPr lang="en-US" altLang="en-US" sz="1500" dirty="0">
                <a:latin typeface="Times New Roman" panose="02020603050405020304" pitchFamily="18" charset="0"/>
                <a:cs typeface="Times New Roman" panose="02020603050405020304" pitchFamily="18" charset="0"/>
              </a:rPr>
              <a:t>The relatively balanced feature importance reflects the Random Forest's ability to utilize various features for improved classification.</a:t>
            </a:r>
          </a:p>
          <a:p>
            <a:pPr marL="742950" lvl="1" indent="-285750" eaLnBrk="0" fontAlgn="base" hangingPunct="0">
              <a:spcBef>
                <a:spcPct val="0"/>
              </a:spcBef>
              <a:spcAft>
                <a:spcPct val="0"/>
              </a:spcAft>
              <a:buFont typeface="Arial" panose="020B0604020202020204" pitchFamily="34" charset="0"/>
              <a:buChar char="•"/>
            </a:pPr>
            <a:r>
              <a:rPr lang="en-US" altLang="en-US" sz="1500" dirty="0">
                <a:latin typeface="Times New Roman" panose="02020603050405020304" pitchFamily="18" charset="0"/>
                <a:cs typeface="Times New Roman" panose="02020603050405020304" pitchFamily="18" charset="0"/>
              </a:rPr>
              <a:t>This balance can be advantageous in scenarios where features contribute differently across various instances.</a:t>
            </a:r>
          </a:p>
        </p:txBody>
      </p:sp>
      <p:pic>
        <p:nvPicPr>
          <p:cNvPr id="3" name="Picture 2">
            <a:extLst>
              <a:ext uri="{FF2B5EF4-FFF2-40B4-BE49-F238E27FC236}">
                <a16:creationId xmlns:a16="http://schemas.microsoft.com/office/drawing/2014/main" id="{E9C2A0DF-3EC5-4A62-9B37-70D79E693213}"/>
              </a:ext>
            </a:extLst>
          </p:cNvPr>
          <p:cNvPicPr>
            <a:picLocks noChangeAspect="1"/>
          </p:cNvPicPr>
          <p:nvPr/>
        </p:nvPicPr>
        <p:blipFill>
          <a:blip r:embed="rId2"/>
          <a:stretch>
            <a:fillRect/>
          </a:stretch>
        </p:blipFill>
        <p:spPr>
          <a:xfrm>
            <a:off x="288191" y="1185979"/>
            <a:ext cx="3651388" cy="2744278"/>
          </a:xfrm>
          <a:prstGeom prst="rect">
            <a:avLst/>
          </a:prstGeom>
        </p:spPr>
      </p:pic>
    </p:spTree>
    <p:extLst>
      <p:ext uri="{BB962C8B-B14F-4D97-AF65-F5344CB8AC3E}">
        <p14:creationId xmlns:p14="http://schemas.microsoft.com/office/powerpoint/2010/main" val="1743797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B642CB-2A44-4FF7-B515-89A457E38CB1}"/>
              </a:ext>
            </a:extLst>
          </p:cNvPr>
          <p:cNvSpPr txBox="1"/>
          <p:nvPr/>
        </p:nvSpPr>
        <p:spPr>
          <a:xfrm>
            <a:off x="0" y="0"/>
            <a:ext cx="6093724" cy="369332"/>
          </a:xfrm>
          <a:prstGeom prst="rect">
            <a:avLst/>
          </a:prstGeom>
          <a:noFill/>
        </p:spPr>
        <p:txBody>
          <a:bodyPr wrap="square">
            <a:spAutoFit/>
          </a:bodyPr>
          <a:lstStyle/>
          <a:p>
            <a:r>
              <a:rPr lang="en-US" b="1" u="sng" dirty="0">
                <a:latin typeface="Times New Roman" panose="02020603050405020304" pitchFamily="18" charset="0"/>
                <a:cs typeface="Times New Roman" panose="02020603050405020304" pitchFamily="18" charset="0"/>
              </a:rPr>
              <a:t>Recommendations for Mr. John Hughes:</a:t>
            </a:r>
            <a:endParaRPr lang="en-IN" b="1" u="sng" dirty="0">
              <a:latin typeface="Times New Roman" panose="02020603050405020304" pitchFamily="18" charset="0"/>
              <a:cs typeface="Times New Roman" panose="02020603050405020304" pitchFamily="18" charset="0"/>
            </a:endParaRPr>
          </a:p>
        </p:txBody>
      </p:sp>
      <p:pic>
        <p:nvPicPr>
          <p:cNvPr id="4100" name="Picture 4" descr="Image result for recommendation png">
            <a:extLst>
              <a:ext uri="{FF2B5EF4-FFF2-40B4-BE49-F238E27FC236}">
                <a16:creationId xmlns:a16="http://schemas.microsoft.com/office/drawing/2014/main" id="{C7AD86FA-0C42-4149-AA47-8C7D1DD25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4992" y="0"/>
            <a:ext cx="1944264" cy="155603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0E83ABF-57C1-4496-BC3F-35F7CFF2A8EC}"/>
              </a:ext>
            </a:extLst>
          </p:cNvPr>
          <p:cNvSpPr txBox="1"/>
          <p:nvPr/>
        </p:nvSpPr>
        <p:spPr>
          <a:xfrm>
            <a:off x="22744" y="1028236"/>
            <a:ext cx="12169256" cy="4339650"/>
          </a:xfrm>
          <a:prstGeom prst="rect">
            <a:avLst/>
          </a:prstGeom>
          <a:noFill/>
        </p:spPr>
        <p:txBody>
          <a:bodyPr wrap="square">
            <a:spAutoFit/>
          </a:bodyPr>
          <a:lstStyle/>
          <a:p>
            <a:pPr algn="just"/>
            <a:r>
              <a:rPr lang="en-US" sz="1500" b="1" i="0" dirty="0">
                <a:effectLst/>
                <a:latin typeface="Times New Roman" panose="02020603050405020304" pitchFamily="18" charset="0"/>
                <a:cs typeface="Times New Roman" panose="02020603050405020304" pitchFamily="18" charset="0"/>
              </a:rPr>
              <a:t>Recommendation 1: Consider Model Performance and Feature Importance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Action</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 on the most important features identified by the models (LKG and A in the Random Forest, and LKG in the Decision Tree).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Reason</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features significantly impact model accuracy and can be used to streamline feature selection or improve future model iterations.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Enhancing model performance by concentrating on critical features can lead to more efficient and effective predictions. </a:t>
            </a:r>
          </a:p>
          <a:p>
            <a:pPr algn="just"/>
            <a:endParaRPr lang="en-US" sz="1500" b="1" dirty="0">
              <a:latin typeface="Times New Roman" panose="02020603050405020304" pitchFamily="18" charset="0"/>
              <a:cs typeface="Times New Roman" panose="02020603050405020304" pitchFamily="18" charset="0"/>
            </a:endParaRPr>
          </a:p>
          <a:p>
            <a:pPr algn="just"/>
            <a:r>
              <a:rPr lang="en-IN" sz="1500" b="1" dirty="0">
                <a:latin typeface="Times New Roman" panose="02020603050405020304" pitchFamily="18" charset="0"/>
                <a:cs typeface="Times New Roman" panose="02020603050405020304" pitchFamily="18" charset="0"/>
              </a:rPr>
              <a:t>Recommendation 2: Leverage Random Forest for Enhanced Accuracy</a:t>
            </a:r>
            <a:endParaRPr lang="en-IN" sz="1500" b="1" i="0" dirty="0">
              <a:effectLst/>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Wingdings" panose="05000000000000000000" pitchFamily="2" charset="2"/>
              <a:buChar char="ü"/>
            </a:pPr>
            <a:r>
              <a:rPr lang="en-US" sz="1500" b="1" dirty="0">
                <a:latin typeface="Times New Roman" panose="02020603050405020304" pitchFamily="18" charset="0"/>
                <a:cs typeface="Times New Roman" panose="02020603050405020304" pitchFamily="18" charset="0"/>
              </a:rPr>
              <a:t>Action: </a:t>
            </a:r>
            <a:r>
              <a:rPr lang="en-US" sz="1500" dirty="0">
                <a:latin typeface="Times New Roman" panose="02020603050405020304" pitchFamily="18" charset="0"/>
                <a:cs typeface="Times New Roman" panose="02020603050405020304" pitchFamily="18" charset="0"/>
              </a:rPr>
              <a:t>Given the Random Forest model's higher accuracy (0.93) and balanced feature importance, it should be preferred over the Decision Tree model for operational use.</a:t>
            </a:r>
          </a:p>
          <a:p>
            <a:pPr marL="285750" indent="-285750" eaLnBrk="0" fontAlgn="base" hangingPunct="0">
              <a:spcBef>
                <a:spcPct val="0"/>
              </a:spcBef>
              <a:spcAft>
                <a:spcPct val="0"/>
              </a:spcAft>
              <a:buFont typeface="Wingdings" panose="05000000000000000000" pitchFamily="2" charset="2"/>
              <a:buChar char="ü"/>
            </a:pPr>
            <a:r>
              <a:rPr lang="en-US" sz="1500" b="1" dirty="0">
                <a:latin typeface="Times New Roman" panose="02020603050405020304" pitchFamily="18" charset="0"/>
                <a:cs typeface="Times New Roman" panose="02020603050405020304" pitchFamily="18" charset="0"/>
              </a:rPr>
              <a:t>Reason: </a:t>
            </a:r>
            <a:r>
              <a:rPr lang="en-US" sz="1500" dirty="0">
                <a:latin typeface="Times New Roman" panose="02020603050405020304" pitchFamily="18" charset="0"/>
                <a:cs typeface="Times New Roman" panose="02020603050405020304" pitchFamily="18" charset="0"/>
              </a:rPr>
              <a:t>Random Forest's ensemble approach tends to provide better generalization and reliability compared to a single Decision Tree.</a:t>
            </a:r>
          </a:p>
          <a:p>
            <a:pPr marL="285750" indent="-285750" eaLnBrk="0" fontAlgn="base" hangingPunct="0">
              <a:spcBef>
                <a:spcPct val="0"/>
              </a:spcBef>
              <a:spcAft>
                <a:spcPct val="0"/>
              </a:spcAft>
              <a:buFont typeface="Wingdings" panose="05000000000000000000" pitchFamily="2" charset="2"/>
              <a:buChar char="ü"/>
            </a:pPr>
            <a:r>
              <a:rPr lang="en-US" sz="1500" b="1" dirty="0">
                <a:latin typeface="Times New Roman" panose="02020603050405020304" pitchFamily="18" charset="0"/>
                <a:cs typeface="Times New Roman" panose="02020603050405020304" pitchFamily="18" charset="0"/>
              </a:rPr>
              <a:t>Outcome: </a:t>
            </a:r>
            <a:r>
              <a:rPr lang="en-US" sz="1500" dirty="0">
                <a:latin typeface="Times New Roman" panose="02020603050405020304" pitchFamily="18" charset="0"/>
                <a:cs typeface="Times New Roman" panose="02020603050405020304" pitchFamily="18" charset="0"/>
              </a:rPr>
              <a:t>Implementing the Random Forest model can improve the overall accuracy and robustness of wheat-type classification.</a:t>
            </a:r>
          </a:p>
          <a:p>
            <a:pPr algn="just"/>
            <a:endParaRPr lang="en-US" sz="1500" b="1" i="0" dirty="0">
              <a:effectLst/>
              <a:latin typeface="Times New Roman" panose="02020603050405020304" pitchFamily="18" charset="0"/>
              <a:cs typeface="Times New Roman" panose="02020603050405020304" pitchFamily="18" charset="0"/>
            </a:endParaRPr>
          </a:p>
          <a:p>
            <a:pPr algn="just"/>
            <a:r>
              <a:rPr lang="en-US" sz="1500" b="1" dirty="0">
                <a:latin typeface="Times New Roman" panose="02020603050405020304" pitchFamily="18" charset="0"/>
                <a:cs typeface="Times New Roman" panose="02020603050405020304" pitchFamily="18" charset="0"/>
              </a:rPr>
              <a:t>Recommendation 3: Explore Further Hyperparameter Tuning</a:t>
            </a:r>
          </a:p>
          <a:p>
            <a:pPr marL="285750" indent="-285750" eaLnBrk="0" fontAlgn="base" hangingPunct="0">
              <a:spcBef>
                <a:spcPct val="0"/>
              </a:spcBef>
              <a:spcAft>
                <a:spcPct val="0"/>
              </a:spcAft>
              <a:buFont typeface="Wingdings" panose="05000000000000000000" pitchFamily="2" charset="2"/>
              <a:buChar char="ü"/>
            </a:pPr>
            <a:r>
              <a:rPr lang="en-US" sz="1500" b="1" dirty="0">
                <a:latin typeface="Times New Roman" panose="02020603050405020304" pitchFamily="18" charset="0"/>
                <a:cs typeface="Times New Roman" panose="02020603050405020304" pitchFamily="18" charset="0"/>
              </a:rPr>
              <a:t>Action: </a:t>
            </a:r>
            <a:r>
              <a:rPr lang="en-US" sz="1500" dirty="0">
                <a:latin typeface="Times New Roman" panose="02020603050405020304" pitchFamily="18" charset="0"/>
                <a:cs typeface="Times New Roman" panose="02020603050405020304" pitchFamily="18" charset="0"/>
              </a:rPr>
              <a:t>Continue experimenting with additional hyperparameters and advanced techniques (e.g., grid search or randomized search) to optimize both models further.</a:t>
            </a:r>
          </a:p>
          <a:p>
            <a:pPr marL="285750" indent="-285750" eaLnBrk="0" fontAlgn="base" hangingPunct="0">
              <a:spcBef>
                <a:spcPct val="0"/>
              </a:spcBef>
              <a:spcAft>
                <a:spcPct val="0"/>
              </a:spcAft>
              <a:buFont typeface="Wingdings" panose="05000000000000000000" pitchFamily="2" charset="2"/>
              <a:buChar char="ü"/>
            </a:pPr>
            <a:r>
              <a:rPr lang="en-US" sz="1500" b="1" dirty="0">
                <a:latin typeface="Times New Roman" panose="02020603050405020304" pitchFamily="18" charset="0"/>
                <a:cs typeface="Times New Roman" panose="02020603050405020304" pitchFamily="18" charset="0"/>
              </a:rPr>
              <a:t>Reason: </a:t>
            </a:r>
            <a:r>
              <a:rPr lang="en-US" sz="1500" dirty="0">
                <a:latin typeface="Times New Roman" panose="02020603050405020304" pitchFamily="18" charset="0"/>
                <a:cs typeface="Times New Roman" panose="02020603050405020304" pitchFamily="18" charset="0"/>
              </a:rPr>
              <a:t>Even though current models are well-optimized, further tuning can potentially enhance performance and provide better insights into model behavior.</a:t>
            </a:r>
          </a:p>
          <a:p>
            <a:pPr marL="285750" indent="-285750" eaLnBrk="0" fontAlgn="base" hangingPunct="0">
              <a:spcBef>
                <a:spcPct val="0"/>
              </a:spcBef>
              <a:spcAft>
                <a:spcPct val="0"/>
              </a:spcAft>
              <a:buFont typeface="Wingdings" panose="05000000000000000000" pitchFamily="2" charset="2"/>
              <a:buChar char="ü"/>
            </a:pPr>
            <a:r>
              <a:rPr lang="en-US" sz="1500" b="1" dirty="0">
                <a:latin typeface="Times New Roman" panose="02020603050405020304" pitchFamily="18" charset="0"/>
                <a:cs typeface="Times New Roman" panose="02020603050405020304" pitchFamily="18" charset="0"/>
              </a:rPr>
              <a:t>Outcome</a:t>
            </a:r>
            <a:r>
              <a:rPr lang="en-US" sz="1500" dirty="0">
                <a:latin typeface="Times New Roman" panose="02020603050405020304" pitchFamily="18" charset="0"/>
                <a:cs typeface="Times New Roman" panose="02020603050405020304" pitchFamily="18" charset="0"/>
              </a:rPr>
              <a:t>: Improved model performance and better alignment with specific business needs or constraints.</a:t>
            </a:r>
          </a:p>
          <a:p>
            <a:pPr algn="just"/>
            <a:endParaRPr lang="en-US" sz="15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95088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{88334C52-5930-4928-A0F0-F0CB92FE4D11}tf56160789_win32</Template>
  <TotalTime>327</TotalTime>
  <Words>1824</Words>
  <Application>Microsoft Office PowerPoint</Application>
  <PresentationFormat>Widescreen</PresentationFormat>
  <Paragraphs>200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Bookman Old Style</vt:lpstr>
      <vt:lpstr>Calibri</vt:lpstr>
      <vt:lpstr>Franklin Gothic Book</vt:lpstr>
      <vt:lpstr>Segoe UI Black</vt:lpstr>
      <vt:lpstr>Times New Roman</vt:lpstr>
      <vt:lpstr>Wingdings</vt:lpstr>
      <vt:lpstr>Custom</vt:lpstr>
      <vt:lpstr>Data 2204-03-Statistical Predictive Modelling – II  final Project –finding Best Wheat Type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2204-03-Statistical Predictive Modelling – II  Assignment – 2 Professor:  Ritwick Dutta</dc:title>
  <dc:creator>Grossflix@outlook.com</dc:creator>
  <cp:lastModifiedBy>Grossflix@outlook.com</cp:lastModifiedBy>
  <cp:revision>37</cp:revision>
  <dcterms:created xsi:type="dcterms:W3CDTF">2024-06-17T01:05:59Z</dcterms:created>
  <dcterms:modified xsi:type="dcterms:W3CDTF">2024-08-08T04:30:23Z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