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5e96effdd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15e96effdd_2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5e96effdd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15e96effdd_2_1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5e96effdd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15e96effdd_6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5e96effdd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15e96effdd_6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5e96effd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15e96effdd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69" name="Google Shape;69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" name="Google Shape;71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72" name="Google Shape;72;p1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75" name="Google Shape;75;p1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76" name="Google Shape;76;p1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77" name="Google Shape;77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508001" y="2025650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3" type="body"/>
          </p:nvPr>
        </p:nvSpPr>
        <p:spPr>
          <a:xfrm>
            <a:off x="3816287" y="1620737"/>
            <a:ext cx="313921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08" name="Google Shape;108;p18"/>
          <p:cNvSpPr txBox="1"/>
          <p:nvPr>
            <p:ph idx="4" type="body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120" name="Google Shape;120;p2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508000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/>
          <p:nvPr>
            <p:ph idx="2" type="pic"/>
          </p:nvPr>
        </p:nvSpPr>
        <p:spPr>
          <a:xfrm>
            <a:off x="508000" y="457200"/>
            <a:ext cx="6447501" cy="2884288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508000" y="4025503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2" name="Google Shape;132;p2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9" name="Google Shape;149;p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4" name="Google Shape;164;p26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514349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 rot="5400000">
            <a:off x="2276461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 rot="5400000">
            <a:off x="1186264" y="-221062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" name="Google Shape;54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5" name="Google Shape;55;p1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Google Shape;56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8" name="Google Shape;58;p1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9" name="Google Shape;59;p1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3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ctrTitle"/>
          </p:nvPr>
        </p:nvSpPr>
        <p:spPr>
          <a:xfrm>
            <a:off x="574875" y="1165875"/>
            <a:ext cx="6840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en"/>
              <a:t>Zillow Housing Data Analysis</a:t>
            </a:r>
            <a:endParaRPr/>
          </a:p>
        </p:txBody>
      </p:sp>
      <p:sp>
        <p:nvSpPr>
          <p:cNvPr id="189" name="Google Shape;189;p30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Vinod Sharma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19CE36009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IIT Kharagpur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410750" y="457200"/>
            <a:ext cx="6447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2000"/>
              <a:t>General Trend Analysis</a:t>
            </a:r>
            <a:endParaRPr sz="2000"/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3">
            <a:alphaModFix/>
          </a:blip>
          <a:srcRect b="-4479" l="-102960" r="102960" t="4480"/>
          <a:stretch/>
        </p:blipFill>
        <p:spPr>
          <a:xfrm>
            <a:off x="508000" y="1620450"/>
            <a:ext cx="3138025" cy="31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98" y="2239345"/>
            <a:ext cx="3356050" cy="26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110225" y="1022100"/>
            <a:ext cx="749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Key insights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There is an increasing trend in house prices in US with faster increment in last 5 yr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There is a great dip in housing prices during 2008 signifying great depression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125" y="2239350"/>
            <a:ext cx="3563650" cy="27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58750" y="457200"/>
            <a:ext cx="7347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30"/>
              <a:buFont typeface="Trebuchet MS"/>
              <a:buNone/>
            </a:pPr>
            <a:r>
              <a:rPr lang="en" sz="2029"/>
              <a:t>Comparing returns between top and bottom tier homes</a:t>
            </a:r>
            <a:endParaRPr sz="2029"/>
          </a:p>
        </p:txBody>
      </p:sp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-4479" l="-102960" r="102960" t="4480"/>
          <a:stretch/>
        </p:blipFill>
        <p:spPr>
          <a:xfrm>
            <a:off x="508000" y="1620450"/>
            <a:ext cx="3138025" cy="31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110225" y="1022100"/>
            <a:ext cx="749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Key insights: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Better to invest in bottom tier homes as annual increase in ZHVI is more for them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Also bottom tier homes are better to invest 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because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they need less capital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600" y="1853400"/>
            <a:ext cx="414337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109728" y="2171550"/>
            <a:ext cx="3631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rebuchet MS"/>
                <a:ea typeface="Trebuchet MS"/>
                <a:cs typeface="Trebuchet MS"/>
                <a:sym typeface="Trebuchet MS"/>
              </a:rPr>
              <a:t>Probable reason for better returns</a:t>
            </a:r>
            <a:endParaRPr b="1" i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Homes have two components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AutoNum type="arabicPeriod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Basic land plot (price increases)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AutoNum type="arabicPeriod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Cost of interior (price decreases)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For bottom tier plot contributes larger part so they see higher returns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69550" y="457200"/>
            <a:ext cx="6759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968"/>
              <a:buFont typeface="Trebuchet MS"/>
              <a:buNone/>
            </a:pPr>
            <a:r>
              <a:rPr lang="en" sz="2230"/>
              <a:t>Comparing returns between top and bottom tier homes</a:t>
            </a:r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 b="-4479" l="-102960" r="102960" t="4480"/>
          <a:stretch/>
        </p:blipFill>
        <p:spPr>
          <a:xfrm>
            <a:off x="508000" y="1620450"/>
            <a:ext cx="3138025" cy="31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 txBox="1"/>
          <p:nvPr/>
        </p:nvSpPr>
        <p:spPr>
          <a:xfrm>
            <a:off x="110225" y="1022100"/>
            <a:ext cx="749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Key insights: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The best possible return in top tier homes is about 25% in Sevierville region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best possible return in bottom tier homes is about 75% in Blytheville region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 rotWithShape="1">
          <a:blip r:embed="rId4">
            <a:alphaModFix/>
          </a:blip>
          <a:srcRect b="0" l="0" r="61219" t="0"/>
          <a:stretch/>
        </p:blipFill>
        <p:spPr>
          <a:xfrm>
            <a:off x="508000" y="2081925"/>
            <a:ext cx="3138026" cy="28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 rotWithShape="1">
          <a:blip r:embed="rId4">
            <a:alphaModFix/>
          </a:blip>
          <a:srcRect b="0" l="60795" r="0" t="0"/>
          <a:stretch/>
        </p:blipFill>
        <p:spPr>
          <a:xfrm>
            <a:off x="3913125" y="2081925"/>
            <a:ext cx="3172569" cy="28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37125" y="457200"/>
            <a:ext cx="6937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30"/>
              <a:buFont typeface="Trebuchet MS"/>
              <a:buNone/>
            </a:pPr>
            <a:r>
              <a:rPr lang="en" sz="2029"/>
              <a:t>Comparing returns between top and bottom tier homes</a:t>
            </a:r>
            <a:endParaRPr sz="2500"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009" y="2079125"/>
            <a:ext cx="4549490" cy="30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399950" y="1182975"/>
            <a:ext cx="745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In real estate 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buying is not an easy 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process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it may be better to invest in region with more numbers of listings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o plotting returns in top ten regions with maximum listings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