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61" r:id="rId7"/>
    <p:sldId id="284" r:id="rId8"/>
    <p:sldId id="262" r:id="rId9"/>
    <p:sldId id="268" r:id="rId10"/>
    <p:sldId id="287" r:id="rId11"/>
    <p:sldId id="288" r:id="rId12"/>
    <p:sldId id="258" r:id="rId13"/>
    <p:sldId id="286" r:id="rId14"/>
    <p:sldId id="264" r:id="rId15"/>
    <p:sldId id="263" r:id="rId16"/>
    <p:sldId id="275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7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3D48B-3B29-44CC-8F0D-5C82CF6902DB}" v="1" dt="2021-08-31T21:20:38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12" y="48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9D7FC0-1DD1-4CA8-8112-A8C7F40EA6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B4FAB-25C6-4E98-9EBB-B23B53E669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C9BE-87B7-4760-A22C-329CE4983B43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D8D7A-73C0-4D72-A352-EECD76243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E284F-EDF0-4258-A6DB-1E971D4551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36F7D-74B8-491D-9B56-3C7529DF5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89C1D-9DA7-4C69-9BE5-61F988705FB7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07D3-876E-4CE3-BE97-1887ED6BB6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6106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8840" y="472377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536574"/>
            <a:ext cx="7620000" cy="578485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9768840" y="5701668"/>
            <a:ext cx="24231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480" y="1122363"/>
            <a:ext cx="4446270" cy="2387600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7D2B5-DEF8-4833-801A-DC6C2692B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41358" y="416229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1099958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47229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7229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179458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3A97B-BCBE-41A6-8F7C-75F49A3E9414}"/>
              </a:ext>
            </a:extLst>
          </p:cNvPr>
          <p:cNvSpPr/>
          <p:nvPr userDrawn="1"/>
        </p:nvSpPr>
        <p:spPr>
          <a:xfrm>
            <a:off x="8043609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740CCCA-3569-463C-B2AC-A5A7F0D497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90880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8CE8B97-7C16-44A0-BFB9-F96C5984325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90880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2C4107-B380-4B54-A179-81B6EE4FE61C}"/>
              </a:ext>
            </a:extLst>
          </p:cNvPr>
          <p:cNvCxnSpPr>
            <a:cxnSpLocks/>
          </p:cNvCxnSpPr>
          <p:nvPr userDrawn="1"/>
        </p:nvCxnSpPr>
        <p:spPr>
          <a:xfrm>
            <a:off x="9123109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1DCE194-0C0A-4B39-AC60-F38FF6DF9302}"/>
              </a:ext>
            </a:extLst>
          </p:cNvPr>
          <p:cNvSpPr/>
          <p:nvPr userDrawn="1"/>
        </p:nvSpPr>
        <p:spPr>
          <a:xfrm>
            <a:off x="4559300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9436B85-0AC5-4B9C-991F-09BD4B25D6D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6571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5815370-788B-420F-8599-14DD0C007C0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6571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9BE1E5-4A83-4CB5-9052-BC1A7677D705}"/>
              </a:ext>
            </a:extLst>
          </p:cNvPr>
          <p:cNvCxnSpPr>
            <a:cxnSpLocks/>
          </p:cNvCxnSpPr>
          <p:nvPr userDrawn="1"/>
        </p:nvCxnSpPr>
        <p:spPr>
          <a:xfrm>
            <a:off x="5638800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2">
            <a:extLst>
              <a:ext uri="{FF2B5EF4-FFF2-40B4-BE49-F238E27FC236}">
                <a16:creationId xmlns:a16="http://schemas.microsoft.com/office/drawing/2014/main" id="{C3697011-E6CC-4901-995E-295A6B2A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EA6FBB3A-E08E-4C9D-A6BC-A4437629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741F3B34-2439-43D5-886C-2652B0B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CF7930-2AA6-47D6-A0F2-438A1BDA76F6}"/>
              </a:ext>
            </a:extLst>
          </p:cNvPr>
          <p:cNvSpPr/>
          <p:nvPr userDrawn="1"/>
        </p:nvSpPr>
        <p:spPr>
          <a:xfrm>
            <a:off x="7551735" y="0"/>
            <a:ext cx="46402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5779ED-1BC5-487B-8B42-16D736E7A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467" y="0"/>
            <a:ext cx="304268" cy="6858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5BF40A6-F21A-4A84-8F8C-11A4BBC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347256"/>
            <a:ext cx="3975804" cy="182970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CE84A-20A5-4E69-9CF9-78FA30B351AC}"/>
              </a:ext>
            </a:extLst>
          </p:cNvPr>
          <p:cNvCxnSpPr>
            <a:cxnSpLocks/>
          </p:cNvCxnSpPr>
          <p:nvPr userDrawn="1"/>
        </p:nvCxnSpPr>
        <p:spPr>
          <a:xfrm>
            <a:off x="1162050" y="2333625"/>
            <a:ext cx="0" cy="129131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D45E80-A572-4F1F-A6DC-46C7E86A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523875"/>
            <a:ext cx="4514849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EEF521D-CBF5-4B15-9226-23563A8C3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1346" y="3956731"/>
            <a:ext cx="3975804" cy="390525"/>
          </a:xfrm>
        </p:spPr>
        <p:txBody>
          <a:bodyPr lIns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5B4523-BC07-42A3-8A4D-5E2D9CAE0D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20887" y="285673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534AB7F6-3491-4274-B3F2-F871EFB720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0183" y="254241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B1BC6A9-C15F-4476-80D3-8E9A9A98B2F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920887" y="4162990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9021676-27CC-4430-A253-24147747F4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20183" y="3848665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CDFC7FE-62FA-4943-BCDD-808A7ABBF21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920887" y="546924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0CD399E-155D-416D-8EF4-4190995DC1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20183" y="515492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4648533-B8C6-451A-A70F-831EBFABA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0184" y="1652142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DDABA0-16CE-4E19-BE69-D9B7A7E49D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EFF9B48-1E60-4470-A40A-EA2726265B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2886CA7A-CC77-44B3-A1CA-BBA33F221C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632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132A9FB-F78E-4979-8041-C3FA3A93D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A01AEF9-4E0C-4384-AAB1-9B179A8791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8B5B546-0DF9-45E4-A795-FE967C5ECD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68C7EB3-2B31-41FF-89E8-F0EBD76621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6C27F8B-B209-493E-BAB8-FDDE2157DB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84BDCF5-6254-4805-96B8-A31EE31D46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64990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963DDA-51A3-4DBA-B9AB-9476FA302735}"/>
              </a:ext>
            </a:extLst>
          </p:cNvPr>
          <p:cNvCxnSpPr>
            <a:cxnSpLocks/>
          </p:cNvCxnSpPr>
          <p:nvPr userDrawn="1"/>
        </p:nvCxnSpPr>
        <p:spPr>
          <a:xfrm>
            <a:off x="3762680" y="3774842"/>
            <a:ext cx="468364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CA1E21-932F-47C4-A095-3D682884EC3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8A636DFD-D98E-4314-BD69-68D2528C01D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58897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pic>
        <p:nvPicPr>
          <p:cNvPr id="4" name="Picture 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036201C-6A4F-4D68-A5F0-E6E149C82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5" name="Picture 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1FDEBCE5-FECF-4290-856D-FCF83DC52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84F6DC17-DADB-40C5-8E7F-38D27EF3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4F47C4C-5E74-433D-AB6E-74585238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7A9C981C-6AC9-4F33-9E4B-D1117A82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95641-1C03-493E-ACE5-E9354716EF89}"/>
              </a:ext>
            </a:extLst>
          </p:cNvPr>
          <p:cNvCxnSpPr>
            <a:cxnSpLocks/>
          </p:cNvCxnSpPr>
          <p:nvPr userDrawn="1"/>
        </p:nvCxnSpPr>
        <p:spPr>
          <a:xfrm>
            <a:off x="1295400" y="3012972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3B699B4-D7C4-43CC-AC50-5547F9C3C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ctr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DCCF6F7-DBE5-45B0-9C0D-6E34E9D9AE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January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D7EF43C7-231B-47B6-9B8E-A499BF6E79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927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February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976C642-2512-45C1-AC66-B501FB870F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504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March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47EF49-FB58-4C6A-8C0A-D2D680B7A8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208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April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9C7C07AF-3FF2-44C6-9D32-B57CEE6E12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3012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June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08859D92-084B-4AAC-A35E-9997F82C50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0658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9D4720-091C-4EB1-BC99-606EB779347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5070508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A88A27CA-6841-483D-BB86-43C77BB6A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76350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July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68ED6D85-DDFA-46B4-BA5A-892D7ED6CB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44927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August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D248DAEC-4E3D-4A0E-8EE4-64C5E83372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3504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September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BE3E7173-46E0-4647-AF6E-3D3F923D70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8208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October</a:t>
            </a:r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383EE998-C462-4F32-BF67-164C6CB58F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012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December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2A189DDD-670F-46A8-8840-E981413F4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50658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November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40CE67A-DD2D-46B5-B05E-82306D2FCB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8463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B6DC8F1-E86C-4CDB-9265-94B50CFEF9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24194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CE6662-3A66-45A1-9FCC-9BBA8BE55B1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55617" y="5176789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89DF173C-4274-4F9C-BC1A-F47863A47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5BE446B2-5954-4D98-A1D5-7BD2F202D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3" name="Date Placeholder 3">
            <a:extLst>
              <a:ext uri="{FF2B5EF4-FFF2-40B4-BE49-F238E27FC236}">
                <a16:creationId xmlns:a16="http://schemas.microsoft.com/office/drawing/2014/main" id="{4D7E30F2-3820-4445-A623-44B83424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2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FB265-53A1-4F4A-93D5-B32472F0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57499"/>
            <a:ext cx="59055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1E4F1F9-8369-4C88-9B00-48ACF4934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2857499"/>
            <a:ext cx="41148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593D2C-0F56-450C-86CD-A019ADD07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3300"/>
            <a:ext cx="59055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12AF4CF-A37C-4010-9731-C33A8197C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0" y="2273300"/>
            <a:ext cx="41148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8CD853FB-B552-43EE-A55D-E13ADC8B6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14" name="Picture 1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C95FC6BE-3777-46FA-A4A2-6C667016B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DD19217A-B411-49D0-84C7-16BA3F21F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l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A82BD0B-4BD1-40BF-865D-C6A32C640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34C6F6C-1D22-4E30-BC57-12F1408D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4B53078-6930-4337-8412-A0228A7BEF3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B184911A-D23E-4AE4-AA9D-D9351F396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9640" y="3995381"/>
            <a:ext cx="10332720" cy="122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B058FB8-1105-4C4A-BC46-FC5263C51B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F15AF40-266A-4348-9B27-CBABA9E3D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CD58177-9C19-4D24-9FFF-58EECDE765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BE7486E-0AF8-4124-830C-420FA1F92BB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4A74A1-7AA0-4CCA-91E2-173B9CC7AF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28FF9BA-B29D-439F-A4A3-BFE6BC8B45C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71CD701-6647-40A3-B851-9CA1C8D356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6A8BFC1-7FA0-4CAA-97FD-9A01BA00D2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D0C2842-0D4E-486C-A993-1D0D75D4943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59B4F0E-8F16-42CC-8346-A00DADA20E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9D7695C-A738-4500-B476-95B5729911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3B984CB-A282-404B-8B4C-8FEE071EB27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F337119-92E1-4057-81DB-A0B6F5747A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88EEFA1-753B-4733-8686-F3A10A131B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B05348-942A-4131-9A3F-479F3F9A9A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B3C00ACD-1C1A-4069-B8CB-DB8CA8A0B8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A74A790-DCD1-46EB-8261-607BEF403CC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7825B37-7E7B-4D73-967B-AA07F007C0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DA6EB697-D6DD-4343-BAC9-49514C5D518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E70367E-C969-4F8A-AC6F-5E7AC2C0BC5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0575E90-7198-47A0-805F-3162B2386DC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ED2274A-F2D9-4427-99BF-1D78414DBCD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31D0A8C-CD54-4D10-A8F5-97CF139C25D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FC15A55-7462-4E94-8DA3-5549FE7AAC8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4D808E3A-2D47-4508-B487-97E7B840A1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B7FEF61-4C66-42E8-81B2-CB838535F7E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0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A88965D1-1506-43AA-A066-5CA60D2AD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45AFDE-8D65-480B-9D80-F8B2868463F1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F91974B-F58F-4C8E-8D68-7DBAD42BE6C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690688"/>
            <a:ext cx="10515600" cy="3984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D055213-4B28-4DFA-B283-C64E50841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4C9E28E-8406-48BC-8F90-9483DF3E2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592DA0A-15A7-4B7C-BDC1-6C40C548B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" y="0"/>
            <a:ext cx="12207240" cy="3803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7165"/>
            <a:ext cx="10515600" cy="100425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520" y="518474"/>
            <a:ext cx="2743200" cy="274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7720" y="518474"/>
            <a:ext cx="2743200" cy="274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0920" y="518474"/>
            <a:ext cx="2743200" cy="274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34120" y="518474"/>
            <a:ext cx="2743200" cy="274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45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6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45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C2B29A0-592A-4DF1-809E-B5265DACA3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34120" y="5224905"/>
            <a:ext cx="275336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03C6378-59CC-47B4-9E9F-BAC6C2C389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34120" y="5688480"/>
            <a:ext cx="275336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48AA424-5B3D-40C4-BBDC-2C338C0385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477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9AE277D-FC5E-4B64-A3FA-A9BD4919D9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477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C21568-200C-4310-B462-B36358C4D23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1082" y="5229500"/>
            <a:ext cx="2733038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24FCA02-7F7F-4B5F-833A-CE244C2209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1082" y="5693075"/>
            <a:ext cx="273303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2658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40" y="1737360"/>
            <a:ext cx="10764520" cy="174125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56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1802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1497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04965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955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955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BF177F2-C312-4467-A8E7-2F7C06DF7D6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8433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5D26BA3A-860A-4168-9872-0A0D22BEA7A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39190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A95FA78C-CC95-43FC-8BB5-17A796D7B9E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68536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7EA70B51-4FF2-42F8-BAFF-83B593ADB78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978838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08EF00C-774E-4D73-AFEF-EEC6196D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0" y="365125"/>
            <a:ext cx="10764520" cy="1325563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633A346-456C-4917-800A-85F73F876E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4019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C31CC6-C8A8-4831-94CD-366DC97C2B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4019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CB652A06-2CE0-42F0-8186-DBBD4219FC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82083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E6091FC-D3C2-46A7-9A51-90A64C97CF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82083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B663F697-5494-47B5-8888-F76EE36A561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0147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95B42005-A70C-498A-A357-1492B1393F4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0147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FA3E4CA4-4074-4C29-853C-A8857A156A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4987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1308FE93-15B6-4FC2-A5CF-53AA6064DAB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4987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08AE9FA-2EBC-416A-B525-59A5F1258E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051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EE168CBD-2F60-4551-9129-2ED8A59499B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53051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E05EDFD4-CA70-451D-A8F0-BF688EDBFC7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1115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8E47CD55-3098-4BD6-A269-794D40911ED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11115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65938B-08CE-4FA4-A95B-5A66E901AC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69179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A72442A0-E7C5-4604-A4AA-9A86DD29841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9179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946F89-1A32-4CE8-9F85-45EDF090AB96}"/>
              </a:ext>
            </a:extLst>
          </p:cNvPr>
          <p:cNvCxnSpPr>
            <a:cxnSpLocks/>
            <a:stCxn id="11" idx="2"/>
          </p:cNvCxnSpPr>
          <p:nvPr userDrawn="1"/>
        </p:nvCxnSpPr>
        <p:spPr>
          <a:xfrm flipH="1">
            <a:off x="1558635" y="3248066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E9F58-7707-4E5A-8C6B-C3D66810327C}"/>
              </a:ext>
            </a:extLst>
          </p:cNvPr>
          <p:cNvCxnSpPr>
            <a:cxnSpLocks/>
          </p:cNvCxnSpPr>
          <p:nvPr userDrawn="1"/>
        </p:nvCxnSpPr>
        <p:spPr>
          <a:xfrm flipH="1">
            <a:off x="4145279" y="3250315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1897E7-33EE-452E-B67F-D676DB9630EB}"/>
              </a:ext>
            </a:extLst>
          </p:cNvPr>
          <p:cNvCxnSpPr>
            <a:cxnSpLocks/>
          </p:cNvCxnSpPr>
          <p:nvPr userDrawn="1"/>
        </p:nvCxnSpPr>
        <p:spPr>
          <a:xfrm flipH="1">
            <a:off x="6732507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F35791-C763-4163-9B05-68EE7814E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6732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F2A3C7-B018-4022-B2BB-D8D2B03190AB}"/>
              </a:ext>
            </a:extLst>
          </p:cNvPr>
          <p:cNvCxnSpPr>
            <a:cxnSpLocks/>
          </p:cNvCxnSpPr>
          <p:nvPr userDrawn="1"/>
        </p:nvCxnSpPr>
        <p:spPr>
          <a:xfrm>
            <a:off x="2854035" y="3254943"/>
            <a:ext cx="0" cy="192615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52EF5B-4C4F-451E-B0B4-8226109ADE91}"/>
              </a:ext>
            </a:extLst>
          </p:cNvPr>
          <p:cNvCxnSpPr>
            <a:cxnSpLocks/>
          </p:cNvCxnSpPr>
          <p:nvPr userDrawn="1"/>
        </p:nvCxnSpPr>
        <p:spPr>
          <a:xfrm>
            <a:off x="5440679" y="3233453"/>
            <a:ext cx="0" cy="19498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D6748B-4A98-4935-BC51-E43412110392}"/>
              </a:ext>
            </a:extLst>
          </p:cNvPr>
          <p:cNvCxnSpPr>
            <a:cxnSpLocks/>
          </p:cNvCxnSpPr>
          <p:nvPr userDrawn="1"/>
        </p:nvCxnSpPr>
        <p:spPr>
          <a:xfrm>
            <a:off x="8027907" y="3257242"/>
            <a:ext cx="0" cy="191926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A0E4AC-BE6A-45AA-B639-A8288815E8F9}"/>
              </a:ext>
            </a:extLst>
          </p:cNvPr>
          <p:cNvCxnSpPr>
            <a:cxnSpLocks/>
          </p:cNvCxnSpPr>
          <p:nvPr userDrawn="1"/>
        </p:nvCxnSpPr>
        <p:spPr>
          <a:xfrm>
            <a:off x="10612132" y="3254943"/>
            <a:ext cx="0" cy="192938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ooter Placeholder 5">
            <a:extLst>
              <a:ext uri="{FF2B5EF4-FFF2-40B4-BE49-F238E27FC236}">
                <a16:creationId xmlns:a16="http://schemas.microsoft.com/office/drawing/2014/main" id="{12CD4C44-15F4-4517-B3CC-D07D4B93D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9" name="Slide Number Placeholder 6">
            <a:extLst>
              <a:ext uri="{FF2B5EF4-FFF2-40B4-BE49-F238E27FC236}">
                <a16:creationId xmlns:a16="http://schemas.microsoft.com/office/drawing/2014/main" id="{9F988C33-C2E3-49AE-9BC1-9123EADC3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id="{757004CA-7955-4C10-8542-83D291BF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  <p15:guide id="2" pos="1392">
          <p15:clr>
            <a:srgbClr val="FBAE40"/>
          </p15:clr>
        </p15:guide>
        <p15:guide id="3" pos="2208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0E805C5A-1029-4D1B-94B3-422EC2CA3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F9E512-1300-47FB-86AC-F8C946EE698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399EA4A-18B9-4C3F-A6B1-0D80C2598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2700" y="913448"/>
            <a:ext cx="5041900" cy="513492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907808-FD8D-4C4A-A5E4-068D94BF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2766219"/>
            <a:ext cx="5041900" cy="1325563"/>
          </a:xfrm>
        </p:spPr>
        <p:txBody>
          <a:bodyPr>
            <a:normAutofit/>
          </a:bodyPr>
          <a:lstStyle>
            <a:lvl1pPr algn="ctr">
              <a:defRPr sz="3600" spc="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C98BF5-ED87-4BF7-BB07-29187F8C8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913448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0E0AB9E-D60D-4299-B73A-B96F7B7F8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7600" y="1275398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D9663C9-EA8F-404F-A640-85028F6F30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67600" y="1672273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9C0574-6721-4F80-A5F8-8C4C5D2B9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223139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86F510A-D29A-4582-ADA6-290E1D6A0B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7600" y="259334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576EF89-ABF3-4312-A3E7-E1909CA744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7600" y="299021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B198549-FECA-4B92-9906-8D1F79E14D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7600" y="3543935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10D5A62-4015-4F75-A2AC-D3C1B70911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67600" y="3905885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67DEAF9-25BD-404A-A5F3-30A81E38D2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67600" y="4302760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03C6E4A-B7FD-4BD7-A807-52FE5D27E3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67600" y="485648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9798A4B-546D-497E-8DC4-67F69916B6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67600" y="521843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0720791-8657-4D3A-9912-1CF7D48EA1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67600" y="561530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8AD16A67-F6AC-4CFA-B638-3076C156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619925E-10F5-4FE2-B665-672B18AF9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 spc="0"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99B42EE4-8774-49D2-8B69-8D680E801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EDAD97A-3707-4927-B006-8E1F9FA7A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3286" y="0"/>
            <a:ext cx="65887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8718" y="523875"/>
            <a:ext cx="5657850" cy="581025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ED8496-5E7C-4C78-B8EF-9319D4BF8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5285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6356350"/>
            <a:ext cx="2372881" cy="365125"/>
          </a:xfrm>
        </p:spPr>
        <p:txBody>
          <a:bodyPr/>
          <a:lstStyle>
            <a:lvl1pPr algn="r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4640" y="0"/>
            <a:ext cx="5547360" cy="68580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4A63342F-743C-459F-B121-7E344300D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78480" y="3291840"/>
            <a:ext cx="6858000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E13AA0B-9749-4C5F-A7F8-7C789F442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254362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18D6250-5EE6-4875-8BAD-D7140B01B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92931" y="-941071"/>
            <a:ext cx="6858000" cy="87401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1921" y="536574"/>
            <a:ext cx="7780020" cy="57848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122363"/>
            <a:ext cx="4446270" cy="1874837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58" y="377921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5859" y="4757108"/>
            <a:ext cx="230600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CDE2589-A5DF-4CFB-80DA-F3EB6E9A2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5858" y="5579334"/>
            <a:ext cx="1708784" cy="1116118"/>
          </a:xfrm>
        </p:spPr>
        <p:txBody>
          <a:bodyPr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CE3F9E1-78CA-4716-9303-F5DE95A90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376" y="326440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5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381000" y="381000"/>
            <a:ext cx="6858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 lIns="0"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5800" y="2160591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6" y="525463"/>
            <a:ext cx="4962526" cy="580707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6743700" y="1859273"/>
            <a:ext cx="0" cy="43605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035800" y="1859273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035800" y="3271768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035800" y="2970450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35800" y="4382945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35800" y="4081627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02DCFFD-63E0-4E21-908F-7B3242F6AAB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35800" y="5494123"/>
            <a:ext cx="4298950" cy="72570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7E7A4C-470C-4831-907E-3338C5B817F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035800" y="5192805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102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102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809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809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2271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182E807-0C2E-4BC5-BF7E-526F4625C96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84088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B21E869-F893-4182-B4C9-9C6D4C1E70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84087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397712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7270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5B5AE825-32F0-4FF5-AD58-C846CFE482B5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9430188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1513875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4248911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6983947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750C30-59A4-4345-B670-0030A6828B14}"/>
              </a:ext>
            </a:extLst>
          </p:cNvPr>
          <p:cNvCxnSpPr>
            <a:cxnSpLocks/>
          </p:cNvCxnSpPr>
          <p:nvPr userDrawn="1"/>
        </p:nvCxnSpPr>
        <p:spPr>
          <a:xfrm>
            <a:off x="9718983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3E2CAEA6-2840-4C2D-B6E2-A17A0A9F0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36" name="Picture 35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C270418-FBBE-4523-812C-440495951D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4F3022F7-3702-4466-9986-D2645E60F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ody of water with trees around it&#10;&#10;Description automatically generated with medium confidence">
            <a:extLst>
              <a:ext uri="{FF2B5EF4-FFF2-40B4-BE49-F238E27FC236}">
                <a16:creationId xmlns:a16="http://schemas.microsoft.com/office/drawing/2014/main" id="{4FA989F3-E380-4D92-BD33-21366C4663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7333B9-F523-4307-B469-F66B0C6E9D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508000"/>
            <a:ext cx="4114800" cy="584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2CD466-114C-48B9-82B3-DC830491B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65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1758243-C023-46F4-AA0D-115263FADC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65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CE54372-39E4-429B-909F-1B39307854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65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80615B5-AB0C-4460-96CC-11C15E7D74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65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9C3E351-39C7-4529-B6CD-B0EF6A4BB0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059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62CB53-1EBD-4B1E-8562-33910E8833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059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F9CB6CB-1D5E-4484-BDCC-67FDE981AA7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59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229F1D8-00A2-407C-974C-4F22FE98AB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059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7E9D7FB7-F0D3-47C2-95E6-B2D047FF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73EC134-FDBF-4113-B825-23125EE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2C2DA51-699D-4FD6-9B2A-2FA0915C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828" y="246888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8467" y="0"/>
            <a:ext cx="304268" cy="68580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358466" cy="685799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7256237" y="2928256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117447" y="2468617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445828" y="380880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445828" y="5101562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E75E29-1E56-4BC2-9665-A103D29D944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17447" y="3808800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4A65D09-92B8-4044-9560-43DACBD6E36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117447" y="5101562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3E8EA-AD86-4D53-99F2-514C73069694}"/>
              </a:ext>
            </a:extLst>
          </p:cNvPr>
          <p:cNvCxnSpPr>
            <a:cxnSpLocks/>
          </p:cNvCxnSpPr>
          <p:nvPr userDrawn="1"/>
        </p:nvCxnSpPr>
        <p:spPr>
          <a:xfrm>
            <a:off x="7256237" y="4268439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A21C585D-982F-4820-83DB-2EC69C55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CF6BFE9E-EF76-481D-9C8A-7AB36DF5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8FBCDE-F8D9-49DC-B34B-2D3463C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"/>
          <a:stretch/>
        </p:blipFill>
        <p:spPr>
          <a:xfrm>
            <a:off x="0" y="0"/>
            <a:ext cx="4446270" cy="68797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2850" y="4047144"/>
            <a:ext cx="84391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B9F2E2-2FA7-41DA-91AC-B4A535BFF534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2542032" y="1033272"/>
            <a:ext cx="4690872" cy="469087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3200" b="0" cap="all" spc="0" baseline="0" dirty="0">
                <a:ln w="0"/>
                <a:solidFill>
                  <a:schemeClr val="accent1">
                    <a:lumMod val="75000"/>
                    <a:alpha val="70000"/>
                  </a:schemeClr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58" y="2171699"/>
            <a:ext cx="7581900" cy="1681163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8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560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560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6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0600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55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559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26021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35210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1020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88885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563880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8358922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148E808A-AB67-4B52-B35C-7487342F4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88B2564D-D1B9-47FE-9DC9-1BB531614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E250C28C-FA72-4324-9DA9-3AE75077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2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with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9025" y="0"/>
            <a:ext cx="47529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2260384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3213" y="525463"/>
            <a:ext cx="3784599" cy="262917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947991" y="3459082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57251" y="2260384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71900" y="3652757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57251" y="3652757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71900" y="5054655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7251" y="5054655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974B9287-7FD2-4AE5-BA59-7B3E9C8B5FC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3213" y="3632600"/>
            <a:ext cx="3784599" cy="262917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20A735-5706-4C08-8345-E542A71DCF4C}"/>
              </a:ext>
            </a:extLst>
          </p:cNvPr>
          <p:cNvCxnSpPr>
            <a:cxnSpLocks/>
          </p:cNvCxnSpPr>
          <p:nvPr userDrawn="1"/>
        </p:nvCxnSpPr>
        <p:spPr>
          <a:xfrm>
            <a:off x="947991" y="4873016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4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53" r:id="rId11"/>
    <p:sldLayoutId id="2147483663" r:id="rId12"/>
    <p:sldLayoutId id="2147483666" r:id="rId13"/>
    <p:sldLayoutId id="2147483678" r:id="rId14"/>
    <p:sldLayoutId id="2147483680" r:id="rId15"/>
    <p:sldLayoutId id="2147483679" r:id="rId16"/>
    <p:sldLayoutId id="2147483674" r:id="rId17"/>
    <p:sldLayoutId id="2147483675" r:id="rId18"/>
    <p:sldLayoutId id="2147483655" r:id="rId19"/>
    <p:sldLayoutId id="2147483676" r:id="rId20"/>
    <p:sldLayoutId id="214748367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a clothing boutique. There are three women shopping.">
            <a:extLst>
              <a:ext uri="{FF2B5EF4-FFF2-40B4-BE49-F238E27FC236}">
                <a16:creationId xmlns:a16="http://schemas.microsoft.com/office/drawing/2014/main" id="{32238C12-2174-4712-863E-D187FCA60E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" y="536574"/>
            <a:ext cx="7620000" cy="57848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70" y="869774"/>
            <a:ext cx="11523287" cy="1015586"/>
          </a:xfrm>
        </p:spPr>
        <p:txBody>
          <a:bodyPr/>
          <a:lstStyle/>
          <a:p>
            <a:pPr algn="ctr">
              <a:lnSpc>
                <a:spcPts val="2700"/>
              </a:lnSpc>
            </a:pPr>
            <a:r>
              <a:rPr lang="en-US" sz="4400" b="1" dirty="0">
                <a:effectLst/>
                <a:latin typeface="Comic Sans MS" panose="030F0702030302020204" pitchFamily="66" charset="0"/>
              </a:rPr>
              <a:t>Analysis of Revenue and Order Data</a:t>
            </a:r>
            <a:endParaRPr lang="en-US" sz="4400" dirty="0"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8840" y="4723772"/>
            <a:ext cx="1708784" cy="1156332"/>
          </a:xfrm>
        </p:spPr>
        <p:txBody>
          <a:bodyPr/>
          <a:lstStyle/>
          <a:p>
            <a:r>
              <a:rPr lang="en-US" dirty="0"/>
              <a:t>Vinod Fartyal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F1BE696-47B5-5149-3013-53DDB76570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783" r="14783"/>
          <a:stretch>
            <a:fillRect/>
          </a:stretch>
        </p:blipFill>
        <p:spPr>
          <a:xfrm>
            <a:off x="3685881" y="1404593"/>
            <a:ext cx="4854804" cy="531688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356713-804D-80ED-F6A5-4D7EB186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omic Sans MS" panose="030F0702030302020204" pitchFamily="66" charset="0"/>
              </a:rPr>
              <a:t>Key Findings from the Analysis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08261-CE35-210F-C08A-B2EF8F23682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6500" y="2344605"/>
            <a:ext cx="2589600" cy="52693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effectLst/>
                <a:latin typeface="苹方-简"/>
              </a:rPr>
              <a:t>Revenue Performance 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83CCF-6F75-57A4-B082-7DF19E87FA8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500" y="3128324"/>
            <a:ext cx="2589600" cy="268729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reveals a total revenue of Rs 71,789,040 from 128,949 orders, highlighting strong sales but also indicating a need to address the 18,341 cancellations affecting overall performance.</a:t>
            </a:r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89368B-A6D6-06FB-D2FD-92B52C50EBB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105900" y="2344604"/>
            <a:ext cx="2589600" cy="52693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effectLst/>
                <a:latin typeface="苹方-简"/>
              </a:rPr>
              <a:t>Monthly Revenue Volatility</a:t>
            </a:r>
          </a:p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F6EF57-4084-3BE0-5AD0-677A49EB6F8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05900" y="3128324"/>
            <a:ext cx="2589600" cy="322167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fluctuations in monthly revenue, particularly the anomalous drop in May, suggest the necessity for strategic interventions to stabilize income and enhance operational effectiveness.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2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build="p"/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83"/>
            <a:ext cx="10515600" cy="861420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苹方-简"/>
              </a:rPr>
              <a:t>Suggested Actions for Revenue Growth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2232" y="1406772"/>
            <a:ext cx="3205113" cy="654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Focus on High-Revenue Categories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7366F-A386-45E8-A6BC-71728536438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3634" y="2384981"/>
            <a:ext cx="3044856" cy="2706556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Continue to promote and expand offerings in the </a:t>
            </a: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"Set," "Kurta," and "Western Dress"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categories.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Prioritize marketing efforts and product innovation in these categories to maximize revenue potential.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Leverage customer insights and trends to introduce new designs and styles that align with market demand.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01C0F9-76A5-4F0E-A60F-B285BFF15C5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105900" y="1406772"/>
            <a:ext cx="2589600" cy="360000"/>
          </a:xfrm>
        </p:spPr>
        <p:txBody>
          <a:bodyPr/>
          <a:lstStyle/>
          <a:p>
            <a:pPr algn="ctr"/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 Returns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A40D8-C39C-F5F9-98DD-2E675832387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57650" y="2384982"/>
            <a:ext cx="3086100" cy="1423447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 </a:t>
            </a:r>
            <a:r>
              <a:rPr lang="en-IN" sz="1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 descriptions, sizing guides, and images</a:t>
            </a:r>
            <a:r>
              <a:rPr lang="en-IN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provide customers with clearer expectations.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 </a:t>
            </a:r>
            <a:r>
              <a:rPr lang="en-IN" sz="1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support</a:t>
            </a:r>
            <a:r>
              <a:rPr lang="en-IN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assist shoppers in making informed purchasing decisions.</a:t>
            </a:r>
          </a:p>
          <a:p>
            <a:endParaRPr lang="en-IN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767D56EE-7351-B8F4-E988-C86B6FEEE9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7680" r="27680"/>
          <a:stretch>
            <a:fillRect/>
          </a:stretch>
        </p:blipFill>
        <p:spPr>
          <a:xfrm>
            <a:off x="3581401" y="994102"/>
            <a:ext cx="5029199" cy="5727373"/>
          </a:xfr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6500" y="862383"/>
            <a:ext cx="2589600" cy="72132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IN" sz="2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Geographic Market Expansion and Sales Optimization</a:t>
            </a:r>
            <a:endParaRPr lang="en-IN" sz="29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537D5-4FEF-4664-81C1-2C05E312718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0097" y="2309567"/>
            <a:ext cx="2916003" cy="2677212"/>
          </a:xfrm>
        </p:spPr>
        <p:txBody>
          <a:bodyPr>
            <a:normAutofit fontScale="25000" lnSpcReduction="20000"/>
          </a:bodyPr>
          <a:lstStyle/>
          <a:p>
            <a:pPr marL="457200" lvl="1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ZA" dirty="0"/>
              <a:t> </a:t>
            </a:r>
            <a:r>
              <a:rPr lang="en-IN" sz="4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 data indicate that </a:t>
            </a:r>
            <a:r>
              <a:rPr lang="en-IN" sz="4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Maharashtra, Karnataka, and Delhi</a:t>
            </a:r>
            <a:r>
              <a:rPr lang="en-IN" sz="4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high-performing regions, justifying focused marketing and supply chain optimization.</a:t>
            </a:r>
          </a:p>
          <a:p>
            <a:pPr marL="457200" lvl="1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4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Geo-targeted advertising and influencer collaborations can drive higher brand resonance in these areas.</a:t>
            </a:r>
          </a:p>
          <a:p>
            <a:pPr marL="457200" lvl="1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4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Logistics performance assessments recommend streamlining distribution channels to ensure faster deliveries and reduced operational costs</a:t>
            </a:r>
            <a:r>
              <a:rPr lang="en-IN" sz="4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N" sz="4800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33CDA7-336E-4E02-B96B-4F2DADBE08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377811" y="862383"/>
            <a:ext cx="2589600" cy="787308"/>
          </a:xfrm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Strategic Inventory Management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9947F-8167-49E5-9FB8-4518041AB6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05900" y="2309567"/>
            <a:ext cx="2589600" cy="2526383"/>
          </a:xfrm>
        </p:spPr>
        <p:txBody>
          <a:bodyPr>
            <a:noAutofit/>
          </a:bodyPr>
          <a:lstStyle/>
          <a:p>
            <a:pPr marL="457200" lvl="1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Demand forecasting models indicate that </a:t>
            </a:r>
            <a:r>
              <a:rPr lang="en-IN" sz="1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"Set"</a:t>
            </a:r>
            <a:r>
              <a:rPr lang="en-IN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remains a high-demand category, requiring optimized inventory management.</a:t>
            </a:r>
          </a:p>
          <a:p>
            <a:pPr marL="457200" lvl="1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Predictive analytics should be leveraged for real-time demand sensing and agile inventory adjustments.</a:t>
            </a:r>
          </a:p>
          <a:p>
            <a:pPr marL="457200" lvl="1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Strengthening supplier collaboration and implementing advanced inventory tracking technologies will enhance supply chain resilience.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3C097-83AD-361E-2093-AD785894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99" y="0"/>
            <a:ext cx="6507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8" grpId="0" build="p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618" y="2183236"/>
            <a:ext cx="5005633" cy="2303923"/>
          </a:xfrm>
        </p:spPr>
        <p:txBody>
          <a:bodyPr vert="horz" lIns="0" tIns="45720" rIns="91440" bIns="45720" rtlCol="0" anchor="t">
            <a:normAutofit fontScale="325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900" dirty="0">
                <a:solidFill>
                  <a:schemeClr val="tx1"/>
                </a:solidFill>
                <a:latin typeface="Arial" panose="020B0604020202020204" pitchFamily="34" charset="0"/>
              </a:rPr>
              <a:t>Expand and Innovate High-Revenue Categories Based on Data-driven customer insights and trends analysis.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900" dirty="0">
                <a:solidFill>
                  <a:schemeClr val="tx1"/>
                </a:solidFill>
                <a:latin typeface="Arial" panose="020B0604020202020204" pitchFamily="34" charset="0"/>
              </a:rPr>
              <a:t>Mitigate Return Rates by refining product descriptions, sizing accuracy and enhancing customer support.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900" dirty="0">
                <a:solidFill>
                  <a:schemeClr val="tx1"/>
                </a:solidFill>
                <a:latin typeface="Arial" panose="020B0604020202020204" pitchFamily="34" charset="0"/>
              </a:rPr>
              <a:t>Strengthen Sales in Key Regions through geo-targeted marketing and optimized distribution strategies.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900" dirty="0">
                <a:solidFill>
                  <a:schemeClr val="tx1"/>
                </a:solidFill>
                <a:latin typeface="Arial" panose="020B0604020202020204" pitchFamily="34" charset="0"/>
              </a:rPr>
              <a:t>Optimize Inventory Management by integrating predictive analytics and fostering supplier agility.</a:t>
            </a:r>
          </a:p>
          <a:p>
            <a:endParaRPr lang="en-US" dirty="0"/>
          </a:p>
        </p:txBody>
      </p:sp>
      <p:pic>
        <p:nvPicPr>
          <p:cNvPr id="7" name="Picture Placeholder 6" descr="A woman putting a dress on a clothing mannequin in a clothing boutique. ">
            <a:extLst>
              <a:ext uri="{FF2B5EF4-FFF2-40B4-BE49-F238E27FC236}">
                <a16:creationId xmlns:a16="http://schemas.microsoft.com/office/drawing/2014/main" id="{3AAC5E4A-4D3B-4380-AAAC-5C44641AD5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0"/>
            <a:ext cx="554736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121" y="0"/>
            <a:ext cx="9424251" cy="1514476"/>
          </a:xfrm>
        </p:spPr>
        <p:txBody>
          <a:bodyPr>
            <a:normAutofit/>
          </a:bodyPr>
          <a:lstStyle/>
          <a:p>
            <a:r>
              <a:rPr lang="en-IN" sz="4400" b="1" dirty="0">
                <a:effectLst/>
                <a:latin typeface="Comic Sans MS" panose="030F0702030302020204" pitchFamily="66" charset="0"/>
              </a:rPr>
              <a:t>Recommendations for Revenue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9DC2-EDB8-8F4D-94FF-BD221F88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49"/>
            <a:ext cx="10515600" cy="775518"/>
          </a:xfrm>
        </p:spPr>
        <p:txBody>
          <a:bodyPr/>
          <a:lstStyle/>
          <a:p>
            <a:pPr algn="ctr"/>
            <a:r>
              <a:rPr lang="en-IN" b="1" dirty="0"/>
              <a:t>Dashboard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C06253-9286-9748-1554-DA261FCC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0" y="938718"/>
            <a:ext cx="11340445" cy="58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7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E8037A-B26C-A3A2-06AF-18E0050A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76C9E-8E6A-9962-B747-70308C1B4CD8}"/>
              </a:ext>
            </a:extLst>
          </p:cNvPr>
          <p:cNvSpPr txBox="1"/>
          <p:nvPr/>
        </p:nvSpPr>
        <p:spPr>
          <a:xfrm>
            <a:off x="3930316" y="625642"/>
            <a:ext cx="3897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579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woman standing in front of a display of clothes&#10;&#10;">
            <a:extLst>
              <a:ext uri="{FF2B5EF4-FFF2-40B4-BE49-F238E27FC236}">
                <a16:creationId xmlns:a16="http://schemas.microsoft.com/office/drawing/2014/main" id="{6D9B0891-D7C3-40C5-8BEC-D9D22D6840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8718" y="523875"/>
            <a:ext cx="5657850" cy="58102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2CDDE-F93B-5AD0-0E26-6A2B92E23B58}"/>
              </a:ext>
            </a:extLst>
          </p:cNvPr>
          <p:cNvSpPr txBox="1"/>
          <p:nvPr/>
        </p:nvSpPr>
        <p:spPr>
          <a:xfrm>
            <a:off x="1257734" y="2413337"/>
            <a:ext cx="4285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Comic Sans MS" panose="030F0702030302020204" pitchFamily="66" charset="0"/>
              </a:rPr>
              <a:t>Overview of Revenue and Order Metrics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Revenue And Order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6624C-064C-4D4F-B613-C815EDD797B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035800" y="1859273"/>
            <a:ext cx="4298950" cy="33466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effectLst/>
                <a:latin typeface="苹方-简"/>
              </a:rPr>
              <a:t>Revenue Performance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5800" y="2160591"/>
            <a:ext cx="4298950" cy="725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of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71,789,040 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strong market presence and effective sales strategies, essential for assessing business growth and sustainability.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9BC5DA-EF42-4CF4-AF0E-A65F3AC8C654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035800" y="3305828"/>
            <a:ext cx="4298950" cy="334668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苹方-简"/>
              </a:rPr>
              <a:t>Order Volume Insights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190298-D334-4008-9B52-5DA33924AF1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35800" y="3640497"/>
            <a:ext cx="4298950" cy="2471546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 volume of 128,949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highlights strong customer engagement, yet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14.23% cancellation rate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translating to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18,341 cancellations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suggests significant room for improvement. This cancellation rate not only indicates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revenue loss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also points to areas within the customer experience and operational processes that may need attention.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783768E-B050-A45F-9DD9-02192D023C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913" r="11913"/>
          <a:stretch>
            <a:fillRect/>
          </a:stretch>
        </p:blipFill>
        <p:spPr>
          <a:xfrm>
            <a:off x="383536" y="311085"/>
            <a:ext cx="5478098" cy="6410390"/>
          </a:xfr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3F1-5346-9612-DD71-5518A077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effectLst/>
                <a:latin typeface="Comic Sans MS" panose="030F0702030302020204" pitchFamily="66" charset="0"/>
              </a:rPr>
              <a:t>Monthly Revenue Breakdown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9BA4C-4224-D0F8-E182-4E37DA4C17CC}"/>
              </a:ext>
            </a:extLst>
          </p:cNvPr>
          <p:cNvSpPr txBox="1"/>
          <p:nvPr/>
        </p:nvSpPr>
        <p:spPr>
          <a:xfrm>
            <a:off x="838200" y="1524000"/>
            <a:ext cx="1037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/>
                <a:latin typeface="苹方-简"/>
              </a:rPr>
              <a:t>Revenue Fluctuation Analysis</a:t>
            </a:r>
          </a:p>
          <a:p>
            <a:endParaRPr lang="en-IN" b="1" dirty="0">
              <a:latin typeface="苹方-简"/>
            </a:endParaRPr>
          </a:p>
          <a:p>
            <a:r>
              <a:rPr lang="en-US" dirty="0">
                <a:effectLst/>
                <a:latin typeface="苹方-简"/>
              </a:rPr>
              <a:t>The significant revenue drop in May and June underscores the need for a comprehensive review of market conditions and operational strategies to prevent future declines and enhance overall revenue stability.</a:t>
            </a:r>
            <a:endParaRPr lang="en-IN" dirty="0">
              <a:effectLst/>
            </a:endParaRPr>
          </a:p>
          <a:p>
            <a:endParaRPr lang="en-IN" dirty="0"/>
          </a:p>
        </p:txBody>
      </p:sp>
      <p:pic>
        <p:nvPicPr>
          <p:cNvPr id="10" name="slide2" descr="Revenue Loss">
            <a:extLst>
              <a:ext uri="{FF2B5EF4-FFF2-40B4-BE49-F238E27FC236}">
                <a16:creationId xmlns:a16="http://schemas.microsoft.com/office/drawing/2014/main" id="{AFFDBDE7-9FBC-EDF4-D8C3-1A4D9512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7" y="2890488"/>
            <a:ext cx="1135086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9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823913"/>
            <a:ext cx="3975802" cy="16716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effectLst/>
                <a:latin typeface="Comic Sans MS" panose="030F0702030302020204" pitchFamily="66" charset="0"/>
              </a:rPr>
              <a:t>Weekday Revenue Insights</a:t>
            </a:r>
            <a:br>
              <a:rPr lang="en-IN" sz="4400" dirty="0">
                <a:effectLst/>
                <a:latin typeface="Comic Sans MS" panose="030F0702030302020204" pitchFamily="66" charset="0"/>
              </a:rPr>
            </a:br>
            <a:endParaRPr lang="en-US" dirty="0"/>
          </a:p>
        </p:txBody>
      </p:sp>
      <p:pic>
        <p:nvPicPr>
          <p:cNvPr id="16" name="Content Placeholder 15" descr="Ecommerce outline">
            <a:extLst>
              <a:ext uri="{FF2B5EF4-FFF2-40B4-BE49-F238E27FC236}">
                <a16:creationId xmlns:a16="http://schemas.microsoft.com/office/drawing/2014/main" id="{6FF24885-E9BF-4E11-B11D-D2826551B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6713"/>
            <a:ext cx="914400" cy="914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2B264-86C5-4719-9D12-2C89B955D52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95663" y="2255420"/>
            <a:ext cx="4114800" cy="28392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effectLst/>
                <a:latin typeface="Arial" panose="020B0604020202020204" pitchFamily="34" charset="0"/>
              </a:rPr>
              <a:t>Revenue Performance Trend</a:t>
            </a:r>
            <a:endParaRPr lang="en-IN" dirty="0">
              <a:effectLst/>
            </a:endParaRPr>
          </a:p>
          <a:p>
            <a:endParaRPr lang="en-IN" dirty="0"/>
          </a:p>
          <a:p>
            <a:pPr marL="0" indent="0">
              <a:buNone/>
            </a:pPr>
            <a:r>
              <a:rPr lang="en-US" dirty="0">
                <a:effectLst/>
                <a:latin typeface="Noto Sans SC"/>
              </a:rPr>
              <a:t>Analyzing weekday revenue reveals a consistent pattern of higher sales on weekends, indicating a need for strategic initiatives to boost weekday engagement and sales performance.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20" name="Content Placeholder 19" descr="Money outline">
            <a:extLst>
              <a:ext uri="{FF2B5EF4-FFF2-40B4-BE49-F238E27FC236}">
                <a16:creationId xmlns:a16="http://schemas.microsoft.com/office/drawing/2014/main" id="{3136C472-958E-4551-B801-A030BBD15483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1158" y="366713"/>
            <a:ext cx="914400" cy="9144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332C4A-49F8-82B5-1FF0-DB0604C63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69" y="948003"/>
            <a:ext cx="4170667" cy="52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411" y="145108"/>
            <a:ext cx="9673389" cy="854469"/>
          </a:xfrm>
        </p:spPr>
        <p:txBody>
          <a:bodyPr/>
          <a:lstStyle/>
          <a:p>
            <a:r>
              <a:rPr lang="en-IN" sz="4400" b="1" dirty="0">
                <a:effectLst/>
                <a:latin typeface="Comic Sans MS" panose="030F0702030302020204" pitchFamily="66" charset="0"/>
              </a:rPr>
              <a:t>Revenue by State Analysis</a:t>
            </a:r>
            <a:endParaRPr lang="en-IN" sz="4400" dirty="0"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ED02888-AE4B-483E-955E-BBA8C74A15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0183" y="1407630"/>
            <a:ext cx="3902664" cy="390525"/>
          </a:xfrm>
        </p:spPr>
        <p:txBody>
          <a:bodyPr/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State Performance Perspectives</a:t>
            </a:r>
            <a:endParaRPr lang="en-US" sz="14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B51C25D-BFAD-4131-954F-00030987D00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20183" y="1896329"/>
            <a:ext cx="3902664" cy="922285"/>
          </a:xfrm>
        </p:spPr>
        <p:txBody>
          <a:bodyPr>
            <a:normAutofit fontScale="92500"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With Maharashtra leading, the market's strengths are highlighted by detailed revenue contributions, suggesting the possibility of focused growth plans in high-performing areas.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3C95DFE-4A86-4A2B-94D0-D2C9BCC0FF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20183" y="2961121"/>
            <a:ext cx="3902664" cy="477895"/>
          </a:xfrm>
        </p:spPr>
        <p:txBody>
          <a:bodyPr/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Trends in Consumer Behavior</a:t>
            </a:r>
            <a:endParaRPr lang="en-US" sz="1400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23C4AF8-13A6-4D72-82B6-5DC249673BB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920183" y="3439016"/>
            <a:ext cx="3902664" cy="712731"/>
          </a:xfrm>
        </p:spPr>
        <p:txBody>
          <a:bodyPr>
            <a:normAutofit fontScale="77500" lnSpcReduction="20000"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Diverse customer tastes and economic circumstances are reflected in revenue variations, which calls for customized marketing strategies to increase participation in each state.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79409D3-16E0-4858-BB6F-74BCFF7186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30868" y="4448786"/>
            <a:ext cx="3902664" cy="390525"/>
          </a:xfrm>
        </p:spPr>
        <p:txBody>
          <a:bodyPr/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Opportunities for Strategic Growth</a:t>
            </a:r>
            <a:endParaRPr lang="en-US" sz="140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084530B-0293-490A-A8DE-6471B6FEB95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920183" y="5023217"/>
            <a:ext cx="3902664" cy="712731"/>
          </a:xfrm>
        </p:spPr>
        <p:txBody>
          <a:bodyPr>
            <a:normAutofit fontScale="77500" lnSpcReduction="20000"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Finding underperforming states, like Telangana Uttar Pradesh, might help direct targeted efforts, including regional product offerings and promotions, to increase overall income.</a:t>
            </a:r>
            <a:endParaRPr lang="en-US" dirty="0"/>
          </a:p>
        </p:txBody>
      </p:sp>
      <p:sp>
        <p:nvSpPr>
          <p:cNvPr id="55" name="Footer Placeholder 54">
            <a:extLst>
              <a:ext uri="{FF2B5EF4-FFF2-40B4-BE49-F238E27FC236}">
                <a16:creationId xmlns:a16="http://schemas.microsoft.com/office/drawing/2014/main" id="{3D23A1B3-2C47-4D37-BEED-D28259CF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4A829D-B367-9924-6F86-085C04676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372943"/>
            <a:ext cx="6268825" cy="5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build="p"/>
      <p:bldP spid="18" grpId="0" build="p"/>
      <p:bldP spid="21" grpId="0" build="p"/>
      <p:bldP spid="20" grpId="0" build="p"/>
      <p:bldP spid="23" grpId="0" build="p"/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5E73-3B5C-0EC4-BBF4-45740F7A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36525"/>
            <a:ext cx="10956547" cy="15144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Revenue Contribution by Product Category</a:t>
            </a:r>
            <a:br>
              <a:rPr lang="en-US" sz="4400" dirty="0">
                <a:effectLst/>
                <a:latin typeface="Comic Sans MS" panose="030F0702030302020204" pitchFamily="66" charset="0"/>
              </a:rPr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DE06B-92CE-9108-687C-7EB1AEAD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slide13" descr="Revenue Contribution">
            <a:extLst>
              <a:ext uri="{FF2B5EF4-FFF2-40B4-BE49-F238E27FC236}">
                <a16:creationId xmlns:a16="http://schemas.microsoft.com/office/drawing/2014/main" id="{AA6716BE-B4A1-0706-D4B1-2EE640AED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3545"/>
            <a:ext cx="5991726" cy="43884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47FE3-A677-C144-8892-D7F951D07A2F}"/>
              </a:ext>
            </a:extLst>
          </p:cNvPr>
          <p:cNvSpPr txBox="1"/>
          <p:nvPr/>
        </p:nvSpPr>
        <p:spPr>
          <a:xfrm>
            <a:off x="1818752" y="1710643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Key Revenue Drivers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B3DA4-C4D1-809A-6161-40F7B55C8D45}"/>
              </a:ext>
            </a:extLst>
          </p:cNvPr>
          <p:cNvSpPr txBox="1"/>
          <p:nvPr/>
        </p:nvSpPr>
        <p:spPr>
          <a:xfrm>
            <a:off x="1277331" y="2470287"/>
            <a:ext cx="4114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Western Dresses and Set wear categories significantly influence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sales, reflecting consumer preferences for versatile and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culturally relevant attire, necessitating focused marketing strategies.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84A7-CB97-09F8-4B9B-BDE8667D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74128"/>
          </a:xfrm>
        </p:spPr>
        <p:txBody>
          <a:bodyPr/>
          <a:lstStyle/>
          <a:p>
            <a:pPr algn="ctr"/>
            <a:r>
              <a:rPr lang="en-IN" b="1" dirty="0"/>
              <a:t>Return Ratio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D6685-9006-0D8C-27D7-A77D27241F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16668" y="1623772"/>
            <a:ext cx="3076486" cy="365125"/>
          </a:xfrm>
        </p:spPr>
        <p:txBody>
          <a:bodyPr/>
          <a:lstStyle/>
          <a:p>
            <a:r>
              <a:rPr lang="en-IN" b="1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Return Rate Analysis</a:t>
            </a:r>
            <a:endParaRPr lang="en-IN" dirty="0">
              <a:solidFill>
                <a:schemeClr val="bg2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EC928C-C590-4636-F26D-943103A224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16668" y="2090951"/>
            <a:ext cx="3551942" cy="1398906"/>
          </a:xfrm>
        </p:spPr>
        <p:txBody>
          <a:bodyPr/>
          <a:lstStyle/>
          <a:p>
            <a:r>
              <a:rPr lang="en-IN" sz="1200" dirty="0">
                <a:solidFill>
                  <a:schemeClr val="bg2"/>
                </a:solidFill>
              </a:rPr>
              <a:t>The Largest Return Rate for Western Dress Indicates possible quality problems that need to be addressed right away, while the maximum return ratio for months is April.</a:t>
            </a:r>
          </a:p>
        </p:txBody>
      </p:sp>
      <p:pic>
        <p:nvPicPr>
          <p:cNvPr id="15" name="slide3" descr="Return Ratio By  Months">
            <a:extLst>
              <a:ext uri="{FF2B5EF4-FFF2-40B4-BE49-F238E27FC236}">
                <a16:creationId xmlns:a16="http://schemas.microsoft.com/office/drawing/2014/main" id="{5C0069AD-24C9-5622-3EB1-E092E92D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5" y="1435694"/>
            <a:ext cx="5722070" cy="2355983"/>
          </a:xfrm>
          <a:prstGeom prst="rect">
            <a:avLst/>
          </a:prstGeom>
        </p:spPr>
      </p:pic>
      <p:pic>
        <p:nvPicPr>
          <p:cNvPr id="16" name="slide2" descr="Return Ratio By Category">
            <a:extLst>
              <a:ext uri="{FF2B5EF4-FFF2-40B4-BE49-F238E27FC236}">
                <a16:creationId xmlns:a16="http://schemas.microsoft.com/office/drawing/2014/main" id="{7FBCC7E8-FEE3-FF9C-418A-E9E353019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5" y="3773785"/>
            <a:ext cx="11069053" cy="296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4084" y="2267952"/>
            <a:ext cx="7587916" cy="16811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>
                <a:effectLst/>
                <a:latin typeface="Comic Sans MS" panose="030F0702030302020204" pitchFamily="66" charset="0"/>
              </a:rPr>
              <a:t>Conclusions and Strategic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EAE4"/>
      </a:accent1>
      <a:accent2>
        <a:srgbClr val="7C6B62"/>
      </a:accent2>
      <a:accent3>
        <a:srgbClr val="5D4C41"/>
      </a:accent3>
      <a:accent4>
        <a:srgbClr val="AA6256"/>
      </a:accent4>
      <a:accent5>
        <a:srgbClr val="ACC6D8"/>
      </a:accent5>
      <a:accent6>
        <a:srgbClr val="CBA863"/>
      </a:accent6>
      <a:hlink>
        <a:srgbClr val="0563C1"/>
      </a:hlink>
      <a:folHlink>
        <a:srgbClr val="954F72"/>
      </a:folHlink>
    </a:clrScheme>
    <a:fontScheme name="Custom 59">
      <a:majorFont>
        <a:latin typeface="Bodoni MT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ail Pitch Deck_tm33850888_Win32_LW_v2" id="{21D4C133-B138-437B-BFF1-67D24AB9BE6A}" vid="{6567EB89-0C65-46DF-A501-1761A25C7F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77C25F-C953-4A44-B54A-FC566F91027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644C90E-53ED-40E8-9D13-49C365FEAC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626E9D-6D2C-483A-BB3D-5DFEDA73BA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674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Aptos</vt:lpstr>
      <vt:lpstr>Arial</vt:lpstr>
      <vt:lpstr>Bodoni MT</vt:lpstr>
      <vt:lpstr>Calibri</vt:lpstr>
      <vt:lpstr>Comic Sans MS</vt:lpstr>
      <vt:lpstr>Noto Sans SC</vt:lpstr>
      <vt:lpstr>Seaford</vt:lpstr>
      <vt:lpstr>Times New Roman</vt:lpstr>
      <vt:lpstr>苹方-简</vt:lpstr>
      <vt:lpstr>Office Theme</vt:lpstr>
      <vt:lpstr>Analysis of Revenue and Order Data</vt:lpstr>
      <vt:lpstr>PowerPoint Presentation</vt:lpstr>
      <vt:lpstr>Total Revenue And Order Summary</vt:lpstr>
      <vt:lpstr>Monthly Revenue Breakdown</vt:lpstr>
      <vt:lpstr>Weekday Revenue Insights </vt:lpstr>
      <vt:lpstr>Revenue by State Analysis</vt:lpstr>
      <vt:lpstr>Revenue Contribution by Product Category </vt:lpstr>
      <vt:lpstr>Return Ratio</vt:lpstr>
      <vt:lpstr>Conclusions and Strategic Recommendations</vt:lpstr>
      <vt:lpstr>Key Findings from the Analysis</vt:lpstr>
      <vt:lpstr>Suggested Actions for Revenue Growth</vt:lpstr>
      <vt:lpstr>PowerPoint Presentation</vt:lpstr>
      <vt:lpstr>Recommendations for Revenue Improvement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2021-07-29T00:13:30Z</dcterms:created>
  <dcterms:modified xsi:type="dcterms:W3CDTF">2025-02-27T08:34:47Z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