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B+70iXEWAo+lrGHduCOXKwVX0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4"/>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4"/>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4"/>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4"/>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4"/>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6"/>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7"/>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7"/>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8"/>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9"/>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9"/>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9"/>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1"/>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1"/>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1"/>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1"/>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1"/>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p:nvPr>
            <p:ph idx="2" type="pic"/>
          </p:nvPr>
        </p:nvSpPr>
        <p:spPr>
          <a:xfrm>
            <a:off x="447817" y="641350"/>
            <a:ext cx="11290859" cy="3651249"/>
          </a:xfrm>
          <a:prstGeom prst="rect">
            <a:avLst/>
          </a:prstGeom>
          <a:noFill/>
          <a:ln>
            <a:noFill/>
          </a:ln>
        </p:spPr>
      </p:sp>
      <p:sp>
        <p:nvSpPr>
          <p:cNvPr id="72" name="Google Shape;72;p22"/>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3"/>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3"/>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18767" y="1782746"/>
            <a:ext cx="10043998"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CRAFTING A KEYLOGGER FOR DEFENSIVE STRATEGIES</a:t>
            </a:r>
            <a:endParaRPr b="1">
              <a:solidFill>
                <a:schemeClr val="accent2"/>
              </a:solidFill>
              <a:latin typeface="Arial"/>
              <a:ea typeface="Arial"/>
              <a:cs typeface="Arial"/>
              <a:sym typeface="Arial"/>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2376000" y="3577500"/>
            <a:ext cx="8829900" cy="2555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000">
                <a:solidFill>
                  <a:srgbClr val="1482AB"/>
                </a:solidFill>
              </a:rPr>
              <a:t>Presented By:</a:t>
            </a:r>
            <a:endParaRPr b="1" sz="2000">
              <a:solidFill>
                <a:srgbClr val="1482AB"/>
              </a:solidFill>
            </a:endParaRPr>
          </a:p>
          <a:p>
            <a:pPr indent="0" lvl="0" marL="0" rtl="0" algn="l">
              <a:spcBef>
                <a:spcPts val="0"/>
              </a:spcBef>
              <a:spcAft>
                <a:spcPts val="0"/>
              </a:spcAft>
              <a:buClr>
                <a:schemeClr val="dk1"/>
              </a:buClr>
              <a:buSzPts val="1100"/>
              <a:buFont typeface="Arial"/>
              <a:buNone/>
            </a:pPr>
            <a:r>
              <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Student Name- VINODH D</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College Name-KINGS ENGINEERING COLLEGE </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Department- Information Technology</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Reg no : 210821205123</a:t>
            </a:r>
            <a:endParaRPr b="1" sz="2000">
              <a:solidFill>
                <a:srgbClr val="1482AB"/>
              </a:solidFill>
            </a:endParaRPr>
          </a:p>
          <a:p>
            <a:pPr indent="0" lvl="0" marL="0" rtl="0" algn="l">
              <a:spcBef>
                <a:spcPts val="0"/>
              </a:spcBef>
              <a:spcAft>
                <a:spcPts val="0"/>
              </a:spcAft>
              <a:buClr>
                <a:schemeClr val="dk1"/>
              </a:buClr>
              <a:buSzPts val="1100"/>
              <a:buFont typeface="Arial"/>
              <a:buNone/>
            </a:pPr>
            <a:r>
              <a:t/>
            </a:r>
            <a:endParaRPr b="1" sz="2000">
              <a:solidFill>
                <a:srgbClr val="1482AB"/>
              </a:solidFill>
            </a:endParaRPr>
          </a:p>
          <a:p>
            <a:pPr indent="0" lvl="0" marL="0" marR="0" rtl="0" algn="l">
              <a:spcBef>
                <a:spcPts val="0"/>
              </a:spcBef>
              <a:spcAft>
                <a:spcPts val="0"/>
              </a:spcAft>
              <a:buNone/>
            </a:pPr>
            <a:r>
              <a:t/>
            </a:r>
            <a:endParaRPr b="1" sz="200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b="0" i="0" lang="en-US">
                <a:solidFill>
                  <a:srgbClr val="0C0C0C"/>
                </a:solidFill>
              </a:rPr>
              <a:t>The future scope of this keylogger project includes several potential enhancements: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Integration with machine learning algorithms for advanced behavioral analysis and anomaly detection</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Expansion of reporting capabilities to include detailed session logs, application usage patterns, and productivity metrics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Development of mobile and cloud-based versions to enable cross-device monitoring and remote accessibility</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Incorporation of real-time alerting mechanisms to notify administrators of suspicious activities or security incidents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endParaRPr/>
          </a:p>
          <a:p>
            <a:pPr indent="-206121" lvl="0" marL="305435" rtl="0" algn="l">
              <a:lnSpc>
                <a:spcPct val="110000"/>
              </a:lnSpc>
              <a:spcBef>
                <a:spcPts val="940"/>
              </a:spcBef>
              <a:spcAft>
                <a:spcPts val="0"/>
              </a:spcAft>
              <a:buSzPts val="1564"/>
              <a:buNone/>
            </a:pPr>
            <a:r>
              <a:t/>
            </a:r>
            <a:endParaRPr>
              <a:solidFill>
                <a:srgbClr val="0C0C0C"/>
              </a:solidFill>
            </a:endParaRPr>
          </a:p>
        </p:txBody>
      </p:sp>
      <p:sp>
        <p:nvSpPr>
          <p:cNvPr id="152" name="Google Shape;152;p1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8" name="Google Shape;158;p11"/>
          <p:cNvSpPr txBox="1"/>
          <p:nvPr>
            <p:ph idx="1" type="body"/>
          </p:nvPr>
        </p:nvSpPr>
        <p:spPr>
          <a:xfrm>
            <a:off x="581192" y="1232452"/>
            <a:ext cx="11029615" cy="49233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472"/>
              <a:buFont typeface="Franklin Gothic"/>
              <a:buAutoNum type="arabicPeriod"/>
            </a:pPr>
            <a:r>
              <a:rPr b="1" i="0" lang="en-US" sz="1600">
                <a:solidFill>
                  <a:srgbClr val="0C0C0C"/>
                </a:solidFill>
              </a:rPr>
              <a:t>Cybersecurity and Data Privacy Regulations: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General Data Protection Regulation (GDPR)</a:t>
            </a:r>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Health Insurance Portability and Accountability Act (HIPAA)</a:t>
            </a:r>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National Institute of Standards and Technology (NIST) Cybersecurity Framework</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Python Libraries: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pynput Library Documentation: </a:t>
            </a:r>
            <a:r>
              <a:rPr b="0" i="0" lang="en-US" sz="1600" u="sng" strike="noStrike">
                <a:solidFill>
                  <a:srgbClr val="0C0C0C"/>
                </a:solidFill>
                <a:hlinkClick r:id="rId3">
                  <a:extLst>
                    <a:ext uri="{A12FA001-AC4F-418D-AE19-62706E023703}">
                      <ahyp:hlinkClr val="tx"/>
                    </a:ext>
                  </a:extLst>
                </a:hlinkClick>
              </a:rPr>
              <a:t>https://pynput.readthedocs.io/en/latest/</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Tkinter Library Documentation: </a:t>
            </a:r>
            <a:r>
              <a:rPr b="0" i="0" lang="en-US" sz="1600" u="sng" strike="noStrike">
                <a:solidFill>
                  <a:srgbClr val="0C0C0C"/>
                </a:solidFill>
                <a:hlinkClick r:id="rId4">
                  <a:extLst>
                    <a:ext uri="{A12FA001-AC4F-418D-AE19-62706E023703}">
                      <ahyp:hlinkClr val="tx"/>
                    </a:ext>
                  </a:extLst>
                </a:hlinkClick>
              </a:rPr>
              <a:t>https://docs.python.org/3/library/tkinter.html</a:t>
            </a:r>
            <a:endParaRPr b="0" i="0" sz="1600">
              <a:solidFill>
                <a:srgbClr val="0C0C0C"/>
              </a:solidFill>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Academic Papers and Industry Reports: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"A Survey on Keylogging in Cybersecurity: Threats, Detection, and Countermeasures" by Ahmed Salem, et al. (IEEE Access, 2019)</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Technical Blogs and Tutorials: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"Building a Keylogger in Python" by Brandon Skerritt: </a:t>
            </a:r>
            <a:r>
              <a:rPr b="0" i="0" lang="en-US" sz="1600" u="none" strike="noStrike">
                <a:solidFill>
                  <a:srgbClr val="0C0C0C"/>
                </a:solidFill>
              </a:rPr>
              <a:t>https://www.thepythoncode.com/article/write-a-keylogger-python</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"Creating a GUI Application with Tkinter" by Real Python: </a:t>
            </a:r>
            <a:r>
              <a:rPr b="0" i="0" lang="en-US" sz="1600" u="none" strike="noStrike">
                <a:solidFill>
                  <a:srgbClr val="0C0C0C"/>
                </a:solidFill>
              </a:rPr>
              <a:t>https://realpython.com/python-gui-tkinter/</a:t>
            </a:r>
            <a:endParaRPr b="0" i="0" sz="1600">
              <a:solidFill>
                <a:srgbClr val="0C0C0C"/>
              </a:solidFill>
            </a:endParaRPr>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US" sz="2400">
                <a:solidFill>
                  <a:srgbClr val="0C0C0C"/>
                </a:solidFill>
                <a:latin typeface="Calibri"/>
                <a:ea typeface="Calibri"/>
                <a:cs typeface="Calibri"/>
                <a:sym typeface="Calibri"/>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sz="2400">
              <a:solidFill>
                <a:srgbClr val="0C0C0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US" sz="1400">
                <a:solidFill>
                  <a:srgbClr val="0C0C0C"/>
                </a:solidFill>
              </a:rPr>
              <a:t>Background Keylogging: The keylogger will run silently in the background, capturing all user keystrokes without interrupting the workflow.</a:t>
            </a:r>
            <a:endParaRPr/>
          </a:p>
          <a:p>
            <a:pPr indent="-306000" lvl="0" marL="306000" rtl="0" algn="l">
              <a:lnSpc>
                <a:spcPct val="110000"/>
              </a:lnSpc>
              <a:spcBef>
                <a:spcPts val="880"/>
              </a:spcBef>
              <a:spcAft>
                <a:spcPts val="0"/>
              </a:spcAft>
              <a:buSzPts val="1288"/>
              <a:buChar char="◼"/>
            </a:pPr>
            <a:r>
              <a:rPr b="0" i="0" lang="en-US" sz="1400">
                <a:solidFill>
                  <a:srgbClr val="0C0C0C"/>
                </a:solidFill>
              </a:rPr>
              <a:t> Keystroke Capture: Utilizing the pynput library, the application will monitor keyboard input and record each keystroke with associated metadata (timestamp, event type, etc.).</a:t>
            </a:r>
            <a:endParaRPr/>
          </a:p>
          <a:p>
            <a:pPr indent="-306000" lvl="0" marL="306000" rtl="0" algn="l">
              <a:lnSpc>
                <a:spcPct val="110000"/>
              </a:lnSpc>
              <a:spcBef>
                <a:spcPts val="880"/>
              </a:spcBef>
              <a:spcAft>
                <a:spcPts val="0"/>
              </a:spcAft>
              <a:buSzPts val="1288"/>
              <a:buChar char="◼"/>
            </a:pPr>
            <a:r>
              <a:rPr b="0" i="0" lang="en-US" sz="1400">
                <a:solidFill>
                  <a:srgbClr val="0C0C0C"/>
                </a:solidFill>
              </a:rPr>
              <a:t> Secure Data Storage: The captured keystrokes will be stored locally in an encrypted database or file, ensuring the confidentiality of the recorded information.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Remote Reporting: At predefined intervals or upon triggering a specific event, the keylogger will securely transmit the logged data to a central server over an encrypted connection. </a:t>
            </a:r>
            <a:endParaRPr/>
          </a:p>
          <a:p>
            <a:pPr indent="-306000" lvl="0" marL="306000" rtl="0" algn="l">
              <a:lnSpc>
                <a:spcPct val="110000"/>
              </a:lnSpc>
              <a:spcBef>
                <a:spcPts val="880"/>
              </a:spcBef>
              <a:spcAft>
                <a:spcPts val="0"/>
              </a:spcAft>
              <a:buSzPts val="1288"/>
              <a:buChar char="◼"/>
            </a:pPr>
            <a:r>
              <a:rPr b="0" i="0" lang="en-US" sz="1400">
                <a:solidFill>
                  <a:srgbClr val="0C0C0C"/>
                </a:solidFill>
              </a:rPr>
              <a:t>Server-side Analysis: The remote server will receive the keylogging data, providing administrators with comprehensive reports on user activities, potential security risks, and productivity insights.</a:t>
            </a:r>
            <a:endParaRPr/>
          </a:p>
          <a:p>
            <a:pPr indent="-306000" lvl="0" marL="306000" rtl="0" algn="l">
              <a:lnSpc>
                <a:spcPct val="110000"/>
              </a:lnSpc>
              <a:spcBef>
                <a:spcPts val="880"/>
              </a:spcBef>
              <a:spcAft>
                <a:spcPts val="0"/>
              </a:spcAft>
              <a:buSzPts val="1288"/>
              <a:buChar char="◼"/>
            </a:pPr>
            <a:r>
              <a:rPr b="0" i="0" lang="en-US" sz="1400">
                <a:solidFill>
                  <a:srgbClr val="0C0C0C"/>
                </a:solidFill>
              </a:rPr>
              <a:t> User Interface: The application will feature a streamlined GUI that allows users to configure settings, view connection status, and access reporting features. </a:t>
            </a:r>
            <a:endParaRPr/>
          </a:p>
          <a:p>
            <a:pPr indent="-306000" lvl="0" marL="306000" rtl="0" algn="l">
              <a:lnSpc>
                <a:spcPct val="110000"/>
              </a:lnSpc>
              <a:spcBef>
                <a:spcPts val="880"/>
              </a:spcBef>
              <a:spcAft>
                <a:spcPts val="0"/>
              </a:spcAft>
              <a:buSzPts val="1288"/>
              <a:buChar char="◼"/>
            </a:pPr>
            <a:r>
              <a:rPr b="0" i="0" lang="en-US" sz="1400">
                <a:solidFill>
                  <a:srgbClr val="0C0C0C"/>
                </a:solidFill>
              </a:rPr>
              <a:t>Security Measures Encryption: The keylogging data and communication with the remote server will be protected using strong encryption algorithms. </a:t>
            </a:r>
            <a:endParaRPr/>
          </a:p>
          <a:p>
            <a:pPr indent="-306000" lvl="0" marL="306000" rtl="0" algn="l">
              <a:lnSpc>
                <a:spcPct val="110000"/>
              </a:lnSpc>
              <a:spcBef>
                <a:spcPts val="880"/>
              </a:spcBef>
              <a:spcAft>
                <a:spcPts val="0"/>
              </a:spcAft>
              <a:buSzPts val="1288"/>
              <a:buChar char="◼"/>
            </a:pPr>
            <a:r>
              <a:rPr b="0" i="0" lang="en-US" sz="1400">
                <a:solidFill>
                  <a:srgbClr val="0C0C0C"/>
                </a:solidFill>
              </a:rPr>
              <a:t>Access Control: Implement authentication and authorization mechanisms to ensure only authorized personnel can access the keylogger settings and reports. </a:t>
            </a:r>
            <a:endParaRPr/>
          </a:p>
          <a:p>
            <a:pPr indent="-306000" lvl="0" marL="306000" rtl="0" algn="l">
              <a:lnSpc>
                <a:spcPct val="110000"/>
              </a:lnSpc>
              <a:spcBef>
                <a:spcPts val="880"/>
              </a:spcBef>
              <a:spcAft>
                <a:spcPts val="0"/>
              </a:spcAft>
              <a:buSzPts val="1288"/>
              <a:buChar char="◼"/>
            </a:pPr>
            <a:r>
              <a:rPr b="0" i="0" lang="en-US" sz="1400">
                <a:solidFill>
                  <a:srgbClr val="0C0C0C"/>
                </a:solidFill>
              </a:rPr>
              <a:t>Compliance and Regulations: The keylogger solution will be designed to comply with relevant data privacy regulations, ensuring ethical and lawful deployment within the organization.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Comprehensive Reporting: The remote server will generate detailed reports on user activities, including time-stamped keystroke logs, application usage patterns, and potential security incidents.</a:t>
            </a:r>
            <a:endParaRPr sz="1400">
              <a:solidFill>
                <a:srgbClr val="0C0C0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b="1" sz="1800">
              <a:solidFill>
                <a:srgbClr val="0C0C0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192" y="1732515"/>
            <a:ext cx="11029615" cy="524296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Font typeface="Franklin Gothic"/>
              <a:buAutoNum type="arabicPeriod"/>
            </a:pPr>
            <a:r>
              <a:rPr b="0" i="0" lang="en-US" sz="1200">
                <a:solidFill>
                  <a:srgbClr val="0C0C0C"/>
                </a:solidFill>
              </a:rPr>
              <a:t>Initialization:</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Initialize essential variables and data structures for keystroke logging and remote reporting.</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Set up a secure database or file storage system for local data management.</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Listener Setup:</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Establish a key press listener using the pynput library to capture keyboard events in real-time.</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Implement callback functions to handle key press and release events, logging the associated data (timestamp, key, event type).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Secure Data Storage:</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Encrypt the logged keystroke data using strong cryptographic algorithms (e.g., AES, RSA).</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Store the encrypted data in the local database or file system for temporary storage.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Remote Reporting:</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At predefined intervals (e.g., every 60 minutes) or upon specific triggering events (e.g., system shutdown, user logout), initiate a secure connection to the remote server.</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Transmit the encrypted keylogging data to the remote server over an SSL/TLS-protected channel.</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Receive acknowledgment from the server and update the local data storage accordingly.</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User Interface:</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Develop a Tkinter-based graphical user interface (GUI) to allow users to configure settings, view connection status, and access reporting features.</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Provide clear feedback on the keylogger's operation, data transmission status, and any errors or warnings.</a:t>
            </a:r>
            <a:endParaRPr/>
          </a:p>
          <a:p>
            <a:pPr indent="0" lvl="0" marL="0" rtl="0" algn="l">
              <a:lnSpc>
                <a:spcPct val="110000"/>
              </a:lnSpc>
              <a:spcBef>
                <a:spcPts val="840"/>
              </a:spcBef>
              <a:spcAft>
                <a:spcPts val="0"/>
              </a:spcAft>
              <a:buSzPts val="1104"/>
              <a:buNone/>
            </a:pPr>
            <a:r>
              <a:t/>
            </a:r>
            <a:endParaRPr b="0" i="0"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34" name="Google Shape;134;p7"/>
          <p:cNvPicPr preferRelativeResize="0"/>
          <p:nvPr>
            <p:ph idx="1" type="body"/>
          </p:nvPr>
        </p:nvPicPr>
        <p:blipFill rotWithShape="1">
          <a:blip r:embed="rId3">
            <a:alphaModFix/>
          </a:blip>
          <a:srcRect b="10310" l="0" r="0" t="10318"/>
          <a:stretch/>
        </p:blipFill>
        <p:spPr>
          <a:xfrm>
            <a:off x="2014374" y="1955800"/>
            <a:ext cx="8163300" cy="31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0" name="Google Shape;140;p8"/>
          <p:cNvPicPr preferRelativeResize="0"/>
          <p:nvPr>
            <p:ph idx="1" type="body"/>
          </p:nvPr>
        </p:nvPicPr>
        <p:blipFill rotWithShape="1">
          <a:blip r:embed="rId3">
            <a:alphaModFix/>
          </a:blip>
          <a:srcRect b="2070" l="0" r="0" t="2079"/>
          <a:stretch/>
        </p:blipFill>
        <p:spPr>
          <a:xfrm>
            <a:off x="2166774" y="2108200"/>
            <a:ext cx="8163300" cy="31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6" name="Google Shape;146;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sz="2000">
              <a:solidFill>
                <a:srgbClr val="0C0C0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