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64" r:id="rId3"/>
    <p:sldId id="257" r:id="rId4"/>
    <p:sldId id="265" r:id="rId5"/>
    <p:sldId id="266" r:id="rId6"/>
    <p:sldId id="267"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C8ABB1-8F7F-4418-818E-A8CF03CC644F}" v="16" dt="2024-02-02T18:50:29.0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28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 D, Vinodh Kumar" userId="383876b5-9234-4d6b-b4c6-7f48ca388427" providerId="ADAL" clId="{27C8ABB1-8F7F-4418-818E-A8CF03CC644F}"/>
    <pc:docChg chg="undo custSel addSld delSld modSld">
      <pc:chgData name="T D, Vinodh Kumar" userId="383876b5-9234-4d6b-b4c6-7f48ca388427" providerId="ADAL" clId="{27C8ABB1-8F7F-4418-818E-A8CF03CC644F}" dt="2024-02-02T19:58:18.805" v="944" actId="478"/>
      <pc:docMkLst>
        <pc:docMk/>
      </pc:docMkLst>
      <pc:sldChg chg="modSp mod">
        <pc:chgData name="T D, Vinodh Kumar" userId="383876b5-9234-4d6b-b4c6-7f48ca388427" providerId="ADAL" clId="{27C8ABB1-8F7F-4418-818E-A8CF03CC644F}" dt="2024-02-02T19:10:23.480" v="893" actId="403"/>
        <pc:sldMkLst>
          <pc:docMk/>
          <pc:sldMk cId="1391852844" sldId="256"/>
        </pc:sldMkLst>
        <pc:spChg chg="mod">
          <ac:chgData name="T D, Vinodh Kumar" userId="383876b5-9234-4d6b-b4c6-7f48ca388427" providerId="ADAL" clId="{27C8ABB1-8F7F-4418-818E-A8CF03CC644F}" dt="2024-02-02T19:10:23.480" v="893" actId="403"/>
          <ac:spMkLst>
            <pc:docMk/>
            <pc:sldMk cId="1391852844" sldId="256"/>
            <ac:spMk id="2" creationId="{E4B4A2A2-DAC2-18AD-762D-80F726DF338A}"/>
          </ac:spMkLst>
        </pc:spChg>
      </pc:sldChg>
      <pc:sldChg chg="modSp mod">
        <pc:chgData name="T D, Vinodh Kumar" userId="383876b5-9234-4d6b-b4c6-7f48ca388427" providerId="ADAL" clId="{27C8ABB1-8F7F-4418-818E-A8CF03CC644F}" dt="2024-02-02T17:37:38.892" v="342" actId="6549"/>
        <pc:sldMkLst>
          <pc:docMk/>
          <pc:sldMk cId="1340867844" sldId="257"/>
        </pc:sldMkLst>
        <pc:spChg chg="mod">
          <ac:chgData name="T D, Vinodh Kumar" userId="383876b5-9234-4d6b-b4c6-7f48ca388427" providerId="ADAL" clId="{27C8ABB1-8F7F-4418-818E-A8CF03CC644F}" dt="2024-02-02T17:37:38.892" v="342" actId="6549"/>
          <ac:spMkLst>
            <pc:docMk/>
            <pc:sldMk cId="1340867844" sldId="257"/>
            <ac:spMk id="3" creationId="{AE0D9584-8A89-EEB8-7E2F-D3D9303FEFC0}"/>
          </ac:spMkLst>
        </pc:spChg>
      </pc:sldChg>
      <pc:sldChg chg="modSp mod">
        <pc:chgData name="T D, Vinodh Kumar" userId="383876b5-9234-4d6b-b4c6-7f48ca388427" providerId="ADAL" clId="{27C8ABB1-8F7F-4418-818E-A8CF03CC644F}" dt="2024-02-02T18:51:22.653" v="891" actId="5793"/>
        <pc:sldMkLst>
          <pc:docMk/>
          <pc:sldMk cId="1559921065" sldId="265"/>
        </pc:sldMkLst>
        <pc:spChg chg="mod">
          <ac:chgData name="T D, Vinodh Kumar" userId="383876b5-9234-4d6b-b4c6-7f48ca388427" providerId="ADAL" clId="{27C8ABB1-8F7F-4418-818E-A8CF03CC644F}" dt="2024-02-02T18:51:22.653" v="891" actId="5793"/>
          <ac:spMkLst>
            <pc:docMk/>
            <pc:sldMk cId="1559921065" sldId="265"/>
            <ac:spMk id="3" creationId="{A6EBCFD1-E3BB-2D6A-802C-43307362933D}"/>
          </ac:spMkLst>
        </pc:spChg>
      </pc:sldChg>
      <pc:sldChg chg="addSp modSp mod">
        <pc:chgData name="T D, Vinodh Kumar" userId="383876b5-9234-4d6b-b4c6-7f48ca388427" providerId="ADAL" clId="{27C8ABB1-8F7F-4418-818E-A8CF03CC644F}" dt="2024-02-02T18:51:11.778" v="889" actId="13926"/>
        <pc:sldMkLst>
          <pc:docMk/>
          <pc:sldMk cId="2802071136" sldId="266"/>
        </pc:sldMkLst>
        <pc:spChg chg="add mod">
          <ac:chgData name="T D, Vinodh Kumar" userId="383876b5-9234-4d6b-b4c6-7f48ca388427" providerId="ADAL" clId="{27C8ABB1-8F7F-4418-818E-A8CF03CC644F}" dt="2024-02-02T18:45:41.799" v="674" actId="1076"/>
          <ac:spMkLst>
            <pc:docMk/>
            <pc:sldMk cId="2802071136" sldId="266"/>
            <ac:spMk id="2" creationId="{428422BE-1C53-133E-0025-BF56D9007693}"/>
          </ac:spMkLst>
        </pc:spChg>
        <pc:spChg chg="mod">
          <ac:chgData name="T D, Vinodh Kumar" userId="383876b5-9234-4d6b-b4c6-7f48ca388427" providerId="ADAL" clId="{27C8ABB1-8F7F-4418-818E-A8CF03CC644F}" dt="2024-02-02T18:51:11.778" v="889" actId="13926"/>
          <ac:spMkLst>
            <pc:docMk/>
            <pc:sldMk cId="2802071136" sldId="266"/>
            <ac:spMk id="3" creationId="{A6EBCFD1-E3BB-2D6A-802C-43307362933D}"/>
          </ac:spMkLst>
        </pc:spChg>
        <pc:spChg chg="add">
          <ac:chgData name="T D, Vinodh Kumar" userId="383876b5-9234-4d6b-b4c6-7f48ca388427" providerId="ADAL" clId="{27C8ABB1-8F7F-4418-818E-A8CF03CC644F}" dt="2024-02-02T18:45:48.027" v="676"/>
          <ac:spMkLst>
            <pc:docMk/>
            <pc:sldMk cId="2802071136" sldId="266"/>
            <ac:spMk id="4" creationId="{65037123-6D9D-AA39-2D1E-8A607E60703F}"/>
          </ac:spMkLst>
        </pc:spChg>
        <pc:spChg chg="add mod">
          <ac:chgData name="T D, Vinodh Kumar" userId="383876b5-9234-4d6b-b4c6-7f48ca388427" providerId="ADAL" clId="{27C8ABB1-8F7F-4418-818E-A8CF03CC644F}" dt="2024-02-02T18:46:01.803" v="678" actId="21"/>
          <ac:spMkLst>
            <pc:docMk/>
            <pc:sldMk cId="2802071136" sldId="266"/>
            <ac:spMk id="5" creationId="{7D82EDBE-A8DB-0BEB-07D5-709CE9008CD8}"/>
          </ac:spMkLst>
        </pc:spChg>
        <pc:spChg chg="add">
          <ac:chgData name="T D, Vinodh Kumar" userId="383876b5-9234-4d6b-b4c6-7f48ca388427" providerId="ADAL" clId="{27C8ABB1-8F7F-4418-818E-A8CF03CC644F}" dt="2024-02-02T18:50:24.228" v="880"/>
          <ac:spMkLst>
            <pc:docMk/>
            <pc:sldMk cId="2802071136" sldId="266"/>
            <ac:spMk id="6" creationId="{EACE580A-2734-8D76-CFFE-D9AFC605B3F7}"/>
          </ac:spMkLst>
        </pc:spChg>
        <pc:spChg chg="add">
          <ac:chgData name="T D, Vinodh Kumar" userId="383876b5-9234-4d6b-b4c6-7f48ca388427" providerId="ADAL" clId="{27C8ABB1-8F7F-4418-818E-A8CF03CC644F}" dt="2024-02-02T18:50:27.895" v="882"/>
          <ac:spMkLst>
            <pc:docMk/>
            <pc:sldMk cId="2802071136" sldId="266"/>
            <ac:spMk id="7" creationId="{CD6D2D57-2689-E55F-A631-4E11155393D2}"/>
          </ac:spMkLst>
        </pc:spChg>
      </pc:sldChg>
      <pc:sldChg chg="delSp modSp new mod">
        <pc:chgData name="T D, Vinodh Kumar" userId="383876b5-9234-4d6b-b4c6-7f48ca388427" providerId="ADAL" clId="{27C8ABB1-8F7F-4418-818E-A8CF03CC644F}" dt="2024-02-02T19:58:18.805" v="944" actId="478"/>
        <pc:sldMkLst>
          <pc:docMk/>
          <pc:sldMk cId="492407265" sldId="267"/>
        </pc:sldMkLst>
        <pc:spChg chg="del">
          <ac:chgData name="T D, Vinodh Kumar" userId="383876b5-9234-4d6b-b4c6-7f48ca388427" providerId="ADAL" clId="{27C8ABB1-8F7F-4418-818E-A8CF03CC644F}" dt="2024-02-02T19:58:18.805" v="944" actId="478"/>
          <ac:spMkLst>
            <pc:docMk/>
            <pc:sldMk cId="492407265" sldId="267"/>
            <ac:spMk id="2" creationId="{64982734-2C9E-886B-5DBE-15BFFE23B1D4}"/>
          </ac:spMkLst>
        </pc:spChg>
        <pc:spChg chg="mod">
          <ac:chgData name="T D, Vinodh Kumar" userId="383876b5-9234-4d6b-b4c6-7f48ca388427" providerId="ADAL" clId="{27C8ABB1-8F7F-4418-818E-A8CF03CC644F}" dt="2024-02-02T19:58:13.749" v="943" actId="115"/>
          <ac:spMkLst>
            <pc:docMk/>
            <pc:sldMk cId="492407265" sldId="267"/>
            <ac:spMk id="3" creationId="{1D4E47F8-2DF7-0E89-D70F-C1CFC6D08292}"/>
          </ac:spMkLst>
        </pc:spChg>
      </pc:sldChg>
      <pc:sldChg chg="del">
        <pc:chgData name="T D, Vinodh Kumar" userId="383876b5-9234-4d6b-b4c6-7f48ca388427" providerId="ADAL" clId="{27C8ABB1-8F7F-4418-818E-A8CF03CC644F}" dt="2024-02-02T17:43:06.961" v="617" actId="47"/>
        <pc:sldMkLst>
          <pc:docMk/>
          <pc:sldMk cId="3908580013" sldId="26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9E372A-4B72-4D55-9C84-1EAC27E0DBD9}" type="datetimeFigureOut">
              <a:rPr lang="en-IN" smtClean="0"/>
              <a:t>02-02-2024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1D88A0-2752-4F75-AD41-6753A1CD7AA5}" type="slidenum">
              <a:rPr lang="en-IN" smtClean="0"/>
              <a:t>‹#›</a:t>
            </a:fld>
            <a:endParaRPr lang="en-IN"/>
          </a:p>
        </p:txBody>
      </p:sp>
    </p:spTree>
    <p:extLst>
      <p:ext uri="{BB962C8B-B14F-4D97-AF65-F5344CB8AC3E}">
        <p14:creationId xmlns:p14="http://schemas.microsoft.com/office/powerpoint/2010/main" val="1376330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2B9799E-7343-410A-BF3C-A382ED0BF50B}" type="slidenum">
              <a:rPr lang="en-IN" smtClean="0"/>
              <a:t>2</a:t>
            </a:fld>
            <a:endParaRPr lang="en-IN"/>
          </a:p>
        </p:txBody>
      </p:sp>
    </p:spTree>
    <p:extLst>
      <p:ext uri="{BB962C8B-B14F-4D97-AF65-F5344CB8AC3E}">
        <p14:creationId xmlns:p14="http://schemas.microsoft.com/office/powerpoint/2010/main" val="37887399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8F5F0-92CD-2EC4-875F-E374904EE5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24CF456-56A4-166D-441D-66FFB7DDEB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3B90EC0-EE04-88FA-8710-B7CB87DEFA1A}"/>
              </a:ext>
            </a:extLst>
          </p:cNvPr>
          <p:cNvSpPr>
            <a:spLocks noGrp="1"/>
          </p:cNvSpPr>
          <p:nvPr>
            <p:ph type="dt" sz="half" idx="10"/>
          </p:nvPr>
        </p:nvSpPr>
        <p:spPr/>
        <p:txBody>
          <a:bodyPr/>
          <a:lstStyle/>
          <a:p>
            <a:fld id="{B918E9EC-354B-4EF4-A886-7B87491D4A7F}" type="datetimeFigureOut">
              <a:rPr lang="en-IN" smtClean="0"/>
              <a:t>02-02-2024</a:t>
            </a:fld>
            <a:endParaRPr lang="en-IN"/>
          </a:p>
        </p:txBody>
      </p:sp>
      <p:sp>
        <p:nvSpPr>
          <p:cNvPr id="5" name="Footer Placeholder 4">
            <a:extLst>
              <a:ext uri="{FF2B5EF4-FFF2-40B4-BE49-F238E27FC236}">
                <a16:creationId xmlns:a16="http://schemas.microsoft.com/office/drawing/2014/main" id="{DD1074BB-0BB2-91BF-0A24-84325BBC40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DE7AE7-CCEF-16C0-A7EA-D60707929AA5}"/>
              </a:ext>
            </a:extLst>
          </p:cNvPr>
          <p:cNvSpPr>
            <a:spLocks noGrp="1"/>
          </p:cNvSpPr>
          <p:nvPr>
            <p:ph type="sldNum" sz="quarter" idx="12"/>
          </p:nvPr>
        </p:nvSpPr>
        <p:spPr/>
        <p:txBody>
          <a:bodyPr/>
          <a:lstStyle/>
          <a:p>
            <a:fld id="{5C8A706E-AE6F-428E-867D-DAEA7C8D1B52}" type="slidenum">
              <a:rPr lang="en-IN" smtClean="0"/>
              <a:t>‹#›</a:t>
            </a:fld>
            <a:endParaRPr lang="en-IN"/>
          </a:p>
        </p:txBody>
      </p:sp>
    </p:spTree>
    <p:extLst>
      <p:ext uri="{BB962C8B-B14F-4D97-AF65-F5344CB8AC3E}">
        <p14:creationId xmlns:p14="http://schemas.microsoft.com/office/powerpoint/2010/main" val="1767215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5142B-D2E4-A405-5FD5-55E0BE60350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261112D-DD1A-8D95-A5F5-CFF331BC00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FBD1E6A-26CF-52A4-6F4A-73A76CB68055}"/>
              </a:ext>
            </a:extLst>
          </p:cNvPr>
          <p:cNvSpPr>
            <a:spLocks noGrp="1"/>
          </p:cNvSpPr>
          <p:nvPr>
            <p:ph type="dt" sz="half" idx="10"/>
          </p:nvPr>
        </p:nvSpPr>
        <p:spPr/>
        <p:txBody>
          <a:bodyPr/>
          <a:lstStyle/>
          <a:p>
            <a:fld id="{B918E9EC-354B-4EF4-A886-7B87491D4A7F}" type="datetimeFigureOut">
              <a:rPr lang="en-IN" smtClean="0"/>
              <a:t>02-02-2024</a:t>
            </a:fld>
            <a:endParaRPr lang="en-IN"/>
          </a:p>
        </p:txBody>
      </p:sp>
      <p:sp>
        <p:nvSpPr>
          <p:cNvPr id="5" name="Footer Placeholder 4">
            <a:extLst>
              <a:ext uri="{FF2B5EF4-FFF2-40B4-BE49-F238E27FC236}">
                <a16:creationId xmlns:a16="http://schemas.microsoft.com/office/drawing/2014/main" id="{C7A0C313-0C91-3293-4596-6644479A7B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E6206E-946E-C7A4-5673-E47C7EBF0541}"/>
              </a:ext>
            </a:extLst>
          </p:cNvPr>
          <p:cNvSpPr>
            <a:spLocks noGrp="1"/>
          </p:cNvSpPr>
          <p:nvPr>
            <p:ph type="sldNum" sz="quarter" idx="12"/>
          </p:nvPr>
        </p:nvSpPr>
        <p:spPr/>
        <p:txBody>
          <a:bodyPr/>
          <a:lstStyle/>
          <a:p>
            <a:fld id="{5C8A706E-AE6F-428E-867D-DAEA7C8D1B52}" type="slidenum">
              <a:rPr lang="en-IN" smtClean="0"/>
              <a:t>‹#›</a:t>
            </a:fld>
            <a:endParaRPr lang="en-IN"/>
          </a:p>
        </p:txBody>
      </p:sp>
    </p:spTree>
    <p:extLst>
      <p:ext uri="{BB962C8B-B14F-4D97-AF65-F5344CB8AC3E}">
        <p14:creationId xmlns:p14="http://schemas.microsoft.com/office/powerpoint/2010/main" val="2652839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5FA34D-83C0-93C1-D205-256B089D91A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CF6DEDF-56B1-6133-C078-9EEF4C32B15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A02A69D-8D6C-BEA2-CBC9-C9BE19D40B22}"/>
              </a:ext>
            </a:extLst>
          </p:cNvPr>
          <p:cNvSpPr>
            <a:spLocks noGrp="1"/>
          </p:cNvSpPr>
          <p:nvPr>
            <p:ph type="dt" sz="half" idx="10"/>
          </p:nvPr>
        </p:nvSpPr>
        <p:spPr/>
        <p:txBody>
          <a:bodyPr/>
          <a:lstStyle/>
          <a:p>
            <a:fld id="{B918E9EC-354B-4EF4-A886-7B87491D4A7F}" type="datetimeFigureOut">
              <a:rPr lang="en-IN" smtClean="0"/>
              <a:t>02-02-2024</a:t>
            </a:fld>
            <a:endParaRPr lang="en-IN"/>
          </a:p>
        </p:txBody>
      </p:sp>
      <p:sp>
        <p:nvSpPr>
          <p:cNvPr id="5" name="Footer Placeholder 4">
            <a:extLst>
              <a:ext uri="{FF2B5EF4-FFF2-40B4-BE49-F238E27FC236}">
                <a16:creationId xmlns:a16="http://schemas.microsoft.com/office/drawing/2014/main" id="{F6877C59-53D6-3015-A5C7-95A07EA4FA7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98B28B-447A-2DEF-1E88-A40E03084E3D}"/>
              </a:ext>
            </a:extLst>
          </p:cNvPr>
          <p:cNvSpPr>
            <a:spLocks noGrp="1"/>
          </p:cNvSpPr>
          <p:nvPr>
            <p:ph type="sldNum" sz="quarter" idx="12"/>
          </p:nvPr>
        </p:nvSpPr>
        <p:spPr/>
        <p:txBody>
          <a:bodyPr/>
          <a:lstStyle/>
          <a:p>
            <a:fld id="{5C8A706E-AE6F-428E-867D-DAEA7C8D1B52}" type="slidenum">
              <a:rPr lang="en-IN" smtClean="0"/>
              <a:t>‹#›</a:t>
            </a:fld>
            <a:endParaRPr lang="en-IN"/>
          </a:p>
        </p:txBody>
      </p:sp>
    </p:spTree>
    <p:extLst>
      <p:ext uri="{BB962C8B-B14F-4D97-AF65-F5344CB8AC3E}">
        <p14:creationId xmlns:p14="http://schemas.microsoft.com/office/powerpoint/2010/main" val="836671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ACEEC-412F-5B44-CF48-2312F2C095A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C0B8F5D-2872-0D5B-6BA2-A43D745CBAD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FB6E78B-8411-8C7A-C7F3-62B512E050B1}"/>
              </a:ext>
            </a:extLst>
          </p:cNvPr>
          <p:cNvSpPr>
            <a:spLocks noGrp="1"/>
          </p:cNvSpPr>
          <p:nvPr>
            <p:ph type="dt" sz="half" idx="10"/>
          </p:nvPr>
        </p:nvSpPr>
        <p:spPr/>
        <p:txBody>
          <a:bodyPr/>
          <a:lstStyle/>
          <a:p>
            <a:fld id="{B918E9EC-354B-4EF4-A886-7B87491D4A7F}" type="datetimeFigureOut">
              <a:rPr lang="en-IN" smtClean="0"/>
              <a:t>02-02-2024</a:t>
            </a:fld>
            <a:endParaRPr lang="en-IN"/>
          </a:p>
        </p:txBody>
      </p:sp>
      <p:sp>
        <p:nvSpPr>
          <p:cNvPr id="5" name="Footer Placeholder 4">
            <a:extLst>
              <a:ext uri="{FF2B5EF4-FFF2-40B4-BE49-F238E27FC236}">
                <a16:creationId xmlns:a16="http://schemas.microsoft.com/office/drawing/2014/main" id="{4E65FCC7-F34E-CB07-BCEC-5F89DBC63A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C5F210-C731-CFBF-995D-668341B12E62}"/>
              </a:ext>
            </a:extLst>
          </p:cNvPr>
          <p:cNvSpPr>
            <a:spLocks noGrp="1"/>
          </p:cNvSpPr>
          <p:nvPr>
            <p:ph type="sldNum" sz="quarter" idx="12"/>
          </p:nvPr>
        </p:nvSpPr>
        <p:spPr/>
        <p:txBody>
          <a:bodyPr/>
          <a:lstStyle/>
          <a:p>
            <a:fld id="{5C8A706E-AE6F-428E-867D-DAEA7C8D1B52}" type="slidenum">
              <a:rPr lang="en-IN" smtClean="0"/>
              <a:t>‹#›</a:t>
            </a:fld>
            <a:endParaRPr lang="en-IN"/>
          </a:p>
        </p:txBody>
      </p:sp>
    </p:spTree>
    <p:extLst>
      <p:ext uri="{BB962C8B-B14F-4D97-AF65-F5344CB8AC3E}">
        <p14:creationId xmlns:p14="http://schemas.microsoft.com/office/powerpoint/2010/main" val="1537689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A2BB-060A-73F5-37C2-05D29A86E90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BE08221-3BB7-F8B8-9B73-C633B093AA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FEA3EA-3734-252A-57C0-6486E0B92EE8}"/>
              </a:ext>
            </a:extLst>
          </p:cNvPr>
          <p:cNvSpPr>
            <a:spLocks noGrp="1"/>
          </p:cNvSpPr>
          <p:nvPr>
            <p:ph type="dt" sz="half" idx="10"/>
          </p:nvPr>
        </p:nvSpPr>
        <p:spPr/>
        <p:txBody>
          <a:bodyPr/>
          <a:lstStyle/>
          <a:p>
            <a:fld id="{B918E9EC-354B-4EF4-A886-7B87491D4A7F}" type="datetimeFigureOut">
              <a:rPr lang="en-IN" smtClean="0"/>
              <a:t>02-02-2024</a:t>
            </a:fld>
            <a:endParaRPr lang="en-IN"/>
          </a:p>
        </p:txBody>
      </p:sp>
      <p:sp>
        <p:nvSpPr>
          <p:cNvPr id="5" name="Footer Placeholder 4">
            <a:extLst>
              <a:ext uri="{FF2B5EF4-FFF2-40B4-BE49-F238E27FC236}">
                <a16:creationId xmlns:a16="http://schemas.microsoft.com/office/drawing/2014/main" id="{DB44ED12-9903-C047-1E8E-2191CB269F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A23002-D4E0-8B90-25F4-6073E800DE6F}"/>
              </a:ext>
            </a:extLst>
          </p:cNvPr>
          <p:cNvSpPr>
            <a:spLocks noGrp="1"/>
          </p:cNvSpPr>
          <p:nvPr>
            <p:ph type="sldNum" sz="quarter" idx="12"/>
          </p:nvPr>
        </p:nvSpPr>
        <p:spPr/>
        <p:txBody>
          <a:bodyPr/>
          <a:lstStyle/>
          <a:p>
            <a:fld id="{5C8A706E-AE6F-428E-867D-DAEA7C8D1B52}" type="slidenum">
              <a:rPr lang="en-IN" smtClean="0"/>
              <a:t>‹#›</a:t>
            </a:fld>
            <a:endParaRPr lang="en-IN"/>
          </a:p>
        </p:txBody>
      </p:sp>
    </p:spTree>
    <p:extLst>
      <p:ext uri="{BB962C8B-B14F-4D97-AF65-F5344CB8AC3E}">
        <p14:creationId xmlns:p14="http://schemas.microsoft.com/office/powerpoint/2010/main" val="721958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5261F-69F5-3944-7912-DF69D858A5D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934523F-5DA8-D409-229F-43820B96946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86D851D-A6F4-C229-1722-5843EED6DB9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90D18B6-16C5-2637-7646-A9EC43E6FDF5}"/>
              </a:ext>
            </a:extLst>
          </p:cNvPr>
          <p:cNvSpPr>
            <a:spLocks noGrp="1"/>
          </p:cNvSpPr>
          <p:nvPr>
            <p:ph type="dt" sz="half" idx="10"/>
          </p:nvPr>
        </p:nvSpPr>
        <p:spPr/>
        <p:txBody>
          <a:bodyPr/>
          <a:lstStyle/>
          <a:p>
            <a:fld id="{B918E9EC-354B-4EF4-A886-7B87491D4A7F}" type="datetimeFigureOut">
              <a:rPr lang="en-IN" smtClean="0"/>
              <a:t>02-02-2024</a:t>
            </a:fld>
            <a:endParaRPr lang="en-IN"/>
          </a:p>
        </p:txBody>
      </p:sp>
      <p:sp>
        <p:nvSpPr>
          <p:cNvPr id="6" name="Footer Placeholder 5">
            <a:extLst>
              <a:ext uri="{FF2B5EF4-FFF2-40B4-BE49-F238E27FC236}">
                <a16:creationId xmlns:a16="http://schemas.microsoft.com/office/drawing/2014/main" id="{4838D425-7F91-F7B8-B814-26B77283556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7C3A18E-BB16-D8DA-5FC4-F5BA433178D4}"/>
              </a:ext>
            </a:extLst>
          </p:cNvPr>
          <p:cNvSpPr>
            <a:spLocks noGrp="1"/>
          </p:cNvSpPr>
          <p:nvPr>
            <p:ph type="sldNum" sz="quarter" idx="12"/>
          </p:nvPr>
        </p:nvSpPr>
        <p:spPr/>
        <p:txBody>
          <a:bodyPr/>
          <a:lstStyle/>
          <a:p>
            <a:fld id="{5C8A706E-AE6F-428E-867D-DAEA7C8D1B52}" type="slidenum">
              <a:rPr lang="en-IN" smtClean="0"/>
              <a:t>‹#›</a:t>
            </a:fld>
            <a:endParaRPr lang="en-IN"/>
          </a:p>
        </p:txBody>
      </p:sp>
    </p:spTree>
    <p:extLst>
      <p:ext uri="{BB962C8B-B14F-4D97-AF65-F5344CB8AC3E}">
        <p14:creationId xmlns:p14="http://schemas.microsoft.com/office/powerpoint/2010/main" val="2437878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F91CA-6F95-3ABE-754C-FB76BBE884E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9A59B9A-8F8D-099E-5A94-742778C095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CCF1276-EF29-6B7A-03C3-6CD97A70FD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23FD180-3F77-0012-D3E6-4CAD27B113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12BFA4-2094-B8AB-21E6-5640AA4D83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B4E7157-992C-244F-BA03-2F281572DF35}"/>
              </a:ext>
            </a:extLst>
          </p:cNvPr>
          <p:cNvSpPr>
            <a:spLocks noGrp="1"/>
          </p:cNvSpPr>
          <p:nvPr>
            <p:ph type="dt" sz="half" idx="10"/>
          </p:nvPr>
        </p:nvSpPr>
        <p:spPr/>
        <p:txBody>
          <a:bodyPr/>
          <a:lstStyle/>
          <a:p>
            <a:fld id="{B918E9EC-354B-4EF4-A886-7B87491D4A7F}" type="datetimeFigureOut">
              <a:rPr lang="en-IN" smtClean="0"/>
              <a:t>02-02-2024</a:t>
            </a:fld>
            <a:endParaRPr lang="en-IN"/>
          </a:p>
        </p:txBody>
      </p:sp>
      <p:sp>
        <p:nvSpPr>
          <p:cNvPr id="8" name="Footer Placeholder 7">
            <a:extLst>
              <a:ext uri="{FF2B5EF4-FFF2-40B4-BE49-F238E27FC236}">
                <a16:creationId xmlns:a16="http://schemas.microsoft.com/office/drawing/2014/main" id="{B516FB52-7210-DDED-C1C4-D41637AB436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6B074FD-EF15-D162-F867-A4EDEADA36FE}"/>
              </a:ext>
            </a:extLst>
          </p:cNvPr>
          <p:cNvSpPr>
            <a:spLocks noGrp="1"/>
          </p:cNvSpPr>
          <p:nvPr>
            <p:ph type="sldNum" sz="quarter" idx="12"/>
          </p:nvPr>
        </p:nvSpPr>
        <p:spPr/>
        <p:txBody>
          <a:bodyPr/>
          <a:lstStyle/>
          <a:p>
            <a:fld id="{5C8A706E-AE6F-428E-867D-DAEA7C8D1B52}" type="slidenum">
              <a:rPr lang="en-IN" smtClean="0"/>
              <a:t>‹#›</a:t>
            </a:fld>
            <a:endParaRPr lang="en-IN"/>
          </a:p>
        </p:txBody>
      </p:sp>
    </p:spTree>
    <p:extLst>
      <p:ext uri="{BB962C8B-B14F-4D97-AF65-F5344CB8AC3E}">
        <p14:creationId xmlns:p14="http://schemas.microsoft.com/office/powerpoint/2010/main" val="290333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0FCED-FB6E-5B5E-FD6A-B5264DA36D8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72427DB-B567-8FDC-CA1A-22CF460074E9}"/>
              </a:ext>
            </a:extLst>
          </p:cNvPr>
          <p:cNvSpPr>
            <a:spLocks noGrp="1"/>
          </p:cNvSpPr>
          <p:nvPr>
            <p:ph type="dt" sz="half" idx="10"/>
          </p:nvPr>
        </p:nvSpPr>
        <p:spPr/>
        <p:txBody>
          <a:bodyPr/>
          <a:lstStyle/>
          <a:p>
            <a:fld id="{B918E9EC-354B-4EF4-A886-7B87491D4A7F}" type="datetimeFigureOut">
              <a:rPr lang="en-IN" smtClean="0"/>
              <a:t>02-02-2024</a:t>
            </a:fld>
            <a:endParaRPr lang="en-IN"/>
          </a:p>
        </p:txBody>
      </p:sp>
      <p:sp>
        <p:nvSpPr>
          <p:cNvPr id="4" name="Footer Placeholder 3">
            <a:extLst>
              <a:ext uri="{FF2B5EF4-FFF2-40B4-BE49-F238E27FC236}">
                <a16:creationId xmlns:a16="http://schemas.microsoft.com/office/drawing/2014/main" id="{0EF1B452-D736-9900-D025-BCD1B306ABA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3167BF9-D3F1-09CC-3CEC-60C10C207D2F}"/>
              </a:ext>
            </a:extLst>
          </p:cNvPr>
          <p:cNvSpPr>
            <a:spLocks noGrp="1"/>
          </p:cNvSpPr>
          <p:nvPr>
            <p:ph type="sldNum" sz="quarter" idx="12"/>
          </p:nvPr>
        </p:nvSpPr>
        <p:spPr/>
        <p:txBody>
          <a:bodyPr/>
          <a:lstStyle/>
          <a:p>
            <a:fld id="{5C8A706E-AE6F-428E-867D-DAEA7C8D1B52}" type="slidenum">
              <a:rPr lang="en-IN" smtClean="0"/>
              <a:t>‹#›</a:t>
            </a:fld>
            <a:endParaRPr lang="en-IN"/>
          </a:p>
        </p:txBody>
      </p:sp>
    </p:spTree>
    <p:extLst>
      <p:ext uri="{BB962C8B-B14F-4D97-AF65-F5344CB8AC3E}">
        <p14:creationId xmlns:p14="http://schemas.microsoft.com/office/powerpoint/2010/main" val="415347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084C70-893F-D3BC-3FA1-B694CA765720}"/>
              </a:ext>
            </a:extLst>
          </p:cNvPr>
          <p:cNvSpPr>
            <a:spLocks noGrp="1"/>
          </p:cNvSpPr>
          <p:nvPr>
            <p:ph type="dt" sz="half" idx="10"/>
          </p:nvPr>
        </p:nvSpPr>
        <p:spPr/>
        <p:txBody>
          <a:bodyPr/>
          <a:lstStyle/>
          <a:p>
            <a:fld id="{B918E9EC-354B-4EF4-A886-7B87491D4A7F}" type="datetimeFigureOut">
              <a:rPr lang="en-IN" smtClean="0"/>
              <a:t>02-02-2024</a:t>
            </a:fld>
            <a:endParaRPr lang="en-IN"/>
          </a:p>
        </p:txBody>
      </p:sp>
      <p:sp>
        <p:nvSpPr>
          <p:cNvPr id="3" name="Footer Placeholder 2">
            <a:extLst>
              <a:ext uri="{FF2B5EF4-FFF2-40B4-BE49-F238E27FC236}">
                <a16:creationId xmlns:a16="http://schemas.microsoft.com/office/drawing/2014/main" id="{D77BDA6B-C40F-8AEC-28B4-A7EAB46E6C8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99F0F56-4974-559A-3072-E2528A80FC7A}"/>
              </a:ext>
            </a:extLst>
          </p:cNvPr>
          <p:cNvSpPr>
            <a:spLocks noGrp="1"/>
          </p:cNvSpPr>
          <p:nvPr>
            <p:ph type="sldNum" sz="quarter" idx="12"/>
          </p:nvPr>
        </p:nvSpPr>
        <p:spPr/>
        <p:txBody>
          <a:bodyPr/>
          <a:lstStyle/>
          <a:p>
            <a:fld id="{5C8A706E-AE6F-428E-867D-DAEA7C8D1B52}" type="slidenum">
              <a:rPr lang="en-IN" smtClean="0"/>
              <a:t>‹#›</a:t>
            </a:fld>
            <a:endParaRPr lang="en-IN"/>
          </a:p>
        </p:txBody>
      </p:sp>
    </p:spTree>
    <p:extLst>
      <p:ext uri="{BB962C8B-B14F-4D97-AF65-F5344CB8AC3E}">
        <p14:creationId xmlns:p14="http://schemas.microsoft.com/office/powerpoint/2010/main" val="4013577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3A411-DE07-F241-AB3E-8ED7E9E7AE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9E926CA-1000-E423-F38D-964E826B06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D2EBBD5-74EA-7A1B-BBE7-B5DC5CFF92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B43DCC-C7F2-F3B8-E24E-201216C254EE}"/>
              </a:ext>
            </a:extLst>
          </p:cNvPr>
          <p:cNvSpPr>
            <a:spLocks noGrp="1"/>
          </p:cNvSpPr>
          <p:nvPr>
            <p:ph type="dt" sz="half" idx="10"/>
          </p:nvPr>
        </p:nvSpPr>
        <p:spPr/>
        <p:txBody>
          <a:bodyPr/>
          <a:lstStyle/>
          <a:p>
            <a:fld id="{B918E9EC-354B-4EF4-A886-7B87491D4A7F}" type="datetimeFigureOut">
              <a:rPr lang="en-IN" smtClean="0"/>
              <a:t>02-02-2024</a:t>
            </a:fld>
            <a:endParaRPr lang="en-IN"/>
          </a:p>
        </p:txBody>
      </p:sp>
      <p:sp>
        <p:nvSpPr>
          <p:cNvPr id="6" name="Footer Placeholder 5">
            <a:extLst>
              <a:ext uri="{FF2B5EF4-FFF2-40B4-BE49-F238E27FC236}">
                <a16:creationId xmlns:a16="http://schemas.microsoft.com/office/drawing/2014/main" id="{DCE31A2E-C555-32A4-31AF-8F39C774F87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093C839-333A-D35B-7D10-800D291953CD}"/>
              </a:ext>
            </a:extLst>
          </p:cNvPr>
          <p:cNvSpPr>
            <a:spLocks noGrp="1"/>
          </p:cNvSpPr>
          <p:nvPr>
            <p:ph type="sldNum" sz="quarter" idx="12"/>
          </p:nvPr>
        </p:nvSpPr>
        <p:spPr/>
        <p:txBody>
          <a:bodyPr/>
          <a:lstStyle/>
          <a:p>
            <a:fld id="{5C8A706E-AE6F-428E-867D-DAEA7C8D1B52}" type="slidenum">
              <a:rPr lang="en-IN" smtClean="0"/>
              <a:t>‹#›</a:t>
            </a:fld>
            <a:endParaRPr lang="en-IN"/>
          </a:p>
        </p:txBody>
      </p:sp>
    </p:spTree>
    <p:extLst>
      <p:ext uri="{BB962C8B-B14F-4D97-AF65-F5344CB8AC3E}">
        <p14:creationId xmlns:p14="http://schemas.microsoft.com/office/powerpoint/2010/main" val="3694587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128B8-0378-20DB-4F99-15550A071A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DBB4262-58FA-E0A6-9F8D-851EE62425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B47D110-0870-E755-CF7D-2403E6E007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F63A2B-EAA3-A331-1702-8C11430BB529}"/>
              </a:ext>
            </a:extLst>
          </p:cNvPr>
          <p:cNvSpPr>
            <a:spLocks noGrp="1"/>
          </p:cNvSpPr>
          <p:nvPr>
            <p:ph type="dt" sz="half" idx="10"/>
          </p:nvPr>
        </p:nvSpPr>
        <p:spPr/>
        <p:txBody>
          <a:bodyPr/>
          <a:lstStyle/>
          <a:p>
            <a:fld id="{B918E9EC-354B-4EF4-A886-7B87491D4A7F}" type="datetimeFigureOut">
              <a:rPr lang="en-IN" smtClean="0"/>
              <a:t>02-02-2024</a:t>
            </a:fld>
            <a:endParaRPr lang="en-IN"/>
          </a:p>
        </p:txBody>
      </p:sp>
      <p:sp>
        <p:nvSpPr>
          <p:cNvPr id="6" name="Footer Placeholder 5">
            <a:extLst>
              <a:ext uri="{FF2B5EF4-FFF2-40B4-BE49-F238E27FC236}">
                <a16:creationId xmlns:a16="http://schemas.microsoft.com/office/drawing/2014/main" id="{9A451D5D-0D65-3C5C-2363-FFFE77E445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883FE85-9D53-D098-54BE-C0A54CE2A354}"/>
              </a:ext>
            </a:extLst>
          </p:cNvPr>
          <p:cNvSpPr>
            <a:spLocks noGrp="1"/>
          </p:cNvSpPr>
          <p:nvPr>
            <p:ph type="sldNum" sz="quarter" idx="12"/>
          </p:nvPr>
        </p:nvSpPr>
        <p:spPr/>
        <p:txBody>
          <a:bodyPr/>
          <a:lstStyle/>
          <a:p>
            <a:fld id="{5C8A706E-AE6F-428E-867D-DAEA7C8D1B52}" type="slidenum">
              <a:rPr lang="en-IN" smtClean="0"/>
              <a:t>‹#›</a:t>
            </a:fld>
            <a:endParaRPr lang="en-IN"/>
          </a:p>
        </p:txBody>
      </p:sp>
    </p:spTree>
    <p:extLst>
      <p:ext uri="{BB962C8B-B14F-4D97-AF65-F5344CB8AC3E}">
        <p14:creationId xmlns:p14="http://schemas.microsoft.com/office/powerpoint/2010/main" val="4753421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819B4B-1754-28E0-8F3B-F5DDD164BD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420A0E0-01E5-DC04-726B-5EDD1EBE5C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2BE1AE-60FB-3B85-EAB8-218748A2E3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18E9EC-354B-4EF4-A886-7B87491D4A7F}" type="datetimeFigureOut">
              <a:rPr lang="en-IN" smtClean="0"/>
              <a:t>02-02-2024</a:t>
            </a:fld>
            <a:endParaRPr lang="en-IN"/>
          </a:p>
        </p:txBody>
      </p:sp>
      <p:sp>
        <p:nvSpPr>
          <p:cNvPr id="5" name="Footer Placeholder 4">
            <a:extLst>
              <a:ext uri="{FF2B5EF4-FFF2-40B4-BE49-F238E27FC236}">
                <a16:creationId xmlns:a16="http://schemas.microsoft.com/office/drawing/2014/main" id="{52E3DC4D-AA2F-29A3-B144-4BDC0BDE97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BE197C4-A9C5-4249-1C31-F47B1FBAF4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8A706E-AE6F-428E-867D-DAEA7C8D1B52}" type="slidenum">
              <a:rPr lang="en-IN" smtClean="0"/>
              <a:t>‹#›</a:t>
            </a:fld>
            <a:endParaRPr lang="en-IN"/>
          </a:p>
        </p:txBody>
      </p:sp>
    </p:spTree>
    <p:extLst>
      <p:ext uri="{BB962C8B-B14F-4D97-AF65-F5344CB8AC3E}">
        <p14:creationId xmlns:p14="http://schemas.microsoft.com/office/powerpoint/2010/main" val="40828050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c-sharpcorner.com/members/vinodh-kumar32"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blog.fabric.microsoft.com/en/blog/the-art-of-data-warehouse-recovery-within-microsoft-fabric?ft=Al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4A2A2-DAC2-18AD-762D-80F726DF338A}"/>
              </a:ext>
            </a:extLst>
          </p:cNvPr>
          <p:cNvSpPr>
            <a:spLocks noGrp="1"/>
          </p:cNvSpPr>
          <p:nvPr>
            <p:ph type="ctrTitle"/>
          </p:nvPr>
        </p:nvSpPr>
        <p:spPr>
          <a:xfrm>
            <a:off x="1524000" y="2132179"/>
            <a:ext cx="9144000" cy="2387600"/>
          </a:xfrm>
        </p:spPr>
        <p:txBody>
          <a:bodyPr>
            <a:normAutofit/>
          </a:bodyPr>
          <a:lstStyle/>
          <a:p>
            <a:r>
              <a:rPr lang="en-US" sz="4400" i="0" dirty="0">
                <a:solidFill>
                  <a:srgbClr val="161616"/>
                </a:solidFill>
                <a:effectLst/>
                <a:latin typeface="Arial" panose="020B0604020202020204" pitchFamily="34" charset="0"/>
                <a:cs typeface="Arial" panose="020B0604020202020204" pitchFamily="34" charset="0"/>
              </a:rPr>
              <a:t>Restore in-place of a warehouse in </a:t>
            </a:r>
            <a:br>
              <a:rPr lang="en-US" sz="4400" i="0" dirty="0">
                <a:solidFill>
                  <a:srgbClr val="161616"/>
                </a:solidFill>
                <a:effectLst/>
                <a:latin typeface="Arial" panose="020B0604020202020204" pitchFamily="34" charset="0"/>
                <a:cs typeface="Arial" panose="020B0604020202020204" pitchFamily="34" charset="0"/>
              </a:rPr>
            </a:br>
            <a:r>
              <a:rPr lang="en-US" sz="4400" i="0" dirty="0">
                <a:solidFill>
                  <a:srgbClr val="161616"/>
                </a:solidFill>
                <a:effectLst/>
                <a:latin typeface="Arial" panose="020B0604020202020204" pitchFamily="34" charset="0"/>
                <a:cs typeface="Arial" panose="020B0604020202020204" pitchFamily="34" charset="0"/>
              </a:rPr>
              <a:t>Microsoft Fabric</a:t>
            </a:r>
            <a:br>
              <a:rPr lang="en-US" sz="4400" i="0" dirty="0">
                <a:solidFill>
                  <a:srgbClr val="161616"/>
                </a:solidFill>
                <a:effectLst/>
                <a:latin typeface="Arial" panose="020B0604020202020204" pitchFamily="34" charset="0"/>
                <a:cs typeface="Arial" panose="020B0604020202020204" pitchFamily="34" charset="0"/>
              </a:rPr>
            </a:br>
            <a:endParaRPr lang="en-IN" sz="4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91852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C4941FE-91E2-0CF8-B859-330873972E38}"/>
              </a:ext>
            </a:extLst>
          </p:cNvPr>
          <p:cNvSpPr txBox="1">
            <a:spLocks noGrp="1"/>
          </p:cNvSpPr>
          <p:nvPr>
            <p:ph idx="1"/>
          </p:nvPr>
        </p:nvSpPr>
        <p:spPr>
          <a:xfrm>
            <a:off x="838200" y="639763"/>
            <a:ext cx="10515600" cy="5717976"/>
          </a:xfrm>
          <a:prstGeom prst="rect">
            <a:avLst/>
          </a:prstGeom>
          <a:noFill/>
        </p:spPr>
        <p:txBody>
          <a:bodyPr wrap="square" rtlCol="0">
            <a:spAutoFit/>
          </a:bodyPr>
          <a:lstStyle/>
          <a:p>
            <a:pPr marL="0" indent="0">
              <a:buNone/>
            </a:pPr>
            <a:r>
              <a:rPr lang="en-US" sz="2400" dirty="0"/>
              <a:t>About Me…</a:t>
            </a:r>
          </a:p>
          <a:p>
            <a:pPr marL="0" indent="0">
              <a:buNone/>
            </a:pPr>
            <a:endParaRPr lang="en-US" dirty="0"/>
          </a:p>
          <a:p>
            <a:pPr marL="0" indent="0">
              <a:buNone/>
            </a:pPr>
            <a:r>
              <a:rPr lang="en-US" dirty="0"/>
              <a:t>Vinodh Kumar TD </a:t>
            </a:r>
          </a:p>
          <a:p>
            <a:pPr marL="0" indent="0">
              <a:buNone/>
            </a:pPr>
            <a:r>
              <a:rPr lang="en-US" sz="2000" dirty="0"/>
              <a:t>Cloud Data Architect, Presidio</a:t>
            </a:r>
            <a:endParaRPr lang="en-US" sz="2400" dirty="0"/>
          </a:p>
          <a:p>
            <a:pPr marL="0" indent="0">
              <a:buNone/>
            </a:pPr>
            <a:endParaRPr lang="en-US" dirty="0"/>
          </a:p>
          <a:p>
            <a:pPr>
              <a:spcAft>
                <a:spcPts val="600"/>
              </a:spcAft>
            </a:pPr>
            <a:r>
              <a:rPr lang="en-US" dirty="0"/>
              <a:t>Microsoft Certified Trainer x3</a:t>
            </a:r>
          </a:p>
          <a:p>
            <a:pPr>
              <a:spcAft>
                <a:spcPts val="600"/>
              </a:spcAft>
            </a:pPr>
            <a:r>
              <a:rPr lang="en-US" dirty="0"/>
              <a:t>Global Speaker</a:t>
            </a:r>
          </a:p>
          <a:p>
            <a:pPr>
              <a:spcAft>
                <a:spcPts val="600"/>
              </a:spcAft>
            </a:pPr>
            <a:r>
              <a:rPr lang="en-US" dirty="0"/>
              <a:t>Data Blogger @</a:t>
            </a:r>
            <a:r>
              <a:rPr lang="en-US" dirty="0">
                <a:sym typeface="Wingdings" pitchFamily="2" charset="2"/>
              </a:rPr>
              <a:t> 	vinsdata.wordpress.com</a:t>
            </a:r>
            <a:endParaRPr lang="en-US" dirty="0"/>
          </a:p>
          <a:p>
            <a:pPr marL="2743200" lvl="6" indent="0">
              <a:spcAft>
                <a:spcPts val="600"/>
              </a:spcAft>
              <a:buNone/>
            </a:pPr>
            <a:r>
              <a:rPr lang="en-IN" sz="2400" dirty="0">
                <a:hlinkClick r:id="rId3">
                  <a:extLst>
                    <a:ext uri="{A12FA001-AC4F-418D-AE19-62706E023703}">
                      <ahyp:hlinkClr xmlns:ahyp="http://schemas.microsoft.com/office/drawing/2018/hyperlinkcolor" val="tx"/>
                    </a:ext>
                  </a:extLst>
                </a:hlinkClick>
              </a:rPr>
              <a:t>Vinodh Kumar (c-sharpcorner.com)</a:t>
            </a:r>
            <a:endParaRPr lang="en-US" sz="2400" dirty="0"/>
          </a:p>
          <a:p>
            <a:endParaRPr lang="en-US" dirty="0"/>
          </a:p>
          <a:p>
            <a:endParaRPr lang="en-US" dirty="0"/>
          </a:p>
        </p:txBody>
      </p:sp>
      <p:pic>
        <p:nvPicPr>
          <p:cNvPr id="4" name="Picture 3" descr="A person taking a selfie&#10;&#10;Description automatically generated">
            <a:extLst>
              <a:ext uri="{FF2B5EF4-FFF2-40B4-BE49-F238E27FC236}">
                <a16:creationId xmlns:a16="http://schemas.microsoft.com/office/drawing/2014/main" id="{FD7312FE-F325-639D-5FA2-D65E222EF666}"/>
              </a:ext>
            </a:extLst>
          </p:cNvPr>
          <p:cNvPicPr>
            <a:picLocks noChangeAspect="1"/>
          </p:cNvPicPr>
          <p:nvPr/>
        </p:nvPicPr>
        <p:blipFill rotWithShape="1">
          <a:blip r:embed="rId4">
            <a:extLst>
              <a:ext uri="{28A0092B-C50C-407E-A947-70E740481C1C}">
                <a14:useLocalDpi xmlns:a14="http://schemas.microsoft.com/office/drawing/2010/main" val="0"/>
              </a:ext>
            </a:extLst>
          </a:blip>
          <a:srcRect b="4956"/>
          <a:stretch/>
        </p:blipFill>
        <p:spPr>
          <a:xfrm>
            <a:off x="8686800" y="877887"/>
            <a:ext cx="2667000" cy="4456113"/>
          </a:xfrm>
          <a:prstGeom prst="rect">
            <a:avLst/>
          </a:prstGeom>
        </p:spPr>
      </p:pic>
    </p:spTree>
    <p:extLst>
      <p:ext uri="{BB962C8B-B14F-4D97-AF65-F5344CB8AC3E}">
        <p14:creationId xmlns:p14="http://schemas.microsoft.com/office/powerpoint/2010/main" val="2596329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0D9584-8A89-EEB8-7E2F-D3D9303FEFC0}"/>
              </a:ext>
            </a:extLst>
          </p:cNvPr>
          <p:cNvSpPr>
            <a:spLocks noGrp="1"/>
          </p:cNvSpPr>
          <p:nvPr>
            <p:ph idx="1"/>
          </p:nvPr>
        </p:nvSpPr>
        <p:spPr>
          <a:xfrm>
            <a:off x="838200" y="628153"/>
            <a:ext cx="10515600" cy="5548810"/>
          </a:xfrm>
        </p:spPr>
        <p:txBody>
          <a:bodyPr>
            <a:normAutofit/>
          </a:bodyPr>
          <a:lstStyle/>
          <a:p>
            <a:pPr marL="0" indent="0" algn="just">
              <a:buNone/>
            </a:pPr>
            <a:r>
              <a:rPr lang="en-US" dirty="0">
                <a:latin typeface="Arial" panose="020B0604020202020204" pitchFamily="34" charset="0"/>
                <a:cs typeface="Arial" panose="020B0604020202020204" pitchFamily="34" charset="0"/>
              </a:rPr>
              <a:t>Role of Restore-Points in Restore in-place feature of Fabric</a:t>
            </a:r>
          </a:p>
          <a:p>
            <a:pPr marL="0" indent="0" algn="just">
              <a:buNone/>
            </a:pPr>
            <a:endParaRPr lang="en-US" sz="1400" dirty="0">
              <a:latin typeface="Arial" panose="020B0604020202020204" pitchFamily="34" charset="0"/>
              <a:cs typeface="Arial" panose="020B0604020202020204" pitchFamily="34" charset="0"/>
            </a:endParaRPr>
          </a:p>
          <a:p>
            <a:pPr algn="just">
              <a:buFont typeface="Wingdings" panose="05000000000000000000" pitchFamily="2" charset="2"/>
              <a:buChar char="ü"/>
            </a:pPr>
            <a:r>
              <a:rPr lang="en-US" sz="1400" dirty="0">
                <a:latin typeface="Arial" panose="020B0604020202020204" pitchFamily="34" charset="0"/>
                <a:cs typeface="Arial" panose="020B0604020202020204" pitchFamily="34" charset="0"/>
              </a:rPr>
              <a:t>Restore in-place is a new feature(currently in-preview) that safeguards your data against untoward instances like data corruption or deletion, thereby ensuring business continuity. </a:t>
            </a:r>
          </a:p>
          <a:p>
            <a:pPr algn="just">
              <a:buFont typeface="Wingdings" panose="05000000000000000000" pitchFamily="2" charset="2"/>
              <a:buChar char="ü"/>
            </a:pPr>
            <a:r>
              <a:rPr lang="en-IN" sz="1400" dirty="0">
                <a:latin typeface="Arial" panose="020B0604020202020204" pitchFamily="34" charset="0"/>
                <a:cs typeface="Arial" panose="020B0604020202020204" pitchFamily="34" charset="0"/>
              </a:rPr>
              <a:t>It is an important part of warehouse database recovery through which one can restore the database to a previously known reliable state.</a:t>
            </a:r>
          </a:p>
          <a:p>
            <a:pPr marL="0" indent="0" algn="just">
              <a:buNone/>
            </a:pPr>
            <a:endParaRPr lang="en-IN" sz="1400" dirty="0">
              <a:latin typeface="Arial" panose="020B0604020202020204" pitchFamily="34" charset="0"/>
              <a:cs typeface="Arial" panose="020B0604020202020204" pitchFamily="34" charset="0"/>
            </a:endParaRPr>
          </a:p>
          <a:p>
            <a:pPr algn="just"/>
            <a:r>
              <a:rPr lang="en-US" sz="1400" dirty="0">
                <a:latin typeface="Arial" panose="020B0604020202020204" pitchFamily="34" charset="0"/>
                <a:cs typeface="Arial" panose="020B0604020202020204" pitchFamily="34" charset="0"/>
              </a:rPr>
              <a:t>It's a feature that allows you to restore a warehouse to a prior point-in-time, using a restore point.</a:t>
            </a:r>
          </a:p>
          <a:p>
            <a:pPr algn="just"/>
            <a:r>
              <a:rPr lang="en-US" sz="1400" dirty="0">
                <a:latin typeface="Arial" panose="020B0604020202020204" pitchFamily="34" charset="0"/>
                <a:cs typeface="Arial" panose="020B0604020202020204" pitchFamily="34" charset="0"/>
              </a:rPr>
              <a:t>This can be used to restore the warehouse to a known good state in the event of accidental corruption, minimizing downtime and data loss.</a:t>
            </a:r>
          </a:p>
          <a:p>
            <a:pPr algn="just"/>
            <a:r>
              <a:rPr lang="en-US" sz="1400" dirty="0">
                <a:latin typeface="Arial" panose="020B0604020202020204" pitchFamily="34" charset="0"/>
                <a:cs typeface="Arial" panose="020B0604020202020204" pitchFamily="34" charset="0"/>
              </a:rPr>
              <a:t>It can also be helpful to reset the warehouse to a known good state for development and testing purposes.</a:t>
            </a:r>
          </a:p>
          <a:p>
            <a:pPr algn="just"/>
            <a:r>
              <a:rPr lang="en-US" sz="1400" dirty="0">
                <a:latin typeface="Arial" panose="020B0604020202020204" pitchFamily="34" charset="0"/>
                <a:cs typeface="Arial" panose="020B0604020202020204" pitchFamily="34" charset="0"/>
              </a:rPr>
              <a:t>There are two types of restore points: </a:t>
            </a:r>
            <a:r>
              <a:rPr lang="en-US" sz="1400" b="1" dirty="0">
                <a:latin typeface="Arial" panose="020B0604020202020204" pitchFamily="34" charset="0"/>
                <a:cs typeface="Arial" panose="020B0604020202020204" pitchFamily="34" charset="0"/>
              </a:rPr>
              <a:t>system-generated and user-defined</a:t>
            </a:r>
            <a:r>
              <a:rPr lang="en-US" sz="1400" dirty="0">
                <a:latin typeface="Arial" panose="020B0604020202020204" pitchFamily="34" charset="0"/>
                <a:cs typeface="Arial" panose="020B0604020202020204" pitchFamily="34" charset="0"/>
              </a:rPr>
              <a:t>.</a:t>
            </a:r>
          </a:p>
          <a:p>
            <a:pPr lvl="1" algn="just"/>
            <a:r>
              <a:rPr lang="en-US" sz="1400" dirty="0">
                <a:latin typeface="Arial" panose="020B0604020202020204" pitchFamily="34" charset="0"/>
                <a:cs typeface="Arial" panose="020B0604020202020204" pitchFamily="34" charset="0"/>
              </a:rPr>
              <a:t>System-generated restore points are created automatically every four hours, and there can be up to 42 of them at any given point in time.</a:t>
            </a:r>
          </a:p>
          <a:p>
            <a:pPr lvl="1" algn="just"/>
            <a:r>
              <a:rPr lang="en-US" sz="1400" dirty="0">
                <a:latin typeface="Arial" panose="020B0604020202020204" pitchFamily="34" charset="0"/>
                <a:cs typeface="Arial" panose="020B0604020202020204" pitchFamily="34" charset="0"/>
              </a:rPr>
              <a:t>User-defined restore points can be created ad-hoc by workspace administrators/users before and after large modifications are made to the warehouse.</a:t>
            </a:r>
          </a:p>
          <a:p>
            <a:pPr algn="just"/>
            <a:r>
              <a:rPr lang="en-US" sz="1400" dirty="0">
                <a:latin typeface="Arial" panose="020B0604020202020204" pitchFamily="34" charset="0"/>
                <a:cs typeface="Arial" panose="020B0604020202020204" pitchFamily="34" charset="0"/>
              </a:rPr>
              <a:t>Both types of restore points are available for seven calendar days.</a:t>
            </a:r>
          </a:p>
          <a:p>
            <a:pPr algn="just"/>
            <a:r>
              <a:rPr lang="en-US" sz="1400" dirty="0">
                <a:latin typeface="Arial" panose="020B0604020202020204" pitchFamily="34" charset="0"/>
                <a:cs typeface="Arial" panose="020B0604020202020204" pitchFamily="34" charset="0"/>
              </a:rPr>
              <a:t>Both the restore points and restore-in-place features are currently in preview.</a:t>
            </a:r>
          </a:p>
          <a:p>
            <a:pPr algn="just"/>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0867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EBCFD1-E3BB-2D6A-802C-43307362933D}"/>
              </a:ext>
            </a:extLst>
          </p:cNvPr>
          <p:cNvSpPr>
            <a:spLocks noGrp="1"/>
          </p:cNvSpPr>
          <p:nvPr>
            <p:ph idx="1"/>
          </p:nvPr>
        </p:nvSpPr>
        <p:spPr>
          <a:xfrm>
            <a:off x="838200" y="602166"/>
            <a:ext cx="10515600" cy="5574797"/>
          </a:xfrm>
        </p:spPr>
        <p:txBody>
          <a:bodyPr/>
          <a:lstStyle/>
          <a:p>
            <a:pPr marL="0" indent="0">
              <a:buNone/>
            </a:pPr>
            <a:r>
              <a:rPr lang="en-US" sz="2800" dirty="0">
                <a:latin typeface="Arial" panose="020B0604020202020204" pitchFamily="34" charset="0"/>
                <a:cs typeface="Arial" panose="020B0604020202020204" pitchFamily="34" charset="0"/>
              </a:rPr>
              <a:t>Restore in-place</a:t>
            </a:r>
          </a:p>
          <a:p>
            <a:r>
              <a:rPr lang="en-IN" sz="1600" dirty="0"/>
              <a:t>When you restore, the current warehouse will be replaced with the restored warehouse. The old warehouse will be overwritten and all the components like query insights, semantic models, and modeling will be restored to the old state as they existed when the restore point was created. </a:t>
            </a:r>
            <a:r>
              <a:rPr lang="en-US" sz="1600" dirty="0"/>
              <a:t>To restore a warehouse in-place, choose a restore point and issue a restore command.</a:t>
            </a:r>
          </a:p>
          <a:p>
            <a:r>
              <a:rPr lang="en-US" sz="1600" dirty="0"/>
              <a:t>Any member of the Fabric admin workspace role can create user-defined restore points</a:t>
            </a:r>
          </a:p>
          <a:p>
            <a:r>
              <a:rPr lang="en-US" sz="1600" dirty="0"/>
              <a:t>Any member of the Fabric admin workspace role can perform a restore from the system-generated or user-defined restore point</a:t>
            </a:r>
          </a:p>
          <a:p>
            <a:pPr marL="0" indent="0">
              <a:buNone/>
            </a:pPr>
            <a:endParaRPr lang="en-US" sz="1600" dirty="0"/>
          </a:p>
          <a:p>
            <a:pPr marL="0" indent="0">
              <a:buNone/>
            </a:pPr>
            <a:r>
              <a:rPr lang="en-IN" dirty="0"/>
              <a:t>Limitations</a:t>
            </a:r>
          </a:p>
          <a:p>
            <a:r>
              <a:rPr lang="en-US" sz="1600" dirty="0"/>
              <a:t>A recovery point cannot be restored to create a new warehouse with a different name, either within or across the Microsoft Fabric workspaces.</a:t>
            </a:r>
          </a:p>
          <a:p>
            <a:r>
              <a:rPr lang="en-US" sz="1600" dirty="0"/>
              <a:t>Restore points cannot be retained beyond the default seven day retention period. This retention period is not currently configurable.</a:t>
            </a:r>
          </a:p>
          <a:p>
            <a:r>
              <a:rPr lang="en-US" sz="1600" dirty="0"/>
              <a:t>The ability to perform restore in-place either through UX or through T-SQL is currently not supported, currently only supported via API calls using 3</a:t>
            </a:r>
            <a:r>
              <a:rPr lang="en-US" sz="1600" baseline="30000" dirty="0"/>
              <a:t>rd</a:t>
            </a:r>
            <a:r>
              <a:rPr lang="en-US" sz="1600" dirty="0"/>
              <a:t> party tools like POSTMAN.</a:t>
            </a:r>
            <a:endParaRPr lang="en-IN" sz="1600" dirty="0"/>
          </a:p>
        </p:txBody>
      </p:sp>
    </p:spTree>
    <p:extLst>
      <p:ext uri="{BB962C8B-B14F-4D97-AF65-F5344CB8AC3E}">
        <p14:creationId xmlns:p14="http://schemas.microsoft.com/office/powerpoint/2010/main" val="1559921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EBCFD1-E3BB-2D6A-802C-43307362933D}"/>
              </a:ext>
            </a:extLst>
          </p:cNvPr>
          <p:cNvSpPr>
            <a:spLocks noGrp="1"/>
          </p:cNvSpPr>
          <p:nvPr>
            <p:ph idx="1"/>
          </p:nvPr>
        </p:nvSpPr>
        <p:spPr>
          <a:xfrm>
            <a:off x="838200" y="602166"/>
            <a:ext cx="10515600" cy="5574797"/>
          </a:xfrm>
        </p:spPr>
        <p:txBody>
          <a:bodyPr/>
          <a:lstStyle/>
          <a:p>
            <a:pPr marL="0" indent="0">
              <a:buNone/>
            </a:pPr>
            <a:r>
              <a:rPr lang="en-US" sz="2000" dirty="0"/>
              <a:t>To create a user-defined restore point using Postman</a:t>
            </a:r>
          </a:p>
          <a:p>
            <a:pPr marL="0" indent="0">
              <a:buNone/>
            </a:pPr>
            <a:r>
              <a:rPr kumimoji="0" lang="en-US" altLang="en-US" sz="2000" b="0" i="0" u="none" strike="noStrike" cap="none" normalizeH="0" baseline="0" dirty="0">
                <a:ln>
                  <a:noFill/>
                </a:ln>
                <a:solidFill>
                  <a:srgbClr val="C7254E"/>
                </a:solidFill>
                <a:effectLst/>
                <a:latin typeface="Consolas" panose="020B0609020204030204" pitchFamily="49" charset="0"/>
              </a:rPr>
              <a:t>{ </a:t>
            </a:r>
          </a:p>
          <a:p>
            <a:pPr marL="0" indent="0">
              <a:buNone/>
            </a:pPr>
            <a:r>
              <a:rPr kumimoji="0" lang="en-US" altLang="en-US" sz="2000" b="0" i="0" u="none" strike="noStrike" cap="none" normalizeH="0" baseline="0" dirty="0">
                <a:ln>
                  <a:noFill/>
                </a:ln>
                <a:solidFill>
                  <a:srgbClr val="C7254E"/>
                </a:solidFill>
                <a:effectLst/>
                <a:latin typeface="Consolas" panose="020B0609020204030204" pitchFamily="49" charset="0"/>
              </a:rPr>
              <a:t>"commands":[ </a:t>
            </a:r>
          </a:p>
          <a:p>
            <a:pPr marL="0" indent="0">
              <a:buNone/>
            </a:pPr>
            <a:r>
              <a:rPr kumimoji="0" lang="en-US" altLang="en-US" sz="2000" b="0" i="0" u="none" strike="noStrike" cap="none" normalizeH="0" baseline="0" dirty="0">
                <a:ln>
                  <a:noFill/>
                </a:ln>
                <a:solidFill>
                  <a:srgbClr val="C7254E"/>
                </a:solidFill>
                <a:effectLst/>
                <a:latin typeface="Consolas" panose="020B0609020204030204" pitchFamily="49" charset="0"/>
              </a:rPr>
              <a:t>{ </a:t>
            </a:r>
          </a:p>
          <a:p>
            <a:pPr marL="0" indent="0">
              <a:buNone/>
            </a:pPr>
            <a:r>
              <a:rPr kumimoji="0" lang="en-US" altLang="en-US" sz="2000" b="0" i="0" u="none" strike="noStrike" cap="none" normalizeH="0" baseline="0" dirty="0">
                <a:ln>
                  <a:noFill/>
                </a:ln>
                <a:solidFill>
                  <a:srgbClr val="C7254E"/>
                </a:solidFill>
                <a:effectLst/>
                <a:highlight>
                  <a:srgbClr val="FFFF00"/>
                </a:highlight>
                <a:latin typeface="Consolas" panose="020B0609020204030204" pitchFamily="49" charset="0"/>
              </a:rPr>
              <a:t>"$type":"</a:t>
            </a:r>
            <a:r>
              <a:rPr kumimoji="0" lang="en-US" altLang="en-US" sz="2000" b="0" i="0" u="none" strike="noStrike" cap="none" normalizeH="0" baseline="0" dirty="0" err="1">
                <a:ln>
                  <a:noFill/>
                </a:ln>
                <a:solidFill>
                  <a:srgbClr val="C7254E"/>
                </a:solidFill>
                <a:effectLst/>
                <a:highlight>
                  <a:srgbClr val="FFFF00"/>
                </a:highlight>
                <a:latin typeface="Consolas" panose="020B0609020204030204" pitchFamily="49" charset="0"/>
              </a:rPr>
              <a:t>WarehouseCreateRestorePointCommand</a:t>
            </a:r>
            <a:r>
              <a:rPr kumimoji="0" lang="en-US" altLang="en-US" sz="2000" b="0" i="0" u="none" strike="noStrike" cap="none" normalizeH="0" baseline="0" dirty="0">
                <a:ln>
                  <a:noFill/>
                </a:ln>
                <a:solidFill>
                  <a:srgbClr val="C7254E"/>
                </a:solidFill>
                <a:effectLst/>
                <a:highlight>
                  <a:srgbClr val="FFFF00"/>
                </a:highlight>
                <a:latin typeface="Consolas" panose="020B0609020204030204" pitchFamily="49" charset="0"/>
              </a:rPr>
              <a:t>" </a:t>
            </a:r>
          </a:p>
          <a:p>
            <a:pPr marL="0" indent="0">
              <a:buNone/>
            </a:pPr>
            <a:r>
              <a:rPr kumimoji="0" lang="en-US" altLang="en-US" sz="2000" b="0" i="0" u="none" strike="noStrike" cap="none" normalizeH="0" baseline="0" dirty="0">
                <a:ln>
                  <a:noFill/>
                </a:ln>
                <a:solidFill>
                  <a:srgbClr val="C7254E"/>
                </a:solidFill>
                <a:effectLst/>
                <a:latin typeface="Consolas" panose="020B0609020204030204" pitchFamily="49" charset="0"/>
              </a:rPr>
              <a:t>} </a:t>
            </a:r>
          </a:p>
          <a:p>
            <a:pPr marL="0" indent="0">
              <a:buNone/>
            </a:pPr>
            <a:r>
              <a:rPr kumimoji="0" lang="en-US" altLang="en-US" sz="2000" b="0" i="0" u="none" strike="noStrike" cap="none" normalizeH="0" baseline="0" dirty="0">
                <a:ln>
                  <a:noFill/>
                </a:ln>
                <a:solidFill>
                  <a:srgbClr val="C7254E"/>
                </a:solidFill>
                <a:effectLst/>
                <a:latin typeface="Consolas" panose="020B0609020204030204" pitchFamily="49" charset="0"/>
              </a:rPr>
              <a:t>] </a:t>
            </a:r>
          </a:p>
          <a:p>
            <a:pPr marL="0" indent="0">
              <a:buNone/>
            </a:pPr>
            <a:r>
              <a:rPr kumimoji="0" lang="en-US" altLang="en-US" sz="2000" b="0" i="0" u="none" strike="noStrike" cap="none" normalizeH="0" baseline="0" dirty="0">
                <a:ln>
                  <a:noFill/>
                </a:ln>
                <a:solidFill>
                  <a:srgbClr val="C7254E"/>
                </a:solidFill>
                <a:effectLst/>
                <a:latin typeface="Consolas" panose="020B0609020204030204" pitchFamily="49" charset="0"/>
              </a:rPr>
              <a:t>}</a:t>
            </a:r>
            <a:r>
              <a:rPr kumimoji="0" lang="en-US" altLang="en-US" sz="1800" b="0" i="0" u="none" strike="noStrike" cap="none" normalizeH="0" baseline="0" dirty="0">
                <a:ln>
                  <a:noFill/>
                </a:ln>
                <a:solidFill>
                  <a:schemeClr val="tx1"/>
                </a:solidFill>
                <a:effectLst/>
              </a:rPr>
              <a:t> </a:t>
            </a:r>
            <a:endParaRPr kumimoji="0" lang="en-US" altLang="en-US" sz="4800" b="0" i="0" u="none" strike="noStrike" cap="none" normalizeH="0" baseline="0" dirty="0">
              <a:ln>
                <a:noFill/>
              </a:ln>
              <a:solidFill>
                <a:schemeClr val="tx1"/>
              </a:solidFill>
              <a:effectLst/>
              <a:latin typeface="Arial" panose="020B0604020202020204" pitchFamily="34" charset="0"/>
            </a:endParaRPr>
          </a:p>
          <a:p>
            <a:pPr marL="0" indent="0">
              <a:buNone/>
            </a:pPr>
            <a:r>
              <a:rPr lang="en-US" sz="2000" dirty="0"/>
              <a:t>To list both user-defined &amp; system gen restore point </a:t>
            </a:r>
          </a:p>
          <a:p>
            <a:pPr marL="0" indent="0">
              <a:buNone/>
            </a:pPr>
            <a:r>
              <a:rPr kumimoji="0" lang="en-US" altLang="en-US" sz="2000" b="0" i="0" u="none" strike="noStrike" cap="none" normalizeH="0" baseline="0" dirty="0">
                <a:ln>
                  <a:noFill/>
                </a:ln>
                <a:solidFill>
                  <a:srgbClr val="C7254E"/>
                </a:solidFill>
                <a:effectLst/>
                <a:highlight>
                  <a:srgbClr val="FFFF00"/>
                </a:highlight>
                <a:latin typeface="Consolas" panose="020B0609020204030204" pitchFamily="49" charset="0"/>
              </a:rPr>
              <a:t>"$type":"</a:t>
            </a:r>
            <a:r>
              <a:rPr kumimoji="0" lang="en-US" altLang="en-US" sz="2000" b="0" i="0" u="none" strike="noStrike" cap="none" normalizeH="0" baseline="0" dirty="0" err="1">
                <a:ln>
                  <a:noFill/>
                </a:ln>
                <a:solidFill>
                  <a:srgbClr val="C7254E"/>
                </a:solidFill>
                <a:effectLst/>
                <a:highlight>
                  <a:srgbClr val="FFFF00"/>
                </a:highlight>
                <a:latin typeface="Consolas" panose="020B0609020204030204" pitchFamily="49" charset="0"/>
              </a:rPr>
              <a:t>WarehouseListRestorePointCommand</a:t>
            </a:r>
            <a:r>
              <a:rPr kumimoji="0" lang="en-US" altLang="en-US" sz="2000" b="0" i="0" u="none" strike="noStrike" cap="none" normalizeH="0" baseline="0" dirty="0">
                <a:ln>
                  <a:noFill/>
                </a:ln>
                <a:solidFill>
                  <a:srgbClr val="C7254E"/>
                </a:solidFill>
                <a:effectLst/>
                <a:highlight>
                  <a:srgbClr val="FFFF00"/>
                </a:highlight>
                <a:latin typeface="Consolas" panose="020B0609020204030204" pitchFamily="49" charset="0"/>
              </a:rPr>
              <a:t>" </a:t>
            </a:r>
          </a:p>
          <a:p>
            <a:pPr marL="0" indent="0">
              <a:buNone/>
            </a:pPr>
            <a:endParaRPr kumimoji="0" lang="en-US" altLang="en-US" sz="2000" b="0" i="0" u="none" strike="noStrike" cap="none" normalizeH="0" baseline="0" dirty="0">
              <a:ln>
                <a:noFill/>
              </a:ln>
              <a:solidFill>
                <a:srgbClr val="C7254E"/>
              </a:solidFill>
              <a:effectLst/>
              <a:latin typeface="Consolas" panose="020B0609020204030204" pitchFamily="49" charset="0"/>
            </a:endParaRPr>
          </a:p>
          <a:p>
            <a:pPr marL="0" indent="0">
              <a:buNone/>
            </a:pPr>
            <a:r>
              <a:rPr lang="en-US" sz="2000" dirty="0"/>
              <a:t>To restore the data warehouse using the restore point</a:t>
            </a:r>
          </a:p>
          <a:p>
            <a:pPr marL="0" indent="0">
              <a:buNone/>
            </a:pPr>
            <a:r>
              <a:rPr kumimoji="0" lang="en-US" altLang="en-US" sz="2000" b="0" i="0" u="none" strike="noStrike" cap="none" normalizeH="0" baseline="0" dirty="0">
                <a:ln>
                  <a:noFill/>
                </a:ln>
                <a:solidFill>
                  <a:srgbClr val="C7254E"/>
                </a:solidFill>
                <a:effectLst/>
                <a:highlight>
                  <a:srgbClr val="FFFF00"/>
                </a:highlight>
                <a:latin typeface="Consolas" panose="020B0609020204030204" pitchFamily="49" charset="0"/>
              </a:rPr>
              <a:t>"$type":"</a:t>
            </a:r>
            <a:r>
              <a:rPr kumimoji="0" lang="en-US" altLang="en-US" sz="2000" b="0" i="0" u="none" strike="noStrike" cap="none" normalizeH="0" baseline="0" dirty="0" err="1">
                <a:ln>
                  <a:noFill/>
                </a:ln>
                <a:solidFill>
                  <a:srgbClr val="C7254E"/>
                </a:solidFill>
                <a:effectLst/>
                <a:highlight>
                  <a:srgbClr val="FFFF00"/>
                </a:highlight>
                <a:latin typeface="Consolas" panose="020B0609020204030204" pitchFamily="49" charset="0"/>
              </a:rPr>
              <a:t>WarehouseRestoreInPlaceCommand</a:t>
            </a:r>
            <a:r>
              <a:rPr kumimoji="0" lang="en-US" altLang="en-US" sz="2000" b="0" i="0" u="none" strike="noStrike" cap="none" normalizeH="0" baseline="0" dirty="0">
                <a:ln>
                  <a:noFill/>
                </a:ln>
                <a:solidFill>
                  <a:srgbClr val="C7254E"/>
                </a:solidFill>
                <a:effectLst/>
                <a:highlight>
                  <a:srgbClr val="FFFF00"/>
                </a:highlight>
                <a:latin typeface="Consolas" panose="020B0609020204030204" pitchFamily="49" charset="0"/>
              </a:rPr>
              <a:t>" , "</a:t>
            </a:r>
            <a:r>
              <a:rPr kumimoji="0" lang="en-US" altLang="en-US" sz="2000" b="0" i="0" u="none" strike="noStrike" cap="none" normalizeH="0" baseline="0" dirty="0" err="1">
                <a:ln>
                  <a:noFill/>
                </a:ln>
                <a:solidFill>
                  <a:srgbClr val="C7254E"/>
                </a:solidFill>
                <a:effectLst/>
                <a:highlight>
                  <a:srgbClr val="FFFF00"/>
                </a:highlight>
                <a:latin typeface="Consolas" panose="020B0609020204030204" pitchFamily="49" charset="0"/>
              </a:rPr>
              <a:t>RestorePoint</a:t>
            </a:r>
            <a:r>
              <a:rPr kumimoji="0" lang="en-US" altLang="en-US" sz="2000" b="0" i="0" u="none" strike="noStrike" cap="none" normalizeH="0" baseline="0" dirty="0">
                <a:ln>
                  <a:noFill/>
                </a:ln>
                <a:solidFill>
                  <a:srgbClr val="C7254E"/>
                </a:solidFill>
                <a:effectLst/>
                <a:highlight>
                  <a:srgbClr val="FFFF00"/>
                </a:highlight>
                <a:latin typeface="Consolas" panose="020B0609020204030204" pitchFamily="49" charset="0"/>
              </a:rPr>
              <a:t>":"{</a:t>
            </a:r>
            <a:r>
              <a:rPr kumimoji="0" lang="en-US" altLang="en-US" sz="2000" b="0" i="0" u="none" strike="noStrike" cap="none" normalizeH="0" baseline="0" dirty="0" err="1">
                <a:ln>
                  <a:noFill/>
                </a:ln>
                <a:solidFill>
                  <a:srgbClr val="C7254E"/>
                </a:solidFill>
                <a:effectLst/>
                <a:highlight>
                  <a:srgbClr val="FFFF00"/>
                </a:highlight>
                <a:latin typeface="Consolas" panose="020B0609020204030204" pitchFamily="49" charset="0"/>
              </a:rPr>
              <a:t>RestorePoint</a:t>
            </a:r>
            <a:r>
              <a:rPr kumimoji="0" lang="en-US" altLang="en-US" sz="2000" b="0" i="0" u="none" strike="noStrike" cap="none" normalizeH="0" baseline="0" dirty="0">
                <a:ln>
                  <a:noFill/>
                </a:ln>
                <a:solidFill>
                  <a:srgbClr val="C7254E"/>
                </a:solidFill>
                <a:effectLst/>
                <a:highlight>
                  <a:srgbClr val="FFFF00"/>
                </a:highlight>
                <a:latin typeface="Consolas" panose="020B0609020204030204" pitchFamily="49" charset="0"/>
              </a:rPr>
              <a:t>}"</a:t>
            </a:r>
          </a:p>
          <a:p>
            <a:pPr marL="0" indent="0">
              <a:buNone/>
            </a:pPr>
            <a:endParaRPr lang="en-US" sz="2000" dirty="0"/>
          </a:p>
          <a:p>
            <a:pPr marL="0" indent="0">
              <a:buNone/>
            </a:pPr>
            <a:endParaRPr lang="en-US" sz="2000" dirty="0"/>
          </a:p>
          <a:p>
            <a:pPr marL="0" indent="0">
              <a:buNone/>
            </a:pPr>
            <a:endParaRPr kumimoji="0" lang="en-US" altLang="en-US" sz="2000" b="0" i="0" u="none" strike="noStrike" cap="none" normalizeH="0" baseline="0" dirty="0">
              <a:ln>
                <a:noFill/>
              </a:ln>
              <a:solidFill>
                <a:srgbClr val="C7254E"/>
              </a:solidFill>
              <a:effectLst/>
              <a:latin typeface="Consolas" panose="020B0609020204030204" pitchFamily="49" charset="0"/>
            </a:endParaRPr>
          </a:p>
          <a:p>
            <a:pPr marL="0" indent="0">
              <a:buNone/>
            </a:pPr>
            <a:endParaRPr lang="en-IN" dirty="0"/>
          </a:p>
        </p:txBody>
      </p:sp>
      <p:sp>
        <p:nvSpPr>
          <p:cNvPr id="5" name="Rectangle 3">
            <a:extLst>
              <a:ext uri="{FF2B5EF4-FFF2-40B4-BE49-F238E27FC236}">
                <a16:creationId xmlns:a16="http://schemas.microsoft.com/office/drawing/2014/main" id="{7D82EDBE-A8DB-0BEB-07D5-709CE9008CD8}"/>
              </a:ext>
            </a:extLst>
          </p:cNvPr>
          <p:cNvSpPr>
            <a:spLocks noChangeArrowheads="1"/>
          </p:cNvSpPr>
          <p:nvPr/>
        </p:nvSpPr>
        <p:spPr bwMode="auto">
          <a:xfrm>
            <a:off x="0" y="43934"/>
            <a:ext cx="184731" cy="369332"/>
          </a:xfrm>
          <a:prstGeom prst="rect">
            <a:avLst/>
          </a:prstGeom>
          <a:solidFill>
            <a:srgbClr val="EBEB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02071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4E47F8-2DF7-0E89-D70F-C1CFC6D08292}"/>
              </a:ext>
            </a:extLst>
          </p:cNvPr>
          <p:cNvSpPr>
            <a:spLocks noGrp="1"/>
          </p:cNvSpPr>
          <p:nvPr>
            <p:ph idx="1"/>
          </p:nvPr>
        </p:nvSpPr>
        <p:spPr/>
        <p:txBody>
          <a:bodyPr/>
          <a:lstStyle/>
          <a:p>
            <a:pPr marL="0" indent="0">
              <a:buNone/>
            </a:pPr>
            <a:r>
              <a:rPr lang="en-US" b="1" dirty="0"/>
              <a:t>Reference for postman REST API call:</a:t>
            </a:r>
            <a:endParaRPr lang="en-US" b="1" dirty="0">
              <a:hlinkClick r:id="rId2"/>
            </a:endParaRPr>
          </a:p>
          <a:p>
            <a:pPr marL="0" indent="0">
              <a:buNone/>
            </a:pPr>
            <a:r>
              <a:rPr lang="en-US" dirty="0">
                <a:hlinkClick r:id="rId2"/>
              </a:rPr>
              <a:t>The Art of Data warehouse recovery within Microsoft Fabric | Microsoft Fabric Blog | Microsoft Fabric</a:t>
            </a:r>
            <a:endParaRPr lang="en-IN" dirty="0"/>
          </a:p>
        </p:txBody>
      </p:sp>
    </p:spTree>
    <p:extLst>
      <p:ext uri="{BB962C8B-B14F-4D97-AF65-F5344CB8AC3E}">
        <p14:creationId xmlns:p14="http://schemas.microsoft.com/office/powerpoint/2010/main" val="4924072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TotalTime>
  <Words>511</Words>
  <Application>Microsoft Office PowerPoint</Application>
  <PresentationFormat>Widescreen</PresentationFormat>
  <Paragraphs>50</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Consolas</vt:lpstr>
      <vt:lpstr>Wingdings</vt:lpstr>
      <vt:lpstr>Office Theme</vt:lpstr>
      <vt:lpstr>Restore in-place of a warehouse in  Microsoft Fabric </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Restore in-place of a warehouse in  Microsoft Fabric </dc:title>
  <dc:creator>T D, Vinodh Kumar</dc:creator>
  <cp:lastModifiedBy>T D, Vinodh Kumar</cp:lastModifiedBy>
  <cp:revision>1</cp:revision>
  <dcterms:created xsi:type="dcterms:W3CDTF">2024-02-02T16:40:37Z</dcterms:created>
  <dcterms:modified xsi:type="dcterms:W3CDTF">2024-02-02T19:58:22Z</dcterms:modified>
</cp:coreProperties>
</file>