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8" r:id="rId3"/>
    <p:sldId id="260" r:id="rId4"/>
    <p:sldId id="258" r:id="rId5"/>
    <p:sldId id="257"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CA30C-3D49-4571-8FB8-6A476D6FD9BD}" v="6" dt="2024-02-03T11:07:23.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81" d="100"/>
          <a:sy n="81" d="100"/>
        </p:scale>
        <p:origin x="5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D, Vinodh Kumar" userId="383876b5-9234-4d6b-b4c6-7f48ca388427" providerId="ADAL" clId="{C71CA30C-3D49-4571-8FB8-6A476D6FD9BD}"/>
    <pc:docChg chg="undo custSel addSld delSld modSld sldOrd">
      <pc:chgData name="T D, Vinodh Kumar" userId="383876b5-9234-4d6b-b4c6-7f48ca388427" providerId="ADAL" clId="{C71CA30C-3D49-4571-8FB8-6A476D6FD9BD}" dt="2024-02-03T11:07:25.339" v="1467" actId="47"/>
      <pc:docMkLst>
        <pc:docMk/>
      </pc:docMkLst>
      <pc:sldChg chg="modSp mod">
        <pc:chgData name="T D, Vinodh Kumar" userId="383876b5-9234-4d6b-b4c6-7f48ca388427" providerId="ADAL" clId="{C71CA30C-3D49-4571-8FB8-6A476D6FD9BD}" dt="2024-02-02T06:34:03.646" v="1339" actId="20577"/>
        <pc:sldMkLst>
          <pc:docMk/>
          <pc:sldMk cId="404780299" sldId="257"/>
        </pc:sldMkLst>
        <pc:spChg chg="mod">
          <ac:chgData name="T D, Vinodh Kumar" userId="383876b5-9234-4d6b-b4c6-7f48ca388427" providerId="ADAL" clId="{C71CA30C-3D49-4571-8FB8-6A476D6FD9BD}" dt="2024-02-02T06:34:03.646" v="1339" actId="20577"/>
          <ac:spMkLst>
            <pc:docMk/>
            <pc:sldMk cId="404780299" sldId="257"/>
            <ac:spMk id="3" creationId="{03C04FCE-9260-7FBB-487A-FBB44567B952}"/>
          </ac:spMkLst>
        </pc:spChg>
        <pc:spChg chg="mod">
          <ac:chgData name="T D, Vinodh Kumar" userId="383876b5-9234-4d6b-b4c6-7f48ca388427" providerId="ADAL" clId="{C71CA30C-3D49-4571-8FB8-6A476D6FD9BD}" dt="2024-02-02T05:07:13.518" v="739" actId="27636"/>
          <ac:spMkLst>
            <pc:docMk/>
            <pc:sldMk cId="404780299" sldId="257"/>
            <ac:spMk id="4" creationId="{53ACD672-0016-546B-241E-862AE47F7A6B}"/>
          </ac:spMkLst>
        </pc:spChg>
      </pc:sldChg>
      <pc:sldChg chg="modSp mod ord">
        <pc:chgData name="T D, Vinodh Kumar" userId="383876b5-9234-4d6b-b4c6-7f48ca388427" providerId="ADAL" clId="{C71CA30C-3D49-4571-8FB8-6A476D6FD9BD}" dt="2024-02-02T06:26:52.513" v="1317" actId="20577"/>
        <pc:sldMkLst>
          <pc:docMk/>
          <pc:sldMk cId="896225802" sldId="258"/>
        </pc:sldMkLst>
        <pc:spChg chg="mod">
          <ac:chgData name="T D, Vinodh Kumar" userId="383876b5-9234-4d6b-b4c6-7f48ca388427" providerId="ADAL" clId="{C71CA30C-3D49-4571-8FB8-6A476D6FD9BD}" dt="2024-02-02T06:26:52.513" v="1317" actId="20577"/>
          <ac:spMkLst>
            <pc:docMk/>
            <pc:sldMk cId="896225802" sldId="258"/>
            <ac:spMk id="3" creationId="{D212D3B0-C9B5-C44A-C8D3-F0CF67116121}"/>
          </ac:spMkLst>
        </pc:spChg>
      </pc:sldChg>
      <pc:sldChg chg="del">
        <pc:chgData name="T D, Vinodh Kumar" userId="383876b5-9234-4d6b-b4c6-7f48ca388427" providerId="ADAL" clId="{C71CA30C-3D49-4571-8FB8-6A476D6FD9BD}" dt="2024-02-02T16:40:46.790" v="1450" actId="47"/>
        <pc:sldMkLst>
          <pc:docMk/>
          <pc:sldMk cId="3517258244" sldId="259"/>
        </pc:sldMkLst>
      </pc:sldChg>
      <pc:sldChg chg="addSp modSp mod">
        <pc:chgData name="T D, Vinodh Kumar" userId="383876b5-9234-4d6b-b4c6-7f48ca388427" providerId="ADAL" clId="{C71CA30C-3D49-4571-8FB8-6A476D6FD9BD}" dt="2024-02-02T05:20:53.423" v="1186" actId="14100"/>
        <pc:sldMkLst>
          <pc:docMk/>
          <pc:sldMk cId="3368746177" sldId="260"/>
        </pc:sldMkLst>
        <pc:spChg chg="mod">
          <ac:chgData name="T D, Vinodh Kumar" userId="383876b5-9234-4d6b-b4c6-7f48ca388427" providerId="ADAL" clId="{C71CA30C-3D49-4571-8FB8-6A476D6FD9BD}" dt="2024-02-02T05:20:53.423" v="1186" actId="14100"/>
          <ac:spMkLst>
            <pc:docMk/>
            <pc:sldMk cId="3368746177" sldId="260"/>
            <ac:spMk id="3" creationId="{86781257-E94C-79E9-1935-046B6996A9C7}"/>
          </ac:spMkLst>
        </pc:spChg>
        <pc:spChg chg="add mod">
          <ac:chgData name="T D, Vinodh Kumar" userId="383876b5-9234-4d6b-b4c6-7f48ca388427" providerId="ADAL" clId="{C71CA30C-3D49-4571-8FB8-6A476D6FD9BD}" dt="2024-02-02T05:16:24.310" v="1112" actId="20577"/>
          <ac:spMkLst>
            <pc:docMk/>
            <pc:sldMk cId="3368746177" sldId="260"/>
            <ac:spMk id="5" creationId="{D83C37FF-C02A-9EB2-D8BC-59314006291A}"/>
          </ac:spMkLst>
        </pc:spChg>
      </pc:sldChg>
      <pc:sldChg chg="addSp delSp modSp del mod setBg">
        <pc:chgData name="T D, Vinodh Kumar" userId="383876b5-9234-4d6b-b4c6-7f48ca388427" providerId="ADAL" clId="{C71CA30C-3D49-4571-8FB8-6A476D6FD9BD}" dt="2024-02-03T11:07:25.339" v="1467" actId="47"/>
        <pc:sldMkLst>
          <pc:docMk/>
          <pc:sldMk cId="2596329654" sldId="264"/>
        </pc:sldMkLst>
        <pc:spChg chg="mod">
          <ac:chgData name="T D, Vinodh Kumar" userId="383876b5-9234-4d6b-b4c6-7f48ca388427" providerId="ADAL" clId="{C71CA30C-3D49-4571-8FB8-6A476D6FD9BD}" dt="2024-02-02T16:44:42.359" v="1456" actId="26606"/>
          <ac:spMkLst>
            <pc:docMk/>
            <pc:sldMk cId="2596329654" sldId="264"/>
            <ac:spMk id="2" creationId="{2C4941FE-91E2-0CF8-B859-330873972E38}"/>
          </ac:spMkLst>
        </pc:spChg>
        <pc:spChg chg="add del">
          <ac:chgData name="T D, Vinodh Kumar" userId="383876b5-9234-4d6b-b4c6-7f48ca388427" providerId="ADAL" clId="{C71CA30C-3D49-4571-8FB8-6A476D6FD9BD}" dt="2024-02-02T16:44:42.359" v="1456" actId="26606"/>
          <ac:spMkLst>
            <pc:docMk/>
            <pc:sldMk cId="2596329654" sldId="264"/>
            <ac:spMk id="9" creationId="{9F7D5CDA-D291-4307-BF55-1381FED29634}"/>
          </ac:spMkLst>
        </pc:spChg>
        <pc:picChg chg="add mod modCrop">
          <ac:chgData name="T D, Vinodh Kumar" userId="383876b5-9234-4d6b-b4c6-7f48ca388427" providerId="ADAL" clId="{C71CA30C-3D49-4571-8FB8-6A476D6FD9BD}" dt="2024-02-02T16:45:10.831" v="1465" actId="732"/>
          <ac:picMkLst>
            <pc:docMk/>
            <pc:sldMk cId="2596329654" sldId="264"/>
            <ac:picMk id="4" creationId="{FD7312FE-F325-639D-5FA2-D65E222EF666}"/>
          </ac:picMkLst>
        </pc:picChg>
      </pc:sldChg>
      <pc:sldChg chg="modSp new del mod">
        <pc:chgData name="T D, Vinodh Kumar" userId="383876b5-9234-4d6b-b4c6-7f48ca388427" providerId="ADAL" clId="{C71CA30C-3D49-4571-8FB8-6A476D6FD9BD}" dt="2024-02-02T16:40:47.150" v="1451" actId="47"/>
        <pc:sldMkLst>
          <pc:docMk/>
          <pc:sldMk cId="1057499050" sldId="265"/>
        </pc:sldMkLst>
        <pc:spChg chg="mod">
          <ac:chgData name="T D, Vinodh Kumar" userId="383876b5-9234-4d6b-b4c6-7f48ca388427" providerId="ADAL" clId="{C71CA30C-3D49-4571-8FB8-6A476D6FD9BD}" dt="2024-02-02T05:19:24.706" v="1185" actId="2711"/>
          <ac:spMkLst>
            <pc:docMk/>
            <pc:sldMk cId="1057499050" sldId="265"/>
            <ac:spMk id="3" creationId="{D8359CDB-BAAB-9C36-11D8-E809E8BD5867}"/>
          </ac:spMkLst>
        </pc:spChg>
      </pc:sldChg>
      <pc:sldChg chg="delSp modSp new mod">
        <pc:chgData name="T D, Vinodh Kumar" userId="383876b5-9234-4d6b-b4c6-7f48ca388427" providerId="ADAL" clId="{C71CA30C-3D49-4571-8FB8-6A476D6FD9BD}" dt="2024-02-02T07:00:52.875" v="1439" actId="14100"/>
        <pc:sldMkLst>
          <pc:docMk/>
          <pc:sldMk cId="3104366045" sldId="266"/>
        </pc:sldMkLst>
        <pc:spChg chg="del">
          <ac:chgData name="T D, Vinodh Kumar" userId="383876b5-9234-4d6b-b4c6-7f48ca388427" providerId="ADAL" clId="{C71CA30C-3D49-4571-8FB8-6A476D6FD9BD}" dt="2024-02-02T07:00:06.958" v="1381" actId="478"/>
          <ac:spMkLst>
            <pc:docMk/>
            <pc:sldMk cId="3104366045" sldId="266"/>
            <ac:spMk id="2" creationId="{1374A07B-08F0-8633-B581-8496066AF60F}"/>
          </ac:spMkLst>
        </pc:spChg>
        <pc:spChg chg="mod">
          <ac:chgData name="T D, Vinodh Kumar" userId="383876b5-9234-4d6b-b4c6-7f48ca388427" providerId="ADAL" clId="{C71CA30C-3D49-4571-8FB8-6A476D6FD9BD}" dt="2024-02-02T07:00:52.875" v="1439" actId="14100"/>
          <ac:spMkLst>
            <pc:docMk/>
            <pc:sldMk cId="3104366045" sldId="266"/>
            <ac:spMk id="3" creationId="{BB08D6E0-95E5-FE45-BFE4-DD458BC216EC}"/>
          </ac:spMkLst>
        </pc:spChg>
      </pc:sldChg>
      <pc:sldChg chg="new del">
        <pc:chgData name="T D, Vinodh Kumar" userId="383876b5-9234-4d6b-b4c6-7f48ca388427" providerId="ADAL" clId="{C71CA30C-3D49-4571-8FB8-6A476D6FD9BD}" dt="2024-02-02T16:40:44.647" v="1445" actId="47"/>
        <pc:sldMkLst>
          <pc:docMk/>
          <pc:sldMk cId="2244939474" sldId="267"/>
        </pc:sldMkLst>
      </pc:sldChg>
      <pc:sldChg chg="add del">
        <pc:chgData name="T D, Vinodh Kumar" userId="383876b5-9234-4d6b-b4c6-7f48ca388427" providerId="ADAL" clId="{C71CA30C-3D49-4571-8FB8-6A476D6FD9BD}" dt="2024-02-02T16:40:44.851" v="1446" actId="47"/>
        <pc:sldMkLst>
          <pc:docMk/>
          <pc:sldMk cId="387216512" sldId="268"/>
        </pc:sldMkLst>
      </pc:sldChg>
      <pc:sldChg chg="add">
        <pc:chgData name="T D, Vinodh Kumar" userId="383876b5-9234-4d6b-b4c6-7f48ca388427" providerId="ADAL" clId="{C71CA30C-3D49-4571-8FB8-6A476D6FD9BD}" dt="2024-02-03T11:07:23.925" v="1466"/>
        <pc:sldMkLst>
          <pc:docMk/>
          <pc:sldMk cId="3682206310" sldId="268"/>
        </pc:sldMkLst>
      </pc:sldChg>
      <pc:sldChg chg="add del">
        <pc:chgData name="T D, Vinodh Kumar" userId="383876b5-9234-4d6b-b4c6-7f48ca388427" providerId="ADAL" clId="{C71CA30C-3D49-4571-8FB8-6A476D6FD9BD}" dt="2024-02-02T16:40:45.305" v="1447" actId="47"/>
        <pc:sldMkLst>
          <pc:docMk/>
          <pc:sldMk cId="3910790426" sldId="269"/>
        </pc:sldMkLst>
      </pc:sldChg>
      <pc:sldChg chg="add del">
        <pc:chgData name="T D, Vinodh Kumar" userId="383876b5-9234-4d6b-b4c6-7f48ca388427" providerId="ADAL" clId="{C71CA30C-3D49-4571-8FB8-6A476D6FD9BD}" dt="2024-02-02T16:40:45.650" v="1448" actId="47"/>
        <pc:sldMkLst>
          <pc:docMk/>
          <pc:sldMk cId="3693721787" sldId="270"/>
        </pc:sldMkLst>
      </pc:sldChg>
      <pc:sldChg chg="add del">
        <pc:chgData name="T D, Vinodh Kumar" userId="383876b5-9234-4d6b-b4c6-7f48ca388427" providerId="ADAL" clId="{C71CA30C-3D49-4571-8FB8-6A476D6FD9BD}" dt="2024-02-02T16:40:46.389" v="1449" actId="47"/>
        <pc:sldMkLst>
          <pc:docMk/>
          <pc:sldMk cId="3022918353"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E4EF8-FA22-40DB-854E-3A5F9378F89F}" type="datetimeFigureOut">
              <a:rPr lang="en-IN" smtClean="0"/>
              <a:t>03-02-2024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9799E-7343-410A-BF3C-A382ED0BF50B}" type="slidenum">
              <a:rPr lang="en-IN" smtClean="0"/>
              <a:t>‹#›</a:t>
            </a:fld>
            <a:endParaRPr lang="en-IN"/>
          </a:p>
        </p:txBody>
      </p:sp>
    </p:spTree>
    <p:extLst>
      <p:ext uri="{BB962C8B-B14F-4D97-AF65-F5344CB8AC3E}">
        <p14:creationId xmlns:p14="http://schemas.microsoft.com/office/powerpoint/2010/main" val="1559741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sql/t-sql/statements/create-external-table-as-select-transact-sql?view=sql-server-linux-ver16&amp;preserve-view=true#d-use-create-external-table-as-select-exporting-data-as-parquet"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learn.microsoft.com/en-us/azure/synapse-analytics/sql/load-data-overview#options-for-loading-with-polybase" TargetMode="External"/><Relationship Id="rId4" Type="http://schemas.openxmlformats.org/officeDocument/2006/relationships/hyperlink" Target="https://learn.microsoft.com/en-us/sql/t-sql/statements/copy-into-transact-sql?view=azure-sqldw-latest&amp;preserve-view=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9799E-7343-410A-BF3C-A382ED0BF50B}" type="slidenum">
              <a:rPr lang="en-IN" smtClean="0"/>
              <a:t>3</a:t>
            </a:fld>
            <a:endParaRPr lang="en-IN"/>
          </a:p>
        </p:txBody>
      </p:sp>
    </p:spTree>
    <p:extLst>
      <p:ext uri="{BB962C8B-B14F-4D97-AF65-F5344CB8AC3E}">
        <p14:creationId xmlns:p14="http://schemas.microsoft.com/office/powerpoint/2010/main" val="1222888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9799E-7343-410A-BF3C-A382ED0BF50B}" type="slidenum">
              <a:rPr lang="en-IN" smtClean="0"/>
              <a:t>4</a:t>
            </a:fld>
            <a:endParaRPr lang="en-IN"/>
          </a:p>
        </p:txBody>
      </p:sp>
    </p:spTree>
    <p:extLst>
      <p:ext uri="{BB962C8B-B14F-4D97-AF65-F5344CB8AC3E}">
        <p14:creationId xmlns:p14="http://schemas.microsoft.com/office/powerpoint/2010/main" val="321932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Table-level restore is not supported in dedicated SQL Pools. You can only recover an entire database from your backup, and then copy the required table(s) by using ETL tools activities such as Copy Activity or through</a:t>
            </a:r>
          </a:p>
          <a:p>
            <a:r>
              <a:rPr lang="en-US" sz="1400" dirty="0">
                <a:solidFill>
                  <a:srgbClr val="161616"/>
                </a:solidFill>
                <a:latin typeface="Segoe UI" panose="020B0502040204020203" pitchFamily="34" charset="0"/>
              </a:rPr>
              <a:t>Export and Import</a:t>
            </a:r>
          </a:p>
          <a:p>
            <a:pPr marL="742950" lvl="1" indent="-285750"/>
            <a:r>
              <a:rPr lang="en-US" sz="1200" dirty="0">
                <a:solidFill>
                  <a:srgbClr val="161616"/>
                </a:solidFill>
                <a:latin typeface="Segoe UI" panose="020B0502040204020203" pitchFamily="34" charset="0"/>
              </a:rPr>
              <a:t>Export the data from the restored backup into your Data Lake by using CETAS </a:t>
            </a:r>
            <a:r>
              <a:rPr lang="en-US" sz="1200" b="1" dirty="0" err="1">
                <a:solidFill>
                  <a:srgbClr val="161616"/>
                </a:solidFill>
                <a:latin typeface="Segoe UI" panose="020B0502040204020203" pitchFamily="34" charset="0"/>
                <a:hlinkClick r:id="rId3"/>
              </a:rPr>
              <a:t>CETAS</a:t>
            </a:r>
            <a:r>
              <a:rPr lang="en-US" sz="1200" b="1" dirty="0">
                <a:solidFill>
                  <a:srgbClr val="161616"/>
                </a:solidFill>
                <a:latin typeface="Segoe UI" panose="020B0502040204020203" pitchFamily="34" charset="0"/>
                <a:hlinkClick r:id="rId3"/>
              </a:rPr>
              <a:t> Example</a:t>
            </a:r>
            <a:endParaRPr lang="en-US" sz="1200" dirty="0">
              <a:solidFill>
                <a:srgbClr val="161616"/>
              </a:solidFill>
              <a:latin typeface="Segoe UI" panose="020B0502040204020203" pitchFamily="34" charset="0"/>
            </a:endParaRPr>
          </a:p>
          <a:p>
            <a:pPr marL="742950" lvl="1" indent="-285750"/>
            <a:r>
              <a:rPr lang="en-US" sz="1200" dirty="0">
                <a:solidFill>
                  <a:srgbClr val="161616"/>
                </a:solidFill>
                <a:latin typeface="Segoe UI" panose="020B0502040204020203" pitchFamily="34" charset="0"/>
              </a:rPr>
              <a:t>Import the data by using </a:t>
            </a:r>
            <a:r>
              <a:rPr lang="en-US" sz="1200" b="1" dirty="0">
                <a:solidFill>
                  <a:srgbClr val="161616"/>
                </a:solidFill>
                <a:latin typeface="Segoe UI" panose="020B0502040204020203" pitchFamily="34" charset="0"/>
                <a:hlinkClick r:id="rId4"/>
              </a:rPr>
              <a:t>COPY</a:t>
            </a:r>
            <a:r>
              <a:rPr lang="en-US" sz="1200" dirty="0">
                <a:solidFill>
                  <a:srgbClr val="161616"/>
                </a:solidFill>
                <a:latin typeface="Segoe UI" panose="020B0502040204020203" pitchFamily="34" charset="0"/>
              </a:rPr>
              <a:t> or </a:t>
            </a:r>
            <a:r>
              <a:rPr lang="en-US" sz="1200" b="1" dirty="0" err="1">
                <a:solidFill>
                  <a:srgbClr val="161616"/>
                </a:solidFill>
                <a:latin typeface="Segoe UI" panose="020B0502040204020203" pitchFamily="34" charset="0"/>
                <a:hlinkClick r:id="rId5"/>
              </a:rPr>
              <a:t>Polybase</a:t>
            </a:r>
            <a:endParaRPr lang="en-US" sz="1200" dirty="0">
              <a:solidFill>
                <a:srgbClr val="161616"/>
              </a:solidFill>
              <a:latin typeface="Segoe UI" panose="020B0502040204020203" pitchFamily="34"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32B9799E-7343-410A-BF3C-A382ED0BF50B}" type="slidenum">
              <a:rPr lang="en-IN" smtClean="0"/>
              <a:t>5</a:t>
            </a:fld>
            <a:endParaRPr lang="en-IN"/>
          </a:p>
        </p:txBody>
      </p:sp>
    </p:spTree>
    <p:extLst>
      <p:ext uri="{BB962C8B-B14F-4D97-AF65-F5344CB8AC3E}">
        <p14:creationId xmlns:p14="http://schemas.microsoft.com/office/powerpoint/2010/main" val="381576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8DAD4-F176-6793-9D29-BBE3A4173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D398AD-998A-C483-B6EE-8E13318BC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3CC49C-6C9D-D5EA-43B7-74074BFFF9A1}"/>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6EA0B50D-E77C-4BC2-2D63-C9C749612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164157-9029-CCA0-A492-39069334F3F9}"/>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41031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C9A2-8ED2-D3C6-D421-24CA32887E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089E7-6433-1EFF-144E-5FDEBEA14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FDCE0F-4A21-C394-2A3E-CAD9F8F3B1F8}"/>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0552E7B9-BBCA-C2FE-66D1-839D64BA7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6A574-DE69-F9C4-B29A-932D6A0A42AF}"/>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941384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6F508-6456-C0EC-9B91-8BD521DFB5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EA6097-DD7A-2D04-5B56-5DF89B281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38B8E-4CB7-2491-75B5-E21E9C1F0B4E}"/>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B64F6A64-5CC8-F246-E824-4A6E1D578E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D16D7-1DE9-D49A-2E99-C3E1456271A6}"/>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8449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C810-0017-1179-FBF8-B2DBD2F27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AD4C5-50B0-0A14-999A-B921A99C8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DF0AF-AC97-403E-1E70-47D1B1D897FA}"/>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05379883-F580-7A10-3673-4CFE764B5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634F7-34D4-6EFA-04C6-43DE0BB3BA83}"/>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428680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587F-5472-C7A0-232A-32B988563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765BF6-A469-2729-E0DE-C01BE5E79C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0FB451-7838-DBA9-E773-4A760BBADB79}"/>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F690043E-5081-7425-9EF9-48F488FBF1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4271B-19AF-6385-2CE6-2D1B9BAD81B1}"/>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143313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DF99-60A4-8EFD-5B59-370C4D51B9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E024E-A5ED-6327-3D11-4798F79061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CBD94B-946C-9128-65BD-35E2F2086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B31BF-694F-58CD-19FE-C49D4B33326F}"/>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6" name="Footer Placeholder 5">
            <a:extLst>
              <a:ext uri="{FF2B5EF4-FFF2-40B4-BE49-F238E27FC236}">
                <a16:creationId xmlns:a16="http://schemas.microsoft.com/office/drawing/2014/main" id="{8283BB05-93FB-87E0-56E5-B35D53DC6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B80863-E4B4-6A67-0A8E-6E3A21FF3B86}"/>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2549142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3B57-00B2-93BE-80B4-54F49D041F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A3BFAC-A617-84CE-73CA-130DD9C21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AD36A5-61EE-EF05-E2B8-50D1882E7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B79F2-AF09-EED9-CB89-5191B09BA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F8CC10-CC01-8853-C87C-5F3793B19E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D17159-4866-369E-57D4-9E6064C8651A}"/>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8" name="Footer Placeholder 7">
            <a:extLst>
              <a:ext uri="{FF2B5EF4-FFF2-40B4-BE49-F238E27FC236}">
                <a16:creationId xmlns:a16="http://schemas.microsoft.com/office/drawing/2014/main" id="{0FD7E7FB-FDED-2E1C-BFA4-CE48AAAF37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3FECAB-138A-29DA-E718-D9F1A13967C0}"/>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324098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D485C-F643-622E-AF83-872F86E618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08E56F-C5EF-9D7E-4463-BFA74CB74C89}"/>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4" name="Footer Placeholder 3">
            <a:extLst>
              <a:ext uri="{FF2B5EF4-FFF2-40B4-BE49-F238E27FC236}">
                <a16:creationId xmlns:a16="http://schemas.microsoft.com/office/drawing/2014/main" id="{ABCB492B-ED58-7D65-4CB9-599F602B91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A41B73-153C-4C29-64BA-8ACEA794E0FE}"/>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3156025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59579-65B4-BA2B-253A-1D793BBD1106}"/>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3" name="Footer Placeholder 2">
            <a:extLst>
              <a:ext uri="{FF2B5EF4-FFF2-40B4-BE49-F238E27FC236}">
                <a16:creationId xmlns:a16="http://schemas.microsoft.com/office/drawing/2014/main" id="{C8D28CEF-BD65-71BD-F2B8-4A8399FC7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389D4A-FB1A-456B-F4E6-EEDC1CFE0232}"/>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415497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669E-E0E0-D014-FADA-4DF5A538D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C1FD63-CEC5-AED9-F56D-8AABB4F72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9256EB-BF1B-08D3-BA64-F78576AE1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76AB9-6581-FE4C-90B9-59706075961F}"/>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6" name="Footer Placeholder 5">
            <a:extLst>
              <a:ext uri="{FF2B5EF4-FFF2-40B4-BE49-F238E27FC236}">
                <a16:creationId xmlns:a16="http://schemas.microsoft.com/office/drawing/2014/main" id="{5EF07B70-9645-B083-BF0C-953C2EC436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F7DAB-DB7B-AAC1-858F-DE014FA35AA3}"/>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181363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56F09-E494-76F8-B161-452A8C3EB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9225D8-93C0-F80F-CA8F-38081DBAC7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27999F-0383-A488-7381-AA699CF5A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5687B2-11B7-8686-BE92-939F11D7E75F}"/>
              </a:ext>
            </a:extLst>
          </p:cNvPr>
          <p:cNvSpPr>
            <a:spLocks noGrp="1"/>
          </p:cNvSpPr>
          <p:nvPr>
            <p:ph type="dt" sz="half" idx="10"/>
          </p:nvPr>
        </p:nvSpPr>
        <p:spPr/>
        <p:txBody>
          <a:bodyPr/>
          <a:lstStyle/>
          <a:p>
            <a:fld id="{12FFAA8D-ED7F-49E5-AFD9-1C25787F2913}" type="datetimeFigureOut">
              <a:rPr lang="en-IN" smtClean="0"/>
              <a:t>03-02-2024</a:t>
            </a:fld>
            <a:endParaRPr lang="en-IN"/>
          </a:p>
        </p:txBody>
      </p:sp>
      <p:sp>
        <p:nvSpPr>
          <p:cNvPr id="6" name="Footer Placeholder 5">
            <a:extLst>
              <a:ext uri="{FF2B5EF4-FFF2-40B4-BE49-F238E27FC236}">
                <a16:creationId xmlns:a16="http://schemas.microsoft.com/office/drawing/2014/main" id="{C7B09E06-2184-C2F6-843D-844C968B89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9C3E2-238F-A7F5-9BF2-B3A86A835975}"/>
              </a:ext>
            </a:extLst>
          </p:cNvPr>
          <p:cNvSpPr>
            <a:spLocks noGrp="1"/>
          </p:cNvSpPr>
          <p:nvPr>
            <p:ph type="sldNum" sz="quarter" idx="12"/>
          </p:nvPr>
        </p:nvSpPr>
        <p:spPr/>
        <p:txBody>
          <a:bodyPr/>
          <a:lstStyle/>
          <a:p>
            <a:fld id="{F4CEA977-5ACF-4A0A-A7D6-354FA33C046A}" type="slidenum">
              <a:rPr lang="en-IN" smtClean="0"/>
              <a:t>‹#›</a:t>
            </a:fld>
            <a:endParaRPr lang="en-IN"/>
          </a:p>
        </p:txBody>
      </p:sp>
    </p:spTree>
    <p:extLst>
      <p:ext uri="{BB962C8B-B14F-4D97-AF65-F5344CB8AC3E}">
        <p14:creationId xmlns:p14="http://schemas.microsoft.com/office/powerpoint/2010/main" val="259152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07912E-5BE5-1291-83FB-14C950EFB3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399C6F-6767-7C4D-0557-AA78056710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EB918-B5B4-4EE2-8C06-2A4F8DBA3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FFAA8D-ED7F-49E5-AFD9-1C25787F2913}" type="datetimeFigureOut">
              <a:rPr lang="en-IN" smtClean="0"/>
              <a:t>03-02-2024</a:t>
            </a:fld>
            <a:endParaRPr lang="en-IN"/>
          </a:p>
        </p:txBody>
      </p:sp>
      <p:sp>
        <p:nvSpPr>
          <p:cNvPr id="5" name="Footer Placeholder 4">
            <a:extLst>
              <a:ext uri="{FF2B5EF4-FFF2-40B4-BE49-F238E27FC236}">
                <a16:creationId xmlns:a16="http://schemas.microsoft.com/office/drawing/2014/main" id="{5D0DA2C2-A737-F43A-761E-E72748D90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DE2279-F4B2-2874-EAA9-693C8F650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EA977-5ACF-4A0A-A7D6-354FA33C046A}" type="slidenum">
              <a:rPr lang="en-IN" smtClean="0"/>
              <a:t>‹#›</a:t>
            </a:fld>
            <a:endParaRPr lang="en-IN"/>
          </a:p>
        </p:txBody>
      </p:sp>
    </p:spTree>
    <p:extLst>
      <p:ext uri="{BB962C8B-B14F-4D97-AF65-F5344CB8AC3E}">
        <p14:creationId xmlns:p14="http://schemas.microsoft.com/office/powerpoint/2010/main" val="225920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vinsdata.wordpress.com/" TargetMode="External"/><Relationship Id="rId7" Type="http://schemas.openxmlformats.org/officeDocument/2006/relationships/hyperlink" Target="https://twitter.com/vinsdata" TargetMode="External"/><Relationship Id="rId2" Type="http://schemas.openxmlformats.org/officeDocument/2006/relationships/hyperlink" Target="https://www.c-sharpcorner.com/members/vinodh-kumar32"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linkedin.com/in/vinodh-kumar-173582132/" TargetMode="External"/><Relationship Id="rId10" Type="http://schemas.openxmlformats.org/officeDocument/2006/relationships/image" Target="../media/image5.jpeg"/><Relationship Id="rId4" Type="http://schemas.openxmlformats.org/officeDocument/2006/relationships/image" Target="../media/image1.JPG"/><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E00E-D273-BF7D-6946-5127219CDEC2}"/>
              </a:ext>
            </a:extLst>
          </p:cNvPr>
          <p:cNvSpPr>
            <a:spLocks noGrp="1"/>
          </p:cNvSpPr>
          <p:nvPr>
            <p:ph type="ctrTitle"/>
          </p:nvPr>
        </p:nvSpPr>
        <p:spPr/>
        <p:txBody>
          <a:bodyPr/>
          <a:lstStyle/>
          <a:p>
            <a:r>
              <a:rPr lang="en-US" dirty="0"/>
              <a:t>Restore points in Synapse analytics</a:t>
            </a:r>
            <a:endParaRPr lang="en-IN" dirty="0"/>
          </a:p>
        </p:txBody>
      </p:sp>
    </p:spTree>
    <p:extLst>
      <p:ext uri="{BB962C8B-B14F-4D97-AF65-F5344CB8AC3E}">
        <p14:creationId xmlns:p14="http://schemas.microsoft.com/office/powerpoint/2010/main" val="282789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941FE-91E2-0CF8-B859-330873972E38}"/>
              </a:ext>
            </a:extLst>
          </p:cNvPr>
          <p:cNvSpPr txBox="1">
            <a:spLocks noGrp="1"/>
          </p:cNvSpPr>
          <p:nvPr>
            <p:ph idx="1"/>
          </p:nvPr>
        </p:nvSpPr>
        <p:spPr>
          <a:xfrm>
            <a:off x="436757" y="126808"/>
            <a:ext cx="10515600" cy="6742872"/>
          </a:xfrm>
          <a:prstGeom prst="rect">
            <a:avLst/>
          </a:prstGeom>
          <a:noFill/>
        </p:spPr>
        <p:txBody>
          <a:bodyPr wrap="square" rtlCol="0">
            <a:spAutoFit/>
          </a:bodyPr>
          <a:lstStyle/>
          <a:p>
            <a:pPr marL="0" indent="0">
              <a:buNone/>
            </a:pPr>
            <a:r>
              <a:rPr lang="en-US" sz="2400" dirty="0"/>
              <a:t>About Me…</a:t>
            </a:r>
          </a:p>
          <a:p>
            <a:pPr marL="0" indent="0">
              <a:buNone/>
            </a:pPr>
            <a:endParaRPr lang="en-US" sz="2400" dirty="0"/>
          </a:p>
          <a:p>
            <a:pPr marL="0" indent="0">
              <a:buNone/>
            </a:pPr>
            <a:r>
              <a:rPr lang="en-US" dirty="0"/>
              <a:t>Vinodh Kumar TD</a:t>
            </a:r>
          </a:p>
          <a:p>
            <a:pPr marL="0" indent="0">
              <a:buNone/>
            </a:pPr>
            <a:endParaRPr lang="en-US" dirty="0"/>
          </a:p>
          <a:p>
            <a:pPr>
              <a:spcAft>
                <a:spcPts val="600"/>
              </a:spcAft>
            </a:pPr>
            <a:r>
              <a:rPr lang="en-US" sz="2000" dirty="0"/>
              <a:t>Cloud Data Architect</a:t>
            </a:r>
          </a:p>
          <a:p>
            <a:pPr>
              <a:spcAft>
                <a:spcPts val="600"/>
              </a:spcAft>
            </a:pPr>
            <a:r>
              <a:rPr lang="en-US" sz="2000" dirty="0"/>
              <a:t>12 Years of experience in Data Technologies</a:t>
            </a:r>
          </a:p>
          <a:p>
            <a:pPr>
              <a:spcAft>
                <a:spcPts val="600"/>
              </a:spcAft>
            </a:pPr>
            <a:r>
              <a:rPr lang="en-US" sz="2000" dirty="0"/>
              <a:t>Microsoft Certified Trainer x3</a:t>
            </a:r>
          </a:p>
          <a:p>
            <a:pPr>
              <a:spcAft>
                <a:spcPts val="600"/>
              </a:spcAft>
            </a:pPr>
            <a:r>
              <a:rPr lang="en-US" sz="2000" dirty="0"/>
              <a:t>C#SharpCorner MVP x3</a:t>
            </a:r>
          </a:p>
          <a:p>
            <a:pPr>
              <a:spcAft>
                <a:spcPts val="600"/>
              </a:spcAft>
            </a:pPr>
            <a:r>
              <a:rPr lang="en-US" sz="2000" dirty="0"/>
              <a:t>Microsoft Community Champion</a:t>
            </a:r>
          </a:p>
          <a:p>
            <a:pPr>
              <a:spcAft>
                <a:spcPts val="600"/>
              </a:spcAft>
            </a:pPr>
            <a:r>
              <a:rPr lang="en-US" sz="2000" dirty="0"/>
              <a:t>Global Speaker</a:t>
            </a:r>
          </a:p>
          <a:p>
            <a:pPr>
              <a:spcAft>
                <a:spcPts val="600"/>
              </a:spcAft>
            </a:pPr>
            <a:r>
              <a:rPr lang="en-US" sz="2000" dirty="0"/>
              <a:t>Data Blogger </a:t>
            </a:r>
            <a:r>
              <a:rPr lang="en-US" sz="2000" dirty="0">
                <a:sym typeface="Wingdings" pitchFamily="2" charset="2"/>
              </a:rPr>
              <a:t> 	vinsdata.wordpress.com</a:t>
            </a:r>
            <a:endParaRPr lang="en-US" sz="2000" dirty="0"/>
          </a:p>
          <a:p>
            <a:pPr marL="2743200" lvl="6" indent="0">
              <a:spcAft>
                <a:spcPts val="600"/>
              </a:spcAft>
              <a:buNone/>
            </a:pPr>
            <a:r>
              <a:rPr lang="en-IN" sz="2000" dirty="0">
                <a:hlinkClick r:id="rId2">
                  <a:extLst>
                    <a:ext uri="{A12FA001-AC4F-418D-AE19-62706E023703}">
                      <ahyp:hlinkClr xmlns:ahyp="http://schemas.microsoft.com/office/drawing/2018/hyperlinkcolor" val="tx"/>
                    </a:ext>
                  </a:extLst>
                </a:hlinkClick>
              </a:rPr>
              <a:t>Vinodh Kumar (c-sharpcorner.com)</a:t>
            </a:r>
            <a:endParaRPr lang="en-US" sz="2000" dirty="0"/>
          </a:p>
          <a:p>
            <a:endParaRPr lang="en-US" dirty="0"/>
          </a:p>
          <a:p>
            <a:endParaRPr lang="en-US" dirty="0"/>
          </a:p>
        </p:txBody>
      </p:sp>
      <p:pic>
        <p:nvPicPr>
          <p:cNvPr id="4" name="Picture 3" descr="Shape">
            <a:hlinkClick r:id="rId3"/>
            <a:extLst>
              <a:ext uri="{FF2B5EF4-FFF2-40B4-BE49-F238E27FC236}">
                <a16:creationId xmlns:a16="http://schemas.microsoft.com/office/drawing/2014/main" id="{92630FF9-5C10-8BB5-1D4C-A7BAE5578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47" y="5418000"/>
            <a:ext cx="1436401" cy="1440000"/>
          </a:xfrm>
          <a:prstGeom prst="rect">
            <a:avLst/>
          </a:prstGeom>
        </p:spPr>
      </p:pic>
      <p:pic>
        <p:nvPicPr>
          <p:cNvPr id="5" name="Picture 14" descr="Image result for linkedin logo">
            <a:hlinkClick r:id="rId5"/>
            <a:extLst>
              <a:ext uri="{FF2B5EF4-FFF2-40B4-BE49-F238E27FC236}">
                <a16:creationId xmlns:a16="http://schemas.microsoft.com/office/drawing/2014/main" id="{B7C75943-EE13-1AE4-148F-7DC8BCA709C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126508" y="5891340"/>
            <a:ext cx="720000" cy="72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mage result for twitter logo">
            <a:hlinkClick r:id="rId7"/>
            <a:extLst>
              <a:ext uri="{FF2B5EF4-FFF2-40B4-BE49-F238E27FC236}">
                <a16:creationId xmlns:a16="http://schemas.microsoft.com/office/drawing/2014/main" id="{32B48ADB-116F-877D-F97E-E46F973374C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132512" y="5764532"/>
            <a:ext cx="966660" cy="966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6" descr="Image result for c# corner logo">
            <a:hlinkClick r:id="rId2"/>
            <a:extLst>
              <a:ext uri="{FF2B5EF4-FFF2-40B4-BE49-F238E27FC236}">
                <a16:creationId xmlns:a16="http://schemas.microsoft.com/office/drawing/2014/main" id="{108D9CA1-8BCD-0C7F-4A6F-2AF6A0B156D9}"/>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402377" y="5418000"/>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person taking a selfie&#10;&#10;Description automatically generated">
            <a:extLst>
              <a:ext uri="{FF2B5EF4-FFF2-40B4-BE49-F238E27FC236}">
                <a16:creationId xmlns:a16="http://schemas.microsoft.com/office/drawing/2014/main" id="{90482E9E-3440-0C68-0E63-670A388680D6}"/>
              </a:ext>
            </a:extLst>
          </p:cNvPr>
          <p:cNvPicPr>
            <a:picLocks noChangeAspect="1"/>
          </p:cNvPicPr>
          <p:nvPr/>
        </p:nvPicPr>
        <p:blipFill rotWithShape="1">
          <a:blip r:embed="rId10">
            <a:extLst>
              <a:ext uri="{28A0092B-C50C-407E-A947-70E740481C1C}">
                <a14:useLocalDpi xmlns:a14="http://schemas.microsoft.com/office/drawing/2010/main" val="0"/>
              </a:ext>
            </a:extLst>
          </a:blip>
          <a:srcRect b="4956"/>
          <a:stretch/>
        </p:blipFill>
        <p:spPr>
          <a:xfrm>
            <a:off x="8285357" y="668881"/>
            <a:ext cx="2993910" cy="5002325"/>
          </a:xfrm>
          <a:prstGeom prst="rect">
            <a:avLst/>
          </a:prstGeom>
        </p:spPr>
      </p:pic>
    </p:spTree>
    <p:extLst>
      <p:ext uri="{BB962C8B-B14F-4D97-AF65-F5344CB8AC3E}">
        <p14:creationId xmlns:p14="http://schemas.microsoft.com/office/powerpoint/2010/main" val="368220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81257-E94C-79E9-1935-046B6996A9C7}"/>
              </a:ext>
            </a:extLst>
          </p:cNvPr>
          <p:cNvSpPr>
            <a:spLocks noGrp="1"/>
          </p:cNvSpPr>
          <p:nvPr>
            <p:ph idx="1"/>
          </p:nvPr>
        </p:nvSpPr>
        <p:spPr>
          <a:xfrm>
            <a:off x="433138" y="234574"/>
            <a:ext cx="11309682" cy="5637592"/>
          </a:xfrm>
        </p:spPr>
        <p:txBody>
          <a:bodyPr>
            <a:noAutofit/>
          </a:bodyPr>
          <a:lstStyle/>
          <a:p>
            <a:pPr marL="0" indent="0" algn="l">
              <a:buNone/>
            </a:pPr>
            <a:r>
              <a:rPr lang="en-US" sz="2400" b="0" i="0" dirty="0">
                <a:solidFill>
                  <a:srgbClr val="111111"/>
                </a:solidFill>
                <a:effectLst/>
                <a:latin typeface="Arial" panose="020B0604020202020204" pitchFamily="34" charset="0"/>
                <a:cs typeface="Arial" panose="020B0604020202020204" pitchFamily="34" charset="0"/>
              </a:rPr>
              <a:t>Restore Points</a:t>
            </a:r>
          </a:p>
          <a:p>
            <a:pPr algn="just">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Azure Synapse restore points are a feature of Azure Synapse Analytics, a cloud-based data warehouse service that allows you to store, process, and analyze large volumes of data.</a:t>
            </a:r>
          </a:p>
          <a:p>
            <a:pPr algn="just">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Restore points enable you to recover or copy your data warehouse to a previous state in case of accidental corruption or deletion, for testing/development or DR purposes.</a:t>
            </a:r>
          </a:p>
          <a:p>
            <a:pPr algn="just">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There are two types of azure synapse restore points: </a:t>
            </a:r>
            <a:r>
              <a:rPr lang="en-US" sz="2000" b="1" i="0" u="sng" dirty="0">
                <a:solidFill>
                  <a:srgbClr val="111111"/>
                </a:solidFill>
                <a:effectLst/>
                <a:latin typeface="Arial" panose="020B0604020202020204" pitchFamily="34" charset="0"/>
                <a:cs typeface="Arial" panose="020B0604020202020204" pitchFamily="34" charset="0"/>
              </a:rPr>
              <a:t>Automatic </a:t>
            </a:r>
            <a:r>
              <a:rPr lang="en-US" sz="2000" b="0" i="0" u="sng" dirty="0">
                <a:solidFill>
                  <a:srgbClr val="111111"/>
                </a:solidFill>
                <a:effectLst/>
                <a:latin typeface="Arial" panose="020B0604020202020204" pitchFamily="34" charset="0"/>
                <a:cs typeface="Arial" panose="020B0604020202020204" pitchFamily="34" charset="0"/>
              </a:rPr>
              <a:t>and </a:t>
            </a:r>
            <a:r>
              <a:rPr lang="en-US" sz="2000" b="1" i="0" u="sng" dirty="0">
                <a:solidFill>
                  <a:srgbClr val="111111"/>
                </a:solidFill>
                <a:effectLst/>
                <a:latin typeface="Arial" panose="020B0604020202020204" pitchFamily="34" charset="0"/>
                <a:cs typeface="Arial" panose="020B0604020202020204" pitchFamily="34" charset="0"/>
              </a:rPr>
              <a:t>User-Defined</a:t>
            </a:r>
            <a:r>
              <a:rPr lang="en-US" sz="2000" b="0" i="0" dirty="0">
                <a:solidFill>
                  <a:srgbClr val="111111"/>
                </a:solidFill>
                <a:effectLst/>
                <a:latin typeface="Arial" panose="020B0604020202020204" pitchFamily="34" charset="0"/>
                <a:cs typeface="Arial" panose="020B0604020202020204" pitchFamily="34" charset="0"/>
              </a:rPr>
              <a:t>. </a:t>
            </a:r>
            <a:endParaRPr lang="en-US" sz="2200" b="0" i="0" dirty="0">
              <a:solidFill>
                <a:srgbClr val="111111"/>
              </a:solidFill>
              <a:effectLst/>
              <a:latin typeface="Arial" panose="020B0604020202020204" pitchFamily="34" charset="0"/>
              <a:cs typeface="Arial" panose="020B0604020202020204" pitchFamily="34" charset="0"/>
            </a:endParaRPr>
          </a:p>
          <a:p>
            <a:pPr lvl="1" algn="just"/>
            <a:r>
              <a:rPr lang="en-US" sz="1800" b="1" i="0" dirty="0">
                <a:solidFill>
                  <a:srgbClr val="111111"/>
                </a:solidFill>
                <a:effectLst/>
                <a:latin typeface="Arial" panose="020B0604020202020204" pitchFamily="34" charset="0"/>
                <a:cs typeface="Arial" panose="020B0604020202020204" pitchFamily="34" charset="0"/>
              </a:rPr>
              <a:t>Automatic restore points</a:t>
            </a:r>
            <a:r>
              <a:rPr lang="en-US" sz="1800" b="0" i="0" dirty="0">
                <a:solidFill>
                  <a:srgbClr val="111111"/>
                </a:solidFill>
                <a:effectLst/>
                <a:latin typeface="Arial" panose="020B0604020202020204" pitchFamily="34" charset="0"/>
                <a:cs typeface="Arial" panose="020B0604020202020204" pitchFamily="34" charset="0"/>
              </a:rPr>
              <a:t> are created by the service throughout the day and are available for seven days. </a:t>
            </a:r>
          </a:p>
          <a:p>
            <a:pPr lvl="1" algn="just"/>
            <a:r>
              <a:rPr lang="en-US" sz="1800" b="1" i="0" dirty="0">
                <a:solidFill>
                  <a:srgbClr val="111111"/>
                </a:solidFill>
                <a:effectLst/>
                <a:latin typeface="Arial" panose="020B0604020202020204" pitchFamily="34" charset="0"/>
                <a:cs typeface="Arial" panose="020B0604020202020204" pitchFamily="34" charset="0"/>
              </a:rPr>
              <a:t>User-defined restore points</a:t>
            </a:r>
            <a:r>
              <a:rPr lang="en-US" sz="1800" b="0" i="0" dirty="0">
                <a:solidFill>
                  <a:srgbClr val="111111"/>
                </a:solidFill>
                <a:effectLst/>
                <a:latin typeface="Arial" panose="020B0604020202020204" pitchFamily="34" charset="0"/>
                <a:cs typeface="Arial" panose="020B0604020202020204" pitchFamily="34" charset="0"/>
              </a:rPr>
              <a:t> are created by you manually and can be used to ensure logical consistency before and after large modifications.</a:t>
            </a:r>
          </a:p>
          <a:p>
            <a:pPr algn="just">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Azure synapse restore points are based on data warehouse snapshots, which capture incremental changes from the data stored in your data warehouse. Snapshots are stored in Azure Storage and can be restored in the primary region or a different geographical region for disaster recovery.</a:t>
            </a:r>
          </a:p>
          <a:p>
            <a:pPr algn="just">
              <a:buFont typeface="Arial" panose="020B0604020202020204" pitchFamily="34" charset="0"/>
              <a:buChar char="•"/>
            </a:pPr>
            <a:r>
              <a:rPr lang="en-US" sz="2000" b="0" i="0" dirty="0">
                <a:solidFill>
                  <a:srgbClr val="111111"/>
                </a:solidFill>
                <a:effectLst/>
                <a:latin typeface="Arial" panose="020B0604020202020204" pitchFamily="34" charset="0"/>
                <a:cs typeface="Arial" panose="020B0604020202020204" pitchFamily="34" charset="0"/>
              </a:rPr>
              <a:t>Backup occurs every 4 hours. To create, view, delete, or restore Azure synapse restore points, you can use SQL commands or the Azure portal.</a:t>
            </a:r>
            <a:endParaRPr lang="en-US" sz="2200" b="0" i="0" dirty="0">
              <a:solidFill>
                <a:srgbClr val="111111"/>
              </a:solidFill>
              <a:effectLst/>
              <a:latin typeface="Arial" panose="020B0604020202020204" pitchFamily="34" charset="0"/>
              <a:cs typeface="Arial" panose="020B0604020202020204" pitchFamily="34" charset="0"/>
            </a:endParaRPr>
          </a:p>
          <a:p>
            <a:endParaRPr lang="en-IN" sz="2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83C37FF-C02A-9EB2-D8BC-59314006291A}"/>
              </a:ext>
            </a:extLst>
          </p:cNvPr>
          <p:cNvSpPr txBox="1"/>
          <p:nvPr/>
        </p:nvSpPr>
        <p:spPr>
          <a:xfrm>
            <a:off x="854241" y="5700097"/>
            <a:ext cx="10904621" cy="1077218"/>
          </a:xfrm>
          <a:prstGeom prst="rect">
            <a:avLst/>
          </a:prstGeom>
          <a:noFill/>
        </p:spPr>
        <p:txBody>
          <a:bodyPr wrap="square">
            <a:spAutoFit/>
          </a:bodyPr>
          <a:lstStyle/>
          <a:p>
            <a:pPr algn="l"/>
            <a:r>
              <a:rPr lang="en-US" sz="1600" b="0" i="1" dirty="0">
                <a:solidFill>
                  <a:srgbClr val="161616"/>
                </a:solidFill>
                <a:effectLst/>
                <a:latin typeface="Segoe UI" panose="020B0502040204020203" pitchFamily="34" charset="0"/>
              </a:rPr>
              <a:t>Note: </a:t>
            </a:r>
          </a:p>
          <a:p>
            <a:pPr algn="l"/>
            <a:r>
              <a:rPr lang="en-US" sz="1600" b="0" i="1" dirty="0">
                <a:solidFill>
                  <a:srgbClr val="161616"/>
                </a:solidFill>
                <a:effectLst/>
                <a:latin typeface="Segoe UI" panose="020B0502040204020203" pitchFamily="34" charset="0"/>
              </a:rPr>
              <a:t>Dedicated SQL pool Recovery Time Objective (RTO) rates can vary. Factors that might affect the recovery (restore) time: 1)The database size </a:t>
            </a:r>
          </a:p>
          <a:p>
            <a:pPr algn="l"/>
            <a:r>
              <a:rPr lang="en-US" sz="1600" b="0" i="1" dirty="0">
                <a:solidFill>
                  <a:srgbClr val="161616"/>
                </a:solidFill>
                <a:effectLst/>
                <a:latin typeface="Segoe UI" panose="020B0502040204020203" pitchFamily="34" charset="0"/>
              </a:rPr>
              <a:t>2) The location of the source and target data warehouse (in the case of a geo-restore)</a:t>
            </a:r>
          </a:p>
        </p:txBody>
      </p:sp>
    </p:spTree>
    <p:extLst>
      <p:ext uri="{BB962C8B-B14F-4D97-AF65-F5344CB8AC3E}">
        <p14:creationId xmlns:p14="http://schemas.microsoft.com/office/powerpoint/2010/main" val="3368746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2D3B0-C9B5-C44A-C8D3-F0CF67116121}"/>
              </a:ext>
            </a:extLst>
          </p:cNvPr>
          <p:cNvSpPr>
            <a:spLocks noGrp="1"/>
          </p:cNvSpPr>
          <p:nvPr>
            <p:ph idx="1"/>
          </p:nvPr>
        </p:nvSpPr>
        <p:spPr>
          <a:xfrm>
            <a:off x="838200" y="1043796"/>
            <a:ext cx="10515600" cy="5133167"/>
          </a:xfrm>
        </p:spPr>
        <p:txBody>
          <a:bodyPr>
            <a:normAutofit lnSpcReduction="10000"/>
          </a:bodyPr>
          <a:lstStyle/>
          <a:p>
            <a:pPr marL="0" indent="0">
              <a:buNone/>
            </a:pPr>
            <a:r>
              <a:rPr lang="en-US" sz="3200" dirty="0"/>
              <a:t>Geo backups and Disaster recovery</a:t>
            </a:r>
          </a:p>
          <a:p>
            <a:endParaRPr lang="en-US" sz="2400" dirty="0"/>
          </a:p>
          <a:p>
            <a:pPr algn="just"/>
            <a:r>
              <a:rPr lang="en-US" sz="2400" dirty="0"/>
              <a:t>Geo backup is created once per day to a paired data center. </a:t>
            </a:r>
          </a:p>
          <a:p>
            <a:pPr algn="just"/>
            <a:r>
              <a:rPr lang="en-US" sz="2400" dirty="0"/>
              <a:t>RPO for a geo-restore is 24 hours; RTO depends on the data size</a:t>
            </a:r>
          </a:p>
          <a:p>
            <a:pPr algn="just"/>
            <a:r>
              <a:rPr lang="en-US" sz="2400" dirty="0"/>
              <a:t>Only the latest copy is retained; can be restored to any region</a:t>
            </a:r>
          </a:p>
          <a:p>
            <a:pPr algn="just"/>
            <a:r>
              <a:rPr lang="en-US" sz="2400" dirty="0"/>
              <a:t>Particularly useful when you cannot access the restore points in your primary region</a:t>
            </a:r>
          </a:p>
          <a:p>
            <a:pPr algn="just"/>
            <a:r>
              <a:rPr lang="en-US" sz="2400" dirty="0"/>
              <a:t>Geo backups will incur DR storage costs, if not required it is advised to disable them to save costs.</a:t>
            </a:r>
          </a:p>
          <a:p>
            <a:pPr marL="0" indent="0">
              <a:buNone/>
            </a:pPr>
            <a:endParaRPr lang="en-US" dirty="0"/>
          </a:p>
          <a:p>
            <a:pPr marL="0" indent="0">
              <a:buNone/>
            </a:pPr>
            <a:r>
              <a:rPr lang="en-US" dirty="0"/>
              <a:t>How to check the available restore points?</a:t>
            </a:r>
          </a:p>
          <a:p>
            <a:pPr marL="0" indent="0">
              <a:buNone/>
            </a:pPr>
            <a:r>
              <a:rPr lang="en-US" sz="2400" dirty="0"/>
              <a:t>SELECT TOP 1 * FROM </a:t>
            </a:r>
            <a:r>
              <a:rPr lang="en-US" sz="2400" dirty="0" err="1"/>
              <a:t>sys.pdw_loader_backup_runs</a:t>
            </a:r>
            <a:r>
              <a:rPr lang="en-US" sz="2400" dirty="0"/>
              <a:t> ORDER BY </a:t>
            </a:r>
            <a:r>
              <a:rPr lang="en-US" sz="2400" dirty="0" err="1"/>
              <a:t>run_id</a:t>
            </a:r>
            <a:r>
              <a:rPr lang="en-US" sz="2400" dirty="0"/>
              <a:t> desc;</a:t>
            </a:r>
            <a:endParaRPr lang="en-IN" sz="2400" dirty="0"/>
          </a:p>
        </p:txBody>
      </p:sp>
    </p:spTree>
    <p:extLst>
      <p:ext uri="{BB962C8B-B14F-4D97-AF65-F5344CB8AC3E}">
        <p14:creationId xmlns:p14="http://schemas.microsoft.com/office/powerpoint/2010/main" val="896225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04FCE-9260-7FBB-487A-FBB44567B952}"/>
              </a:ext>
            </a:extLst>
          </p:cNvPr>
          <p:cNvSpPr>
            <a:spLocks noGrp="1"/>
          </p:cNvSpPr>
          <p:nvPr>
            <p:ph idx="1"/>
          </p:nvPr>
        </p:nvSpPr>
        <p:spPr>
          <a:xfrm>
            <a:off x="581528" y="468399"/>
            <a:ext cx="5058747" cy="5788774"/>
          </a:xfrm>
        </p:spPr>
        <p:txBody>
          <a:bodyPr>
            <a:normAutofit fontScale="77500" lnSpcReduction="20000"/>
          </a:bodyPr>
          <a:lstStyle/>
          <a:p>
            <a:pPr marL="0" indent="0" algn="ctr">
              <a:buNone/>
            </a:pPr>
            <a:r>
              <a:rPr lang="en-US" sz="3100" dirty="0">
                <a:solidFill>
                  <a:srgbClr val="161616"/>
                </a:solidFill>
                <a:latin typeface="Arial" panose="020B0604020202020204" pitchFamily="34" charset="0"/>
                <a:cs typeface="Arial" panose="020B0604020202020204" pitchFamily="34" charset="0"/>
              </a:rPr>
              <a:t>What is supported?</a:t>
            </a:r>
          </a:p>
          <a:p>
            <a:pPr marL="0" indent="0" algn="just">
              <a:buNone/>
            </a:pPr>
            <a:endParaRPr lang="en-US" sz="2400" b="0" i="0" dirty="0">
              <a:solidFill>
                <a:srgbClr val="161616"/>
              </a:solidFill>
              <a:effectLst/>
              <a:latin typeface="Arial" panose="020B0604020202020204" pitchFamily="34" charset="0"/>
              <a:cs typeface="Arial" panose="020B0604020202020204" pitchFamily="34"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effectLst/>
                <a:latin typeface="Arial" panose="020B0604020202020204" pitchFamily="34" charset="0"/>
                <a:ea typeface="Aptos" panose="020B0004020202020204" pitchFamily="34" charset="0"/>
                <a:cs typeface="Times New Roman" panose="02020603050405020304" pitchFamily="18" charset="0"/>
              </a:rPr>
              <a:t>Creating a new data warehouse from a restore point.</a:t>
            </a:r>
            <a:endParaRPr lang="en-IN" sz="2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effectLst/>
                <a:latin typeface="Arial" panose="020B0604020202020204" pitchFamily="34" charset="0"/>
                <a:ea typeface="Aptos" panose="020B0004020202020204" pitchFamily="34" charset="0"/>
                <a:cs typeface="Times New Roman" panose="02020603050405020304" pitchFamily="18" charset="0"/>
              </a:rPr>
              <a:t>Restore a data warehouse to the same or a different server in the same or a different subscription.</a:t>
            </a:r>
            <a:endParaRPr lang="en-IN" sz="2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latin typeface="Arial" panose="020B0604020202020204" pitchFamily="34" charset="0"/>
                <a:ea typeface="Aptos" panose="020B0004020202020204" pitchFamily="34" charset="0"/>
                <a:cs typeface="Times New Roman" panose="02020603050405020304" pitchFamily="18" charset="0"/>
              </a:rPr>
              <a:t>R</a:t>
            </a:r>
            <a:r>
              <a:rPr lang="en-US" sz="2100" kern="100" dirty="0">
                <a:effectLst/>
                <a:latin typeface="Arial" panose="020B0604020202020204" pitchFamily="34" charset="0"/>
                <a:ea typeface="Aptos" panose="020B0004020202020204" pitchFamily="34" charset="0"/>
                <a:cs typeface="Times New Roman" panose="02020603050405020304" pitchFamily="18" charset="0"/>
              </a:rPr>
              <a:t>estore a data warehouse to a different performance level or data warehouse units (DWUs).</a:t>
            </a:r>
            <a:endParaRPr lang="en-IN" sz="2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effectLst/>
                <a:latin typeface="Arial" panose="020B0604020202020204" pitchFamily="34" charset="0"/>
                <a:ea typeface="Aptos" panose="020B0004020202020204" pitchFamily="34" charset="0"/>
                <a:cs typeface="Times New Roman" panose="02020603050405020304" pitchFamily="18" charset="0"/>
              </a:rPr>
              <a:t>Restore a data warehouse to a point in time within the last seven days by using the nearest available restore point.</a:t>
            </a:r>
            <a:endParaRPr lang="en-IN" sz="2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effectLst/>
                <a:latin typeface="Arial" panose="020B0604020202020204" pitchFamily="34" charset="0"/>
                <a:ea typeface="Aptos" panose="020B0004020202020204" pitchFamily="34" charset="0"/>
                <a:cs typeface="Times New Roman" panose="02020603050405020304" pitchFamily="18" charset="0"/>
              </a:rPr>
              <a:t>To view the list of available restore points by using PowerShell, Azure portal, or Azure CLI.</a:t>
            </a:r>
            <a:endParaRPr lang="en-IN" sz="21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Arial" panose="020B0604020202020204" pitchFamily="34" charset="0"/>
              <a:buChar char="•"/>
              <a:tabLst>
                <a:tab pos="457200" algn="l"/>
              </a:tabLst>
            </a:pPr>
            <a:r>
              <a:rPr lang="en-US" sz="2100" kern="100" dirty="0">
                <a:effectLst/>
                <a:latin typeface="Arial" panose="020B0604020202020204" pitchFamily="34" charset="0"/>
                <a:ea typeface="Aptos" panose="020B0004020202020204" pitchFamily="34" charset="0"/>
                <a:cs typeface="Times New Roman" panose="02020603050405020304" pitchFamily="18" charset="0"/>
              </a:rPr>
              <a:t>To delete user-defined restore points by using PowerShell or Azure CLI.</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US" sz="1400" b="0" i="0" dirty="0">
              <a:solidFill>
                <a:srgbClr val="161616"/>
              </a:solidFill>
              <a:effectLst/>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53ACD672-0016-546B-241E-862AE47F7A6B}"/>
              </a:ext>
            </a:extLst>
          </p:cNvPr>
          <p:cNvSpPr txBox="1">
            <a:spLocks/>
          </p:cNvSpPr>
          <p:nvPr/>
        </p:nvSpPr>
        <p:spPr>
          <a:xfrm>
            <a:off x="6293657" y="409954"/>
            <a:ext cx="5450633" cy="6022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161616"/>
                </a:solidFill>
                <a:latin typeface="Arial" panose="020B0604020202020204" pitchFamily="34" charset="0"/>
                <a:cs typeface="Arial" panose="020B0604020202020204" pitchFamily="34" charset="0"/>
              </a:rPr>
              <a:t>What is not supported?</a:t>
            </a:r>
          </a:p>
          <a:p>
            <a:pPr algn="just"/>
            <a:endParaRPr lang="en-US" sz="1400" dirty="0">
              <a:solidFill>
                <a:srgbClr val="161616"/>
              </a:solidFill>
              <a:latin typeface="Arial" panose="020B0604020202020204" pitchFamily="34" charset="0"/>
              <a:cs typeface="Arial" panose="020B0604020202020204" pitchFamily="34" charset="0"/>
            </a:endParaRPr>
          </a:p>
          <a:p>
            <a:pPr algn="just">
              <a:lnSpc>
                <a:spcPct val="115000"/>
              </a:lnSpc>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Restoring a data warehouse to a point in time that is not a restore point.</a:t>
            </a:r>
          </a:p>
          <a:p>
            <a:pPr algn="just">
              <a:lnSpc>
                <a:spcPct val="115000"/>
              </a:lnSpc>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Table-level restore is not supported in dedicated SQL Pools. You can only recover an entire database from your backup, and then copy the required table(s) by using ETL tools activities such as Copy Activity</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Restoring a data warehouse that has been deleted for more than seven days.</a:t>
            </a:r>
            <a:endParaRPr lang="en-IN" sz="1600" kern="100" dirty="0">
              <a:effectLst/>
              <a:latin typeface="Arial" panose="020B06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600" kern="100" dirty="0">
                <a:effectLst/>
                <a:latin typeface="Arial" panose="020B0604020202020204" pitchFamily="34" charset="0"/>
                <a:ea typeface="Aptos" panose="020B0004020202020204" pitchFamily="34" charset="0"/>
                <a:cs typeface="Arial" panose="020B0604020202020204" pitchFamily="34" charset="0"/>
              </a:rPr>
              <a:t>Restoring a data warehouse that has been paused for more than seven days. Pausing frequently would make the restore points to not take the snapshot and store any copies</a:t>
            </a:r>
            <a:r>
              <a:rPr lang="en-US" sz="1800" kern="100" dirty="0">
                <a:effectLst/>
                <a:latin typeface="Arial" panose="020B0604020202020204" pitchFamily="34" charset="0"/>
                <a:ea typeface="Aptos" panose="020B0004020202020204" pitchFamily="34" charset="0"/>
                <a:cs typeface="Arial" panose="020B0604020202020204" pitchFamily="34" charset="0"/>
              </a:rPr>
              <a: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0" indent="0" algn="just">
              <a:buNone/>
            </a:pPr>
            <a:r>
              <a:rPr lang="en-IN" sz="1400" dirty="0"/>
              <a:t> </a:t>
            </a:r>
          </a:p>
        </p:txBody>
      </p:sp>
    </p:spTree>
    <p:extLst>
      <p:ext uri="{BB962C8B-B14F-4D97-AF65-F5344CB8AC3E}">
        <p14:creationId xmlns:p14="http://schemas.microsoft.com/office/powerpoint/2010/main" val="40478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8D6E0-95E5-FE45-BFE4-DD458BC216EC}"/>
              </a:ext>
            </a:extLst>
          </p:cNvPr>
          <p:cNvSpPr>
            <a:spLocks noGrp="1"/>
          </p:cNvSpPr>
          <p:nvPr>
            <p:ph idx="1"/>
          </p:nvPr>
        </p:nvSpPr>
        <p:spPr>
          <a:xfrm>
            <a:off x="3103808" y="2936382"/>
            <a:ext cx="5370489" cy="1481071"/>
          </a:xfrm>
        </p:spPr>
        <p:txBody>
          <a:bodyPr>
            <a:normAutofit/>
          </a:bodyPr>
          <a:lstStyle/>
          <a:p>
            <a:pPr marL="0" indent="0">
              <a:buNone/>
            </a:pPr>
            <a:r>
              <a:rPr lang="en-US" sz="4800" dirty="0"/>
              <a:t>Let us get hands-on!</a:t>
            </a:r>
            <a:endParaRPr lang="en-IN" sz="4800" dirty="0"/>
          </a:p>
        </p:txBody>
      </p:sp>
    </p:spTree>
    <p:extLst>
      <p:ext uri="{BB962C8B-B14F-4D97-AF65-F5344CB8AC3E}">
        <p14:creationId xmlns:p14="http://schemas.microsoft.com/office/powerpoint/2010/main" val="3104366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690</Words>
  <Application>Microsoft Office PowerPoint</Application>
  <PresentationFormat>Widescreen</PresentationFormat>
  <Paragraphs>58</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Calibri Light</vt:lpstr>
      <vt:lpstr>Segoe UI</vt:lpstr>
      <vt:lpstr>Wingdings</vt:lpstr>
      <vt:lpstr>Office Theme</vt:lpstr>
      <vt:lpstr>Restore points in Synapse analytics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Restore points in Synapse analytics</dc:title>
  <dc:creator>T D, Vinodh Kumar</dc:creator>
  <cp:lastModifiedBy>T D, Vinodh Kumar</cp:lastModifiedBy>
  <cp:revision>1</cp:revision>
  <dcterms:created xsi:type="dcterms:W3CDTF">2024-02-01T09:28:03Z</dcterms:created>
  <dcterms:modified xsi:type="dcterms:W3CDTF">2024-02-03T11:07:26Z</dcterms:modified>
</cp:coreProperties>
</file>