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5B61-44BE-47AC-B2D0-2980697AC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A48B1-7D7B-4C84-94E5-4EF9113A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3DEE-7685-4D7E-A39E-1180E66F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5775-4021-41D6-8D3A-6796D692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AF65-E180-42FE-A84E-AD3668D3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28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E08F-9639-4A14-978F-017F3BF7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92B28-B9F8-4C5E-9558-1E52ABDA0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780B-634D-4264-815B-41A0115E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F039-9271-4FDE-BC66-A8D761D7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D259-2B2E-467B-883F-46211C36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10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A1B74-A658-4E0E-875D-C3443CD3B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4F1C-3237-4EDE-9A6B-EB6669FD7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5DEB-E9BD-4E9E-AA52-10813CCD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21CB-C416-463E-AA0D-40812795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0C2A-D7C0-4E73-80E3-5D0199CE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75E-9153-466A-AB27-3F8FD0BC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F92C-5EB1-43A9-82C7-3812FC7B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B172-1E5A-491E-BE39-698A737F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6141-B79E-40A4-89DF-FF097D2A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AE15-3BDB-4B9E-A302-4E0A1543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9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5ED4-14FE-43DA-B05F-7ED7CFD1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E4B4-0C05-43B1-94EC-E1881C96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512B-2647-405E-8CCF-D35F74EE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B669-9935-41FE-A6E4-41E53683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7E59-9312-45F3-96C8-E8C396CB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0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B3AA-32DB-45C4-8E80-87E304D9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8671-4899-4B56-8D0F-4C8AF5203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2828-30E1-4F6C-A549-484DCF59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445D7-73D9-421B-A5E4-CE0BB267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99FB-AE78-4751-BC20-2B671D1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C0D2-315C-4C66-B988-AAB9F30B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24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3AD2-D7FE-46F2-A2A9-78AB62E2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C805-D685-4D83-8FB6-1D563416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24C64-097F-48B2-A28D-2898EAEB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CD57-4E6C-438F-8AE5-AA3169E0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36D0F-107B-43DA-A0F9-C98375AA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15CB-EE28-48CE-9690-90904FA1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E24CE-73EA-4C94-AE3F-74F62956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F2018-2E1F-495B-A1C7-15D92C49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24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C7E7-F1AF-4759-8DF5-91763FBF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8E5AB-4984-4FC4-A531-3B51788C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7E598-C14C-4A42-858D-69548F61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D4DC-4F76-4FA7-ACBD-FEA9218F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3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EA440-2C4B-4AB9-AFC1-67A7CC2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959F6-AB6B-48E4-AC93-EA528816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ECC94-97AD-4A36-9CD4-E75BE884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84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5D52-4C38-432B-9E27-CDE74328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B760-6309-443E-9E68-2DEEA4B5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A5283-56C0-4385-AD2A-2CD833C3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97A18-E165-40D6-8854-7BDB8AED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949A3-2475-47F3-84AA-C1C5062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EBEA-309F-42EA-9AD5-E2F219DD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1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3465-3443-4A6D-861B-A388288B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24186-4EEF-4ECF-8F1C-194039E15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4E22C-8DDB-49C3-BDD2-9FA93F5D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04FE-95C5-4215-BF08-973DEBCD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9FF2-A074-4D45-9DF1-CA884E1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A892-7680-44E2-9F62-19B6168F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31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788CB-C374-4FCB-9DB7-E4CF97C1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4D09-B56E-48BE-9024-AC036C9C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C187-28A6-4820-85A6-F85C9EC8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02B6-6F0D-494A-8FA6-B75581942623}" type="datetimeFigureOut">
              <a:rPr lang="en-SG" smtClean="0"/>
              <a:t>10/7/2021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FDCC-A95B-4382-B5B1-3D75B1876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A973-4D42-4916-A8F2-394EE046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B321-7DD2-4149-BC79-2253128F74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44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C18C-3FFE-4134-AA8A-7CE9018CE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sz="400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AllLife</a:t>
            </a:r>
            <a:r>
              <a:rPr lang="en-SG" sz="40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Bank</a:t>
            </a:r>
            <a:br>
              <a:rPr lang="en-SG" sz="36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SG" sz="36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SG" sz="4000" dirty="0">
                <a:solidFill>
                  <a:srgbClr val="0000FF"/>
                </a:solidFill>
                <a:latin typeface="Arial" panose="020B0604020202020204" pitchFamily="34" charset="0"/>
              </a:rPr>
              <a:t>Credit card customer base - Segments</a:t>
            </a:r>
            <a:br>
              <a:rPr lang="en-SG" sz="1800" b="1" i="0" u="none" strike="noStrike" baseline="0" dirty="0">
                <a:solidFill>
                  <a:srgbClr val="0E39AA"/>
                </a:solidFill>
                <a:latin typeface="Arial-BoldMT"/>
              </a:rPr>
            </a:br>
            <a:br>
              <a:rPr lang="en-SG" sz="1800" b="1" i="0" u="none" strike="noStrike" baseline="0" dirty="0">
                <a:solidFill>
                  <a:srgbClr val="0E39AA"/>
                </a:solidFill>
                <a:latin typeface="Arial-BoldMT"/>
              </a:rPr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AAE9-9035-4EB2-8B37-7B3229036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600" dirty="0">
                <a:latin typeface="Arial" panose="020B0604020202020204" pitchFamily="34" charset="0"/>
                <a:cs typeface="+mj-cs"/>
              </a:rPr>
              <a:t>Business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9735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4B0-9200-4C70-8939-530ABD88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9946-8236-4861-B6E2-5BB595EB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0" lvl="7" indent="0">
              <a:buNone/>
            </a:pPr>
            <a:r>
              <a:rPr lang="en-SG" dirty="0"/>
              <a:t>		</a:t>
            </a:r>
          </a:p>
          <a:p>
            <a:pPr marL="3200400" lvl="7" indent="0">
              <a:buNone/>
            </a:pPr>
            <a:endParaRPr lang="en-SG" dirty="0"/>
          </a:p>
          <a:p>
            <a:pPr marL="3200400" lvl="7" indent="0">
              <a:buNone/>
            </a:pPr>
            <a:endParaRPr lang="en-SG" dirty="0"/>
          </a:p>
          <a:p>
            <a:pPr marL="3200400" lvl="7" indent="0">
              <a:buNone/>
            </a:pPr>
            <a:endParaRPr lang="en-SG" dirty="0"/>
          </a:p>
          <a:p>
            <a:pPr marL="3200400" lvl="7" indent="0">
              <a:buNone/>
            </a:pPr>
            <a:endParaRPr lang="en-SG" dirty="0"/>
          </a:p>
          <a:p>
            <a:pPr marL="3200400" lvl="7" indent="0">
              <a:buNone/>
            </a:pPr>
            <a:r>
              <a:rPr lang="en-SG" dirty="0"/>
              <a:t>	</a:t>
            </a:r>
            <a:r>
              <a:rPr lang="en-SG" sz="4000" dirty="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07852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540A-EF80-4BCB-9205-FCFDA99F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i="0" u="none" strike="noStrike" baseline="0" dirty="0">
                <a:solidFill>
                  <a:srgbClr val="0000FF"/>
                </a:solidFill>
                <a:latin typeface="Arial-BoldMT"/>
              </a:rPr>
              <a:t>Contents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F70C-0604-4049-A9D9-512B5C9F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Business Problem Overview</a:t>
            </a:r>
          </a:p>
          <a:p>
            <a:pPr algn="l"/>
            <a:r>
              <a:rPr lang="en-US" dirty="0"/>
              <a:t>Data Overview</a:t>
            </a:r>
          </a:p>
          <a:p>
            <a:pPr algn="l"/>
            <a:r>
              <a:rPr lang="en-US" dirty="0"/>
              <a:t>Exploratory Data Analysis (EDA)</a:t>
            </a:r>
          </a:p>
          <a:p>
            <a:pPr algn="l"/>
            <a:r>
              <a:rPr lang="en-US" dirty="0"/>
              <a:t>Clustering Performance Summary</a:t>
            </a:r>
          </a:p>
          <a:p>
            <a:pPr algn="l"/>
            <a:r>
              <a:rPr lang="en-US" dirty="0"/>
              <a:t>Business Insights and Recommendations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547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14ED-BE10-4679-9500-967CD4A7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Arial-BoldMT"/>
              </a:rPr>
              <a:t>Business Problem Overview and Solution Approach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C0716-8075-483D-BACB-4809FCB0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AllLife</a:t>
            </a:r>
            <a:r>
              <a:rPr lang="en-SG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Bank wants to focus on its credit card customer base in the next financial year.  So, they are </a:t>
            </a:r>
          </a:p>
          <a:p>
            <a:pPr marL="0" indent="0">
              <a:buNone/>
            </a:pPr>
            <a:r>
              <a:rPr lang="en-SG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interested in improving the penetration in the market. </a:t>
            </a:r>
          </a:p>
          <a:p>
            <a:r>
              <a:rPr lang="en-SG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bank plans to run personalised campaigns to target new customers as well as upsell to existing customers.</a:t>
            </a:r>
          </a:p>
          <a:p>
            <a:r>
              <a:rPr lang="en-SG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banks o</a:t>
            </a:r>
            <a:r>
              <a:rPr lang="en-SG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perations team wants to upgrade the service delivery model to ensure that customers queries are resolved faster.</a:t>
            </a:r>
          </a:p>
          <a:p>
            <a:pPr marL="0" indent="0">
              <a:buNone/>
            </a:pPr>
            <a:r>
              <a:rPr lang="en-SG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SG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So, the Data </a:t>
            </a:r>
            <a:r>
              <a:rPr lang="en-SG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Science team will help to address above targets by </a:t>
            </a:r>
            <a:r>
              <a:rPr lang="en-SG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different segments in the existing customer based on their spending patterns as well as past interaction with the bank.</a:t>
            </a:r>
          </a:p>
          <a:p>
            <a:pPr marL="0" indent="0">
              <a:buNone/>
            </a:pPr>
            <a:r>
              <a:rPr lang="en-SG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Data Scientist, </a:t>
            </a:r>
            <a:r>
              <a:rPr lang="en-SG" sz="1800" b="0" i="0" u="none" strike="noStrike" baseline="0" dirty="0">
                <a:latin typeface="ArialMT"/>
              </a:rPr>
              <a:t>We’ll build different clustering methods and find appropriate methods to find the insights on the customer credit card base details.</a:t>
            </a:r>
            <a:endParaRPr lang="en-SG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SG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63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7F4-C3C3-438F-9B78-70E7920C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1800" b="1" i="0" u="none" strike="noStrike" baseline="0" dirty="0">
                <a:solidFill>
                  <a:srgbClr val="0000FF"/>
                </a:solidFill>
                <a:latin typeface="Arial-BoldMT"/>
              </a:rPr>
              <a:t>Data Overview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C044-7137-4944-A48E-5387E47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MT"/>
              </a:rPr>
              <a:t>The data contains information about 660 customers and their characteristics</a:t>
            </a:r>
          </a:p>
          <a:p>
            <a:r>
              <a:rPr lang="en-SG" sz="1800" b="0" i="0" u="none" strike="noStrike" baseline="0" dirty="0">
                <a:latin typeface="ArialMT"/>
              </a:rPr>
              <a:t>The characteristics include</a:t>
            </a:r>
            <a:r>
              <a:rPr lang="en-US" sz="1800" dirty="0">
                <a:latin typeface="ArialMT"/>
              </a:rPr>
              <a:t>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MT"/>
              </a:rPr>
              <a:t>Customer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MT"/>
              </a:rPr>
              <a:t>Average credit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MT"/>
              </a:rPr>
              <a:t>Total credit cards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MT"/>
              </a:rPr>
              <a:t>Total visit to bank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MT"/>
              </a:rPr>
              <a:t>Total visit online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ArialMT"/>
              </a:rPr>
              <a:t>Total calls made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ArialMT"/>
            </a:endParaRPr>
          </a:p>
          <a:p>
            <a:pPr lvl="1"/>
            <a:r>
              <a:rPr lang="en-US" sz="1800" b="0" i="0" u="none" strike="noStrike" baseline="0" dirty="0">
                <a:latin typeface="ArialMT"/>
              </a:rPr>
              <a:t>There is no missing values in the given customer credit card base details.</a:t>
            </a:r>
            <a:endParaRPr lang="en-SG" sz="18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74356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B42A-1772-4FFB-B359-75B54A86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6021"/>
          </a:xfrm>
        </p:spPr>
        <p:txBody>
          <a:bodyPr/>
          <a:lstStyle/>
          <a:p>
            <a:r>
              <a:rPr lang="en-SG" sz="1800" b="1" i="0" u="none" strike="noStrike" baseline="0" dirty="0">
                <a:solidFill>
                  <a:srgbClr val="0000FF"/>
                </a:solidFill>
                <a:latin typeface="Arial-BoldMT"/>
              </a:rPr>
              <a:t>Exploratory Data Analysis</a:t>
            </a:r>
            <a:endParaRPr lang="en-SG" dirty="0">
              <a:solidFill>
                <a:srgbClr val="0000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E55A7-198B-4F86-81E8-45D2976A8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21" y="1293516"/>
            <a:ext cx="10515600" cy="3125118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25D0E3-8934-4C37-AD6F-DBDDC59AB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59577"/>
              </p:ext>
            </p:extLst>
          </p:nvPr>
        </p:nvGraphicFramePr>
        <p:xfrm>
          <a:off x="1145219" y="4625268"/>
          <a:ext cx="5184561" cy="1731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1194">
                  <a:extLst>
                    <a:ext uri="{9D8B030D-6E8A-4147-A177-3AD203B41FA5}">
                      <a16:colId xmlns:a16="http://schemas.microsoft.com/office/drawing/2014/main" val="286218079"/>
                    </a:ext>
                  </a:extLst>
                </a:gridCol>
                <a:gridCol w="1288016">
                  <a:extLst>
                    <a:ext uri="{9D8B030D-6E8A-4147-A177-3AD203B41FA5}">
                      <a16:colId xmlns:a16="http://schemas.microsoft.com/office/drawing/2014/main" val="3131975374"/>
                    </a:ext>
                  </a:extLst>
                </a:gridCol>
                <a:gridCol w="1395351">
                  <a:extLst>
                    <a:ext uri="{9D8B030D-6E8A-4147-A177-3AD203B41FA5}">
                      <a16:colId xmlns:a16="http://schemas.microsoft.com/office/drawing/2014/main" val="2661135299"/>
                    </a:ext>
                  </a:extLst>
                </a:gridCol>
              </a:tblGrid>
              <a:tr h="288524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Features</a:t>
                      </a:r>
                      <a:endParaRPr lang="en-SG" sz="11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Minimum</a:t>
                      </a:r>
                      <a:endParaRPr lang="en-SG" sz="11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           Maximum</a:t>
                      </a:r>
                      <a:endParaRPr lang="en-SG" sz="11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1489618"/>
                  </a:ext>
                </a:extLst>
              </a:tr>
              <a:tr h="288524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Average Credit limit 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3000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200000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424234"/>
                  </a:ext>
                </a:extLst>
              </a:tr>
              <a:tr h="288524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Credit cards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32933"/>
                  </a:ext>
                </a:extLst>
              </a:tr>
              <a:tr h="288524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visits bank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0015669"/>
                  </a:ext>
                </a:extLst>
              </a:tr>
              <a:tr h="288524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visits online 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15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5525816"/>
                  </a:ext>
                </a:extLst>
              </a:tr>
              <a:tr h="288524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Total Calls made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6397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9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3025-F432-43FD-B5D0-B329D4C4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1800" b="1" i="0" u="none" strike="noStrike" baseline="0" dirty="0">
                <a:solidFill>
                  <a:srgbClr val="0000FF"/>
                </a:solidFill>
                <a:latin typeface="Arial-BoldMT"/>
              </a:rPr>
              <a:t>Exploratory Data Analysis</a:t>
            </a:r>
            <a:endParaRPr lang="en-SG" sz="1800" dirty="0">
              <a:solidFill>
                <a:srgbClr val="0000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F1194-8A13-4E0B-84BA-B35F95E19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054" y="1253332"/>
            <a:ext cx="6885934" cy="3255849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A788B9-9A73-4D19-8F61-09CA36EA5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82245"/>
              </p:ext>
            </p:extLst>
          </p:nvPr>
        </p:nvGraphicFramePr>
        <p:xfrm>
          <a:off x="2246050" y="4696738"/>
          <a:ext cx="3755255" cy="1979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992">
                  <a:extLst>
                    <a:ext uri="{9D8B030D-6E8A-4147-A177-3AD203B41FA5}">
                      <a16:colId xmlns:a16="http://schemas.microsoft.com/office/drawing/2014/main" val="3740387383"/>
                    </a:ext>
                  </a:extLst>
                </a:gridCol>
                <a:gridCol w="1351655">
                  <a:extLst>
                    <a:ext uri="{9D8B030D-6E8A-4147-A177-3AD203B41FA5}">
                      <a16:colId xmlns:a16="http://schemas.microsoft.com/office/drawing/2014/main" val="353925128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472669253"/>
                    </a:ext>
                  </a:extLst>
                </a:gridCol>
              </a:tblGrid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Feature1</a:t>
                      </a:r>
                      <a:endParaRPr lang="en-SG" sz="11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Feature2</a:t>
                      </a:r>
                      <a:endParaRPr lang="en-SG" sz="11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Correlation</a:t>
                      </a:r>
                      <a:endParaRPr lang="en-SG" sz="11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016121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credit card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Average credit limit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en-SG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7639494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Average credit limit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visits online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en-SG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587481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credit card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visit banks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  <a:endParaRPr lang="en-SG" sz="14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3025058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 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 </a:t>
                      </a:r>
                      <a:endParaRPr lang="en-SG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182342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Average credit limit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Total calls made 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</a:t>
                      </a:r>
                      <a:endParaRPr lang="en-SG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3717045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credit cards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Total calls made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</a:t>
                      </a:r>
                      <a:endParaRPr lang="en-SG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240808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visits bank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solidFill>
                            <a:srgbClr val="0000FF"/>
                          </a:solidFill>
                          <a:effectLst/>
                        </a:rPr>
                        <a:t>Total calls made</a:t>
                      </a:r>
                      <a:endParaRPr lang="en-SG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solidFill>
                            <a:srgbClr val="0000FF"/>
                          </a:solidFill>
                          <a:effectLst/>
                        </a:rPr>
                        <a:t>-</a:t>
                      </a:r>
                      <a:endParaRPr lang="en-SG" sz="14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868375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visits online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 visits bank</a:t>
                      </a:r>
                      <a:endParaRPr lang="en-SG" sz="11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-</a:t>
                      </a:r>
                      <a:endParaRPr lang="en-SG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075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6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5D14-BC34-4E3A-B397-47E3F46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1800" b="1" i="0" u="none" strike="noStrike" baseline="0" dirty="0">
                <a:solidFill>
                  <a:srgbClr val="0000FF"/>
                </a:solidFill>
                <a:latin typeface="Arial-BoldMT"/>
              </a:rPr>
              <a:t>Cluster - steps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4447-0E62-49DD-852A-609ED84D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9"/>
            <a:ext cx="10515600" cy="2361459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rgbClr val="0000FF"/>
                </a:solidFill>
              </a:rPr>
              <a:t>K-Means Clustering</a:t>
            </a:r>
          </a:p>
          <a:p>
            <a:pPr lvl="1"/>
            <a:r>
              <a:rPr lang="en-US" sz="1800" dirty="0"/>
              <a:t>Scaling the data set before clustering</a:t>
            </a:r>
            <a:endParaRPr lang="en-SG" sz="1800" dirty="0"/>
          </a:p>
          <a:p>
            <a:pPr lvl="1"/>
            <a:r>
              <a:rPr lang="en-SG" sz="1800" dirty="0"/>
              <a:t>Create </a:t>
            </a:r>
            <a:r>
              <a:rPr lang="en-US" sz="1800" dirty="0" err="1"/>
              <a:t>dataframe</a:t>
            </a:r>
            <a:r>
              <a:rPr lang="en-US" sz="1800" dirty="0"/>
              <a:t> from the scaled data above</a:t>
            </a:r>
            <a:endParaRPr lang="en-SG" sz="1800" dirty="0"/>
          </a:p>
          <a:p>
            <a:pPr lvl="1"/>
            <a:r>
              <a:rPr lang="en-SG" sz="1800" dirty="0"/>
              <a:t>Select K from Elbow method</a:t>
            </a:r>
          </a:p>
          <a:p>
            <a:pPr lvl="1"/>
            <a:r>
              <a:rPr lang="en-SG" sz="1800" dirty="0"/>
              <a:t>Silhouette score</a:t>
            </a:r>
          </a:p>
          <a:p>
            <a:pPr lvl="1"/>
            <a:r>
              <a:rPr lang="en-SG" sz="1800" dirty="0"/>
              <a:t>Find optimal </a:t>
            </a:r>
            <a:r>
              <a:rPr lang="en-US" sz="1800" dirty="0"/>
              <a:t>no. of clusters with silhouette coefficients</a:t>
            </a:r>
          </a:p>
          <a:p>
            <a:pPr lvl="1"/>
            <a:r>
              <a:rPr lang="en-SG" sz="1800" dirty="0" err="1"/>
              <a:t>cluster_profile</a:t>
            </a:r>
            <a:endParaRPr lang="en-SG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D0E11-AFE9-48ED-94BD-7FF7A1281CE4}"/>
              </a:ext>
            </a:extLst>
          </p:cNvPr>
          <p:cNvSpPr txBox="1"/>
          <p:nvPr/>
        </p:nvSpPr>
        <p:spPr>
          <a:xfrm>
            <a:off x="838200" y="3852907"/>
            <a:ext cx="85099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00FF"/>
                </a:solidFill>
              </a:rPr>
              <a:t>Hierarchical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Scaling the data set before clustering</a:t>
            </a:r>
            <a:endParaRPr lang="en-S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the scaled data above</a:t>
            </a:r>
            <a:endParaRPr lang="en-S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err="1"/>
              <a:t>Cophenet</a:t>
            </a:r>
            <a:r>
              <a:rPr lang="en-SG" dirty="0"/>
              <a:t> index - measure of the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Explore different </a:t>
            </a:r>
            <a:r>
              <a:rPr lang="en-SG" dirty="0" err="1"/>
              <a:t>linkage_methods</a:t>
            </a:r>
            <a:endParaRPr lang="en-S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compare Cophenetic Coefficient for each linkage</a:t>
            </a:r>
            <a:endParaRPr lang="en-S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/>
              <a:t>Find </a:t>
            </a:r>
            <a:r>
              <a:rPr lang="en-US" dirty="0"/>
              <a:t>appropriate number of cluster from dendrogram</a:t>
            </a:r>
            <a:endParaRPr lang="en-S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err="1"/>
              <a:t>cluster_profile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0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4259-F57F-4396-9FD4-3F393903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18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Clusters </a:t>
            </a:r>
            <a:r>
              <a:rPr lang="en-SG" sz="1800" b="1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Comparisons</a:t>
            </a:r>
            <a:endParaRPr lang="en-SG" b="1" dirty="0">
              <a:solidFill>
                <a:srgbClr val="0000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02E35-D228-454C-B397-30EEFCF5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071"/>
            <a:ext cx="10448925" cy="160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069FF-F52E-4BA7-9657-66F92BEB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69" y="4373161"/>
            <a:ext cx="9934575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E070F7-F3CE-440F-9EBF-26EE6BCA7DB5}"/>
              </a:ext>
            </a:extLst>
          </p:cNvPr>
          <p:cNvSpPr txBox="1"/>
          <p:nvPr/>
        </p:nvSpPr>
        <p:spPr>
          <a:xfrm>
            <a:off x="1048813" y="1690688"/>
            <a:ext cx="176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K-means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4B855-89BC-4E3E-8868-243EA81AC23A}"/>
              </a:ext>
            </a:extLst>
          </p:cNvPr>
          <p:cNvSpPr txBox="1"/>
          <p:nvPr/>
        </p:nvSpPr>
        <p:spPr>
          <a:xfrm>
            <a:off x="1128712" y="4003829"/>
            <a:ext cx="213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Hierarchical clusters</a:t>
            </a:r>
          </a:p>
        </p:txBody>
      </p:sp>
    </p:spTree>
    <p:extLst>
      <p:ext uri="{BB962C8B-B14F-4D97-AF65-F5344CB8AC3E}">
        <p14:creationId xmlns:p14="http://schemas.microsoft.com/office/powerpoint/2010/main" val="28000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9CEB-D76C-4859-9838-DC49679E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1800" b="1" i="0" u="none" strike="noStrike" baseline="0" dirty="0">
                <a:solidFill>
                  <a:srgbClr val="0000FF"/>
                </a:solidFill>
                <a:latin typeface="Arial-BoldMT"/>
              </a:rPr>
              <a:t>Business Insights and Recommendations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D521-6720-4173-9555-FF9C6DC7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Helvetica Neue"/>
              </a:rPr>
              <a:t>Cluster 0:  58% of the total customers.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Helvetica Neue"/>
              </a:rPr>
              <a:t>     The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customer profile has good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Avg.credit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 limit, number of credit cards and has total visits bank is very much higher. 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000000"/>
                </a:solidFill>
                <a:latin typeface="Helvetica Neue"/>
              </a:rPr>
              <a:t>    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These customers makes less online visits and makes very less calls.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Recommendation - Banks can consider this customer profile as moderate income profile with good credit </a:t>
            </a:r>
            <a:r>
              <a:rPr lang="en-US" sz="2200" b="1" dirty="0" err="1">
                <a:solidFill>
                  <a:srgbClr val="000000"/>
                </a:solidFill>
                <a:latin typeface="Helvetica Neue"/>
              </a:rPr>
              <a:t>limits,good</a:t>
            </a: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 number of cards and visits bank frequently for any transactions and queries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Banks can target these customers to apply for better Credit limits, apply credit cards.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Banks can target to meet such customers in person in bank to sell some products like insurance,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policy.etc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..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Banks can encourage them to use online facility and customer care instead of visiting banks for small queries or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Helvetica Neue"/>
              </a:rPr>
              <a:t>Cluster 1:  34% of the total customers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      The customer profile makes more number of calls and has very less credit limits, less cards, less visits to bank and a better online visits.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Recommendation - Banks can consider this customer profile as less income </a:t>
            </a: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profile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 with less credit 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Helvetica Neue"/>
              </a:rPr>
              <a:t>limits,less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 cards and doesn't visit to banks frequently.</a:t>
            </a:r>
            <a:endParaRPr lang="en-US" sz="2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Banks can check the quality of calls made by this customers and encourage them to use more online to solve instead of making calls.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Banks can try to sell any policy, insurance,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Helvetica Neue"/>
              </a:rPr>
              <a:t>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..during the calls.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Helvetica Neue"/>
              </a:rPr>
              <a:t>Cluster 2:  7.7% of the total customers.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       The customer profile has very high credit limits, more cards and visits online very frequently. They make very less calls and less visits to bank.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Recommendation - Banks can consider this customer profile as high income </a:t>
            </a: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profile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 with high credit </a:t>
            </a:r>
            <a:r>
              <a:rPr lang="en-US" sz="2200" b="1" i="0" dirty="0" err="1">
                <a:solidFill>
                  <a:srgbClr val="000000"/>
                </a:solidFill>
                <a:effectLst/>
                <a:latin typeface="Helvetica Neue"/>
              </a:rPr>
              <a:t>limits,having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 more cards and uses internet online very frequently. They don't make calls or visits to bank for any transaction or queries very frequently.</a:t>
            </a:r>
            <a:endParaRPr lang="en-US" sz="2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Banks can target these customers for increasing credit limits, apply cards and online coupons for purchasing any products from bank.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Helvetica Neue"/>
              </a:rPr>
              <a:t>Banks can give some discounts or waive annual fees for credit cards since they are valuable customers.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77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769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Arial-BoldMT</vt:lpstr>
      <vt:lpstr>ArialMT</vt:lpstr>
      <vt:lpstr>Calibri</vt:lpstr>
      <vt:lpstr>Calibri Light</vt:lpstr>
      <vt:lpstr>Helvetica Neue</vt:lpstr>
      <vt:lpstr>Wingdings</vt:lpstr>
      <vt:lpstr>Office Theme</vt:lpstr>
      <vt:lpstr>AllLife Bank  Credit card customer base - Segments  </vt:lpstr>
      <vt:lpstr>Contents</vt:lpstr>
      <vt:lpstr>Business Problem Overview and Solution Approach</vt:lpstr>
      <vt:lpstr>Data Overview</vt:lpstr>
      <vt:lpstr>Exploratory Data Analysis</vt:lpstr>
      <vt:lpstr>Exploratory Data Analysis</vt:lpstr>
      <vt:lpstr>Cluster - steps</vt:lpstr>
      <vt:lpstr>Clusters - Comparisons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VINODH KUMAR GNANA VEL</dc:creator>
  <cp:lastModifiedBy>VINODH KUMAR GNANA VEL</cp:lastModifiedBy>
  <cp:revision>18</cp:revision>
  <dcterms:created xsi:type="dcterms:W3CDTF">2021-07-10T03:59:51Z</dcterms:created>
  <dcterms:modified xsi:type="dcterms:W3CDTF">2021-07-10T05:20:07Z</dcterms:modified>
</cp:coreProperties>
</file>