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2EE1-033C-47E9-B56E-A2874C685965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60DA-7025-4026-9BF3-0D5FDDD26B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PRECISION AGRICULTURE: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OPTIMIZING CROP MANAGEMENT THROUGH CNN-BASED FERTILIZER RECOMMENDATIONS</a:t>
            </a:r>
            <a:r>
              <a:rPr lang="en-US" sz="2400" dirty="0" smtClean="0">
                <a:latin typeface="Arial Black" pitchFamily="34" charset="0"/>
              </a:rPr>
              <a:t/>
            </a:r>
            <a:br>
              <a:rPr lang="en-US" sz="2400" dirty="0" smtClean="0">
                <a:latin typeface="Arial Black" pitchFamily="34" charset="0"/>
              </a:rPr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714884"/>
            <a:ext cx="11392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Black" pitchFamily="34" charset="0"/>
              </a:rPr>
              <a:t>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MAHENDRA  ENGINEERING COLLEGE FOR WOMEN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THIRUCHENGODE,NAMAKKAL.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28660" y="314324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-928726" y="2143116"/>
            <a:ext cx="3593455" cy="40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latin typeface="Times New Roman" pitchFamily="18" charset="0"/>
                <a:cs typeface="Times New Roman" pitchFamily="18" charset="0"/>
              </a:rPr>
              <a:t>Guide:</a:t>
            </a:r>
            <a:endParaRPr lang="en-US" sz="2499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371068" y="2643182"/>
            <a:ext cx="877293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smtClean="0">
                <a:latin typeface="Montserrat Classic Bold"/>
              </a:rPr>
              <a:t>    </a:t>
            </a:r>
            <a:r>
              <a:rPr lang="en-US" sz="2499" dirty="0" smtClean="0">
                <a:latin typeface="Times New Roman" pitchFamily="18" charset="0"/>
                <a:cs typeface="Times New Roman" pitchFamily="18" charset="0"/>
              </a:rPr>
              <a:t>Mrs.PORKODI.C,</a:t>
            </a:r>
            <a:endParaRPr lang="en-US" sz="2499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99"/>
              </a:lnSpc>
            </a:pPr>
            <a:r>
              <a:rPr lang="en-IN" sz="2499" dirty="0" smtClean="0">
                <a:latin typeface="Times New Roman" pitchFamily="18" charset="0"/>
                <a:cs typeface="Times New Roman" pitchFamily="18" charset="0"/>
              </a:rPr>
              <a:t>    AP/CSE.</a:t>
            </a:r>
            <a:endParaRPr lang="en-US" sz="2499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2143116"/>
            <a:ext cx="28575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B. Dhinesha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M. Mahalakshmi.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G. Priya.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G. Vinodha.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5929330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Date:10.05.2024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642910" y="1285860"/>
            <a:ext cx="7786742" cy="5257800"/>
            <a:chOff x="1157231" y="1170685"/>
            <a:chExt cx="14446579" cy="8837891"/>
          </a:xfrm>
        </p:grpSpPr>
        <p:sp>
          <p:nvSpPr>
            <p:cNvPr id="5" name="Can 4"/>
            <p:cNvSpPr/>
            <p:nvPr/>
          </p:nvSpPr>
          <p:spPr>
            <a:xfrm>
              <a:off x="1157231" y="1170685"/>
              <a:ext cx="2820374" cy="357132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DATA BASE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4244" y="1170685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DATA COLLECTION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74244" y="2501120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DATA PREPROCESSING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74244" y="3831555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FEATURE EXTRACTION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89709" y="9187552"/>
              <a:ext cx="5079427" cy="8210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CROP FIELD  PREDICTION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58400" y="9187555"/>
              <a:ext cx="5079427" cy="8210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Montserrat Classic Bold" panose="020B0604020202020204" charset="0"/>
                </a:rPr>
                <a:t>FERTILIZER RECOMMANDATION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cxnSp>
          <p:nvCxnSpPr>
            <p:cNvPr id="11" name="Elbow Connector 10"/>
            <p:cNvCxnSpPr>
              <a:stCxn id="5" idx="4"/>
              <a:endCxn id="6" idx="1"/>
            </p:cNvCxnSpPr>
            <p:nvPr/>
          </p:nvCxnSpPr>
          <p:spPr>
            <a:xfrm flipV="1">
              <a:off x="3977605" y="1561538"/>
              <a:ext cx="2796639" cy="139480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1" idx="2"/>
              <a:endCxn id="9" idx="0"/>
            </p:cNvCxnSpPr>
            <p:nvPr/>
          </p:nvCxnSpPr>
          <p:spPr>
            <a:xfrm rot="5400000">
              <a:off x="7168617" y="7365376"/>
              <a:ext cx="582985" cy="30613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4"/>
            <p:cNvCxnSpPr>
              <a:endCxn id="10" idx="0"/>
            </p:cNvCxnSpPr>
            <p:nvPr/>
          </p:nvCxnSpPr>
          <p:spPr>
            <a:xfrm>
              <a:off x="8967035" y="8868203"/>
              <a:ext cx="3631079" cy="31935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967035" y="1930934"/>
              <a:ext cx="0" cy="57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774244" y="5170192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Montserrat Classic Bold" panose="020B0604020202020204" charset="0"/>
                </a:rPr>
                <a:t>MODEL DEVELOPMENT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8967035" y="4591804"/>
              <a:ext cx="0" cy="57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3123293" y="5045501"/>
              <a:ext cx="2480517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Montserrat Classic Bold" panose="020B0604020202020204" charset="0"/>
                </a:rPr>
                <a:t>CNN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74244" y="6500627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Montserrat Classic Bold" panose="020B0604020202020204" charset="0"/>
                </a:rPr>
                <a:t>TRAINING THE MODEL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967035" y="5922239"/>
              <a:ext cx="0" cy="57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967035" y="3261369"/>
              <a:ext cx="0" cy="57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798002" y="7822861"/>
              <a:ext cx="4385583" cy="781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Montserrat Classic Bold" panose="020B0604020202020204" charset="0"/>
                </a:rPr>
                <a:t>EVALUATION AND FINE-TUNING</a:t>
              </a:r>
              <a:endParaRPr lang="en-US" sz="1600" dirty="0">
                <a:latin typeface="Montserrat Classic Bold" panose="020B060402020202020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990792" y="7252675"/>
              <a:ext cx="0" cy="57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The CNN model is trained using historical data, fine-tuning hyper parameters to prevent over fitting, and using appropriate evaluation metrics such as MAE, RMSE, or coefficient of determination (R-squared) to assess its accuracy in predicting crop yield.</a:t>
            </a:r>
          </a:p>
          <a:p>
            <a:pPr algn="just">
              <a:lnSpc>
                <a:spcPct val="15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The proposed methodology includes data preprocessing, CNN model development, feature engineering, fertilizer recommendation system, model training and validation, and model evaluation and deployment.</a:t>
            </a:r>
          </a:p>
          <a:p>
            <a:pPr algn="just">
              <a:lnSpc>
                <a:spcPct val="150000"/>
              </a:lnSpc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The trained model is evaluated using the test set and assessed for its performance in predicting crop yield and providing accurate fertilizer recommendations. Once satisfied, it can be deployed in a production environment for real-time predictions and recommendations for farmers.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Crop yield prediction and fertilizer recommendation are crucial aspects of precision agriculture, aiming to optimize resource utilization and enhance agricultural productivity.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 </a:t>
            </a:r>
          </a:p>
          <a:p>
            <a:pPr algn="just">
              <a:buNone/>
            </a:pPr>
            <a:r>
              <a:rPr lang="en-US" sz="2400" dirty="0" smtClean="0"/>
              <a:t>        *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Dimensionality Reduction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* Information Retention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* Dimensionality Reduction Techniques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CNN Model Development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*The term "convolution" in CNN refers to the mathematical function of convolution, which involves multiplying two functions to produce a third function.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*This process is used to extract features from images, which are then separated and identified through a process called feature extraction. 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*The CNN network consists of many pairs of convolutional or pooling layers, with a fully connected layer that predicts the image's class based on the features extracted in previous stages.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Importing libraries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__future__ import print_function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pandas as pd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jumpy as np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matplotlib.pyplot as plt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seaborn as sns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sklearn.metrics import classification_report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sklearn import metrics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sklearn import tree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warnings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warnings.filterwarnings('ignore')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 = pd.read_csv('../Data-processed/crop-recommendation.csv')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df.head()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df.tail()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df.size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df.shape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df.columns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df['label'].unique()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df.dtypes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df['label'].value_counts()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sns.heatmap(df.corr(),annot=True)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= df[['N', 'P','K','temperature', 'humidity', 'ph', 'rainfall']]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 = df['label']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#features = df[['temperature', 'humidity', 'ph', 'rainfall']]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labels = df['label']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Initialzing empty lists to append all model's name and corresponding name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 = []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= []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Splitting into train and test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sklearn.model_selection import train_test_split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Xtrain, Xtest, Ytrain, Ytest = train_test_split(features,target,test_size = 0.2,random_state =2)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sklearn.tree import DecisionTreeClassifier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DecisionTree = DecisionTreeClassifier(criterion="entropy",random_state=2,max_depth=5)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DecisionTree.fit(Xtrain,Ytrain)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predicted_values = DecisionTree.predict(Xtest)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metrics.accuracy_score(Ytest, predicted_values)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acc.append(x)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model.append('Decision Tree')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print("DecisionTrees's Accuracy is: ", x*100)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686800" cy="6572272"/>
          </a:xfrm>
        </p:spPr>
        <p:txBody>
          <a:bodyPr numCol="2">
            <a:normAutofit fontScale="47500" lnSpcReduction="20000"/>
          </a:bodyPr>
          <a:lstStyle/>
          <a:p>
            <a:r>
              <a:rPr lang="en-US" dirty="0" smtClean="0"/>
              <a:t>print(classification_report(Ytest,predicted_values)</a:t>
            </a:r>
          </a:p>
          <a:p>
            <a:r>
              <a:rPr lang="en-US" dirty="0" smtClean="0"/>
              <a:t>from sklearn.model_selection import cross_val_score</a:t>
            </a:r>
          </a:p>
          <a:p>
            <a:r>
              <a:rPr lang="en-US" dirty="0" smtClean="0"/>
              <a:t># Cross validation score (Decision Tree)</a:t>
            </a:r>
          </a:p>
          <a:p>
            <a:r>
              <a:rPr lang="en-US" dirty="0" smtClean="0"/>
              <a:t>score = cross_val_score(DecisionTree, features, target,cv=5)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import pickle</a:t>
            </a:r>
          </a:p>
          <a:p>
            <a:r>
              <a:rPr lang="en-US" dirty="0" smtClean="0"/>
              <a:t># Dump the trained Naive Bayes classifier with Pickle</a:t>
            </a:r>
          </a:p>
          <a:p>
            <a:r>
              <a:rPr lang="en-US" dirty="0" smtClean="0"/>
              <a:t>DT_pkl_filename = '../models/DecisionTree.pkl'</a:t>
            </a:r>
          </a:p>
          <a:p>
            <a:r>
              <a:rPr lang="en-US" dirty="0" smtClean="0"/>
              <a:t># Open the file to save as pkl file</a:t>
            </a:r>
          </a:p>
          <a:p>
            <a:r>
              <a:rPr lang="en-US" dirty="0" smtClean="0"/>
              <a:t>DT_Model_pkl = open(DT_pkl_filename, 'wb')</a:t>
            </a:r>
          </a:p>
          <a:p>
            <a:r>
              <a:rPr lang="en-US" dirty="0" smtClean="0"/>
              <a:t>pickle.dump(DecisionTree, DT_Model_pkl)</a:t>
            </a:r>
          </a:p>
          <a:p>
            <a:r>
              <a:rPr lang="en-US" dirty="0" smtClean="0"/>
              <a:t># Close the pickle instances</a:t>
            </a:r>
          </a:p>
          <a:p>
            <a:r>
              <a:rPr lang="en-US" dirty="0" smtClean="0"/>
              <a:t>DT_Model_pkl.close()</a:t>
            </a:r>
          </a:p>
          <a:p>
            <a:r>
              <a:rPr lang="en-US" dirty="0" smtClean="0"/>
              <a:t>from sklearn.ensemble import RandomForestClassifier</a:t>
            </a:r>
          </a:p>
          <a:p>
            <a:r>
              <a:rPr lang="en-US" dirty="0" smtClean="0"/>
              <a:t>RF = RandomForestClassifier(n_estimators=20, random_state=0)</a:t>
            </a:r>
          </a:p>
          <a:p>
            <a:r>
              <a:rPr lang="en-US" dirty="0" smtClean="0"/>
              <a:t>RF.fit(Xtrain,Ytrain)</a:t>
            </a:r>
          </a:p>
          <a:p>
            <a:r>
              <a:rPr lang="en-US" dirty="0" smtClean="0"/>
              <a:t>predicted_values = RF.predict(Xtest)</a:t>
            </a:r>
          </a:p>
          <a:p>
            <a:r>
              <a:rPr lang="en-US" dirty="0" smtClean="0"/>
              <a:t>x = metrics.accuracy_score(Ytest, predicted_values)</a:t>
            </a:r>
          </a:p>
          <a:p>
            <a:r>
              <a:rPr lang="en-US" dirty="0" smtClean="0"/>
              <a:t>acc.append(x)</a:t>
            </a:r>
          </a:p>
          <a:p>
            <a:r>
              <a:rPr lang="en-US" dirty="0" smtClean="0"/>
              <a:t>model.append('RF')</a:t>
            </a:r>
          </a:p>
          <a:p>
            <a:r>
              <a:rPr lang="en-US" dirty="0" smtClean="0"/>
              <a:t>print("RF's Accuracy is: ", x)</a:t>
            </a:r>
          </a:p>
          <a:p>
            <a:r>
              <a:rPr lang="en-US" dirty="0" smtClean="0"/>
              <a:t>print(classification_report(Ytest,predicted_values))</a:t>
            </a:r>
          </a:p>
          <a:p>
            <a:r>
              <a:rPr lang="en-US" dirty="0" smtClean="0"/>
              <a:t># Cross validation score (Random Forest)</a:t>
            </a:r>
          </a:p>
          <a:p>
            <a:r>
              <a:rPr lang="en-US" dirty="0" smtClean="0"/>
              <a:t>score = cross_val_score(RF,features,target,cv=5)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import pickle</a:t>
            </a:r>
          </a:p>
          <a:p>
            <a:r>
              <a:rPr lang="en-US" dirty="0" smtClean="0"/>
              <a:t># Dump the trained Naive Bayes classifier with Pickle</a:t>
            </a:r>
          </a:p>
          <a:p>
            <a:r>
              <a:rPr lang="en-US" dirty="0" smtClean="0"/>
              <a:t>RF_pkl_filename = '../models/RandomForest.pkl'</a:t>
            </a:r>
          </a:p>
          <a:p>
            <a:r>
              <a:rPr lang="en-US" dirty="0" smtClean="0"/>
              <a:t># Open the file to save as pkl file</a:t>
            </a:r>
          </a:p>
          <a:p>
            <a:r>
              <a:rPr lang="en-US" dirty="0" smtClean="0"/>
              <a:t>RF_Model_pkl = open(RF_pkl_filename, 'wb')</a:t>
            </a:r>
          </a:p>
          <a:p>
            <a:r>
              <a:rPr lang="en-US" dirty="0" smtClean="0"/>
              <a:t>pickle.dump(RF, RF_Model_pkl)</a:t>
            </a:r>
          </a:p>
          <a:p>
            <a:r>
              <a:rPr lang="en-US" dirty="0" smtClean="0"/>
              <a:t># Close the pickle instances</a:t>
            </a:r>
          </a:p>
          <a:p>
            <a:r>
              <a:rPr lang="en-US" dirty="0" smtClean="0"/>
              <a:t>RF_Model_pkl.close()</a:t>
            </a:r>
          </a:p>
          <a:p>
            <a:r>
              <a:rPr lang="en-US" dirty="0" smtClean="0"/>
              <a:t>accuracy_models = dict(zip(model, acc))</a:t>
            </a:r>
          </a:p>
          <a:p>
            <a:r>
              <a:rPr lang="en-US" dirty="0" smtClean="0"/>
              <a:t>for k, v in accuracy_models.items():</a:t>
            </a:r>
          </a:p>
          <a:p>
            <a:r>
              <a:rPr lang="en-US" dirty="0" smtClean="0"/>
              <a:t>    print (k, '--&gt;', v)</a:t>
            </a:r>
          </a:p>
          <a:p>
            <a:r>
              <a:rPr lang="en-US" dirty="0" smtClean="0"/>
              <a:t>data = np.array([[104,18, 30, 23.603016, 60.3, 6.7, 140.91]])</a:t>
            </a:r>
          </a:p>
          <a:p>
            <a:r>
              <a:rPr lang="en-US" dirty="0" smtClean="0"/>
              <a:t>prediction = RF.predict(data)</a:t>
            </a:r>
          </a:p>
          <a:p>
            <a:r>
              <a:rPr lang="en-US" dirty="0" smtClean="0"/>
              <a:t>print(prediction)</a:t>
            </a:r>
          </a:p>
          <a:p>
            <a:r>
              <a:rPr lang="en-US" dirty="0" smtClean="0"/>
              <a:t>data = np.array([[83, 45, 60, 28, 70.3, 7.0, 150.9]])</a:t>
            </a:r>
          </a:p>
          <a:p>
            <a:r>
              <a:rPr lang="en-US" dirty="0" smtClean="0"/>
              <a:t>prediction = RF.predict(data)</a:t>
            </a:r>
          </a:p>
          <a:p>
            <a:r>
              <a:rPr lang="en-US" dirty="0" smtClean="0"/>
              <a:t>print(prediction)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Sample screenshots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638550"/>
            <a:ext cx="4429125" cy="321945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000108"/>
            <a:ext cx="4972056" cy="396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creenshot 2024-05-06 0926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8143932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conclusion, the proposed system introduces a novel approach to crop management through the application of Convolutional Neural Networks (CNNs) for accurate and efficient fertilizer recommendations.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integrating remote sensing data, soil information, and historical crop performance, the CNN-based model delivers personalized fertilizer recommendations for different regions and crop types.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system not only demonstrates its predictive capabilities through rigorous testing against real-world agricultural datasets but also incorporates a fertilizer recommendation component to promote sustainable and resourceefficient farming practices.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use of CNN technology, extensive datasets, and Python programming establishes an advanced framework for crop yield prediction and fertilizer recommendation, contributing significantly to the advancement of precision agriculture.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Overall, the proposed system serves as a comprehensive tool for farmers to make informed, data-driven decisions, aiming to optimize crop production while minimizing environmental impact and resource usage in the face of evolving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challenges.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Abstract</a:t>
            </a:r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Disadvantage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Advantage</a:t>
            </a:r>
          </a:p>
          <a:p>
            <a:r>
              <a:rPr lang="en-IN" dirty="0" smtClean="0"/>
              <a:t>System Architecture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Project Description</a:t>
            </a:r>
          </a:p>
          <a:p>
            <a:r>
              <a:rPr lang="en-IN" dirty="0" smtClean="0"/>
              <a:t>Sample code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Future Enhancement</a:t>
            </a:r>
          </a:p>
          <a:p>
            <a:r>
              <a:rPr lang="en-IN" dirty="0" smtClean="0"/>
              <a:t>Reference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TURE DIRECTIONS The success of the precision agriculture system opens up opportunities for further research and development.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Future directions may include expanding the system to support additional crops, integrating real-time sensor data for dynamic recommendations, and incorporating feedback mechanisms for continuous improvement.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Collaboration with agricultural stakeholders, research institutions, and technology partners can help validate the system's efficacy in real-world settings and facilitate its adoption at scale.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Atim, P., Birojjo, D.F., Namuganga, J., Nakyeyune, M.B. and Opio, G., “AI driven farm bot for crop health monitoring and disease detection,” 2023.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Dhanya, V.G., Subeesh, A., Kushwaha, N.L., Vishwakarma, D.K., Kumar, T.N., Ritika, G. and Singh, A.N., “Deep learning based computer vision approaches for smart agricultural applications,” Artificial Intelligence in Agriculture, 2022.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Kamble, R., Garg, N., &amp; Bhardwaj, A. (2021). "Applications of Artificial Intelligence and Machine Learning in Agriculture: A Review." In 2021 5th International Conference on Computing Methodologies and Communication (ICCMC) (pp. 1-5). IEEE.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This study proposes a novel approach to crop management using Convolutional Neural Networks (CNNs) for accurate and efficient fertilizer recommendations.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Traditional methods of fertilizer application often lack precision, leading to resource waste or suboptimal crop yields.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CNN-based model integrates remote sensing data, soil information, and historical crop performance to generate personalized fertilizer recommendations for different regions and crop types.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system aims to predict crop yields accurately and provide optimized fertilizer recommendations, aiding farmers in making informed decisions for improved agricultural outcomes.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Agriculture has evolved to meet global demands, with    innovations like AI and CNNs transforming traditional practices.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These technologies offer precision in crop management, enhancing efficiency and sustainability.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AI-CNN-based farming enables monitoring of crop health, disease detection, and optimized irrigation, reducing environmental impact.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revolution improves yields, lowers costs, and contributes to global sustainability goals.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uses SVM to predict crop yield, registering users who input soil details.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Data collection includes location, weather, plant, area, and productivity.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dataset from Kaggle contains features like calcium, magnesium, potassium, etc., and is categorized into four classes based on soil, weather, and crop properties.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Pre-processing involves removing redundant and missing values.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model, trained with SVM, is saved with the dataset and processes user queries, predicting crops and suggesting fertilizers for better growth.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Disadvantage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29684" cy="4525963"/>
          </a:xfrm>
        </p:spPr>
        <p:txBody>
          <a:bodyPr>
            <a:normAutofit/>
          </a:bodyPr>
          <a:lstStyle/>
          <a:p>
            <a:pPr marL="365125" indent="-182563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 The SVM algorithm may not accurately predict different   regions    or conditions due to its reliance on a specific dataset.</a:t>
            </a:r>
          </a:p>
          <a:p>
            <a:pPr marL="365125" indent="-182563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system's reliance on Kaggle data may introduce biases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limitations, potentially leading to suboptimal results.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•   Requiring farmers to register on the website may limit its reach and usability.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•  Focusing on predicting maximum crop yield may neglect other crops, hindering overall agricultural optimization. </a:t>
            </a:r>
          </a:p>
          <a:p>
            <a:pPr marL="365125" indent="-365125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•  The system collects and stores sensitive agricultural and location data, raising concerns about user protection.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sz="5100" dirty="0" smtClean="0"/>
          </a:p>
          <a:p>
            <a:pPr algn="just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Crop yield prediction and fertilizer recommendations are vital for modern agriculture. </a:t>
            </a:r>
          </a:p>
          <a:p>
            <a:pPr algn="just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Convolutional Neural Networks (CNNs) excel at analyzing agricultural data, especially satellite imagery.</a:t>
            </a:r>
          </a:p>
          <a:p>
            <a:pPr algn="just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 system gathers a dataset including yield history, soil properties, weather, and crop details.</a:t>
            </a:r>
          </a:p>
          <a:p>
            <a:pPr algn="just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Python aids in integrating CNNs with datasets for efficient processing. </a:t>
            </a:r>
          </a:p>
          <a:p>
            <a:pPr algn="just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Real-world data validates the system's accuracy, with model training involving data splitting, hyper parameter tuning, and metric evaluation.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system also recommends optimal fertilizer combinations for sustainable farming.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It aims to improve precision agriculture, offering farmers a data-driven decision-making tool.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system covers data pre-processing, CNN model development, feature engineering, and fertilizer recommendations.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Once validated, it can be deployed for real-time predictions, optimizing crop production sustainably.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Optimized Resource Usage: CNNs provide tailored fertilizer  application suggestions, minimizing waste and environmental impact.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Environmental Sustainability: Integration with agricultural data allows for precise assessment of crop health, growth stages, and potential yield.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Data-Driven Decision Making: Incorporates factors affecting crop yield, enhancing productivity and long-term planning.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Efficient Integration with Python Programming: Python facilitates efficient integration of CNN models with agricultural datasets, ensuring streamlined data processing and model training.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1534</Words>
  <Application>Microsoft Office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PRECISION AGRICULTURE:  OPTIMIZING CROP MANAGEMENT THROUGH CNN-BASED FERTILIZER RECOMMENDATIONS </vt:lpstr>
      <vt:lpstr>Contents</vt:lpstr>
      <vt:lpstr>Abstract</vt:lpstr>
      <vt:lpstr>Introduction</vt:lpstr>
      <vt:lpstr>Existing System</vt:lpstr>
      <vt:lpstr>Disadvantage</vt:lpstr>
      <vt:lpstr>Proposed System</vt:lpstr>
      <vt:lpstr>Slide 8</vt:lpstr>
      <vt:lpstr>Advantage</vt:lpstr>
      <vt:lpstr>System Architecture</vt:lpstr>
      <vt:lpstr>Project Description</vt:lpstr>
      <vt:lpstr>Modules</vt:lpstr>
      <vt:lpstr>Slide 13</vt:lpstr>
      <vt:lpstr>Sample source code</vt:lpstr>
      <vt:lpstr>Slide 15</vt:lpstr>
      <vt:lpstr>Sample screenshots</vt:lpstr>
      <vt:lpstr>Slide 17</vt:lpstr>
      <vt:lpstr>Conclusion</vt:lpstr>
      <vt:lpstr>Slide 19</vt:lpstr>
      <vt:lpstr>Future Enhancement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18</cp:revision>
  <dcterms:created xsi:type="dcterms:W3CDTF">2024-05-09T05:33:36Z</dcterms:created>
  <dcterms:modified xsi:type="dcterms:W3CDTF">2024-05-09T16:44:33Z</dcterms:modified>
</cp:coreProperties>
</file>