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63" r:id="rId4"/>
    <p:sldId id="264" r:id="rId5"/>
    <p:sldId id="265" r:id="rId6"/>
    <p:sldId id="266" r:id="rId7"/>
    <p:sldId id="267" r:id="rId8"/>
    <p:sldId id="268" r:id="rId9"/>
    <p:sldId id="271" r:id="rId10"/>
    <p:sldId id="272" r:id="rId11"/>
    <p:sldId id="275" r:id="rId12"/>
    <p:sldId id="277" r:id="rId13"/>
    <p:sldId id="279"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4A4152-F4FC-491D-BA01-A9D9A002841D}"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87277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79425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2289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72173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55044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285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4A4152-F4FC-491D-BA01-A9D9A002841D}"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9679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4A4152-F4FC-491D-BA01-A9D9A002841D}"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31952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4A4152-F4FC-491D-BA01-A9D9A002841D}" type="slidenum">
              <a:rPr lang="en-IN" smtClean="0"/>
              <a:pPr/>
              <a:t>‹#›</a:t>
            </a:fld>
            <a:endParaRPr lang="en-IN"/>
          </a:p>
        </p:txBody>
      </p:sp>
    </p:spTree>
    <p:extLst>
      <p:ext uri="{BB962C8B-B14F-4D97-AF65-F5344CB8AC3E}">
        <p14:creationId xmlns:p14="http://schemas.microsoft.com/office/powerpoint/2010/main" xmlns="" val="176406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5DC871-49C7-4E97-9008-8444A22B88C4}" type="datetimeFigureOut">
              <a:rPr lang="en-IN" smtClean="0"/>
              <a:pPr/>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045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5DC871-49C7-4E97-9008-8444A22B88C4}" type="datetimeFigureOut">
              <a:rPr lang="en-IN" smtClean="0"/>
              <a:pPr/>
              <a:t>31-10-2023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1914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5DC871-49C7-4E97-9008-8444A22B88C4}" type="datetimeFigureOut">
              <a:rPr lang="en-IN" smtClean="0"/>
              <a:pPr/>
              <a:t>31-10-2023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4A4152-F4FC-491D-BA01-A9D9A002841D}"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5184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20EBB2-85E8-13E0-7C21-9FCB169B0450}"/>
              </a:ext>
            </a:extLst>
          </p:cNvPr>
          <p:cNvSpPr txBox="1"/>
          <p:nvPr/>
        </p:nvSpPr>
        <p:spPr>
          <a:xfrm>
            <a:off x="209550" y="247650"/>
            <a:ext cx="11563350" cy="2062103"/>
          </a:xfrm>
          <a:prstGeom prst="rect">
            <a:avLst/>
          </a:prstGeom>
          <a:noFill/>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DOMAIN</a:t>
            </a:r>
            <a:r>
              <a:rPr lang="en-US" sz="2800" dirty="0">
                <a:latin typeface="Times New Roman" panose="02020603050405020304" pitchFamily="18" charset="0"/>
                <a:cs typeface="Times New Roman" panose="02020603050405020304" pitchFamily="18" charset="0"/>
              </a:rPr>
              <a:t>-SALESFORCE DEVELOPER</a:t>
            </a:r>
            <a:br>
              <a:rPr lang="en-US" sz="28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USECASE</a:t>
            </a:r>
            <a:r>
              <a:rPr lang="en-US" sz="2000" b="1" dirty="0">
                <a:latin typeface="Times New Roman" panose="02020603050405020304" pitchFamily="18" charset="0"/>
                <a:cs typeface="Times New Roman" panose="02020603050405020304" pitchFamily="18" charset="0"/>
              </a:rPr>
              <a:t> - IMPLEMENTING CRM FOR RESULT TRACKING OF A CANDIDATE WITH INTERNAL MARKS</a:t>
            </a:r>
            <a:endParaRPr lang="en-IN" sz="2000" b="1" dirty="0">
              <a:latin typeface="Times New Roman" panose="02020603050405020304" pitchFamily="18" charset="0"/>
              <a:cs typeface="Times New Roman" panose="02020603050405020304" pitchFamily="18" charset="0"/>
            </a:endParaRPr>
          </a:p>
          <a:p>
            <a:pPr algn="ctr"/>
            <a:endParaRPr lang="en-IN" sz="2800" dirty="0"/>
          </a:p>
        </p:txBody>
      </p:sp>
      <p:sp>
        <p:nvSpPr>
          <p:cNvPr id="4" name="TextBox 3">
            <a:extLst>
              <a:ext uri="{FF2B5EF4-FFF2-40B4-BE49-F238E27FC236}">
                <a16:creationId xmlns:a16="http://schemas.microsoft.com/office/drawing/2014/main" xmlns="" id="{2326FE0A-9588-B860-93D6-F90758AD54EA}"/>
              </a:ext>
            </a:extLst>
          </p:cNvPr>
          <p:cNvSpPr txBox="1"/>
          <p:nvPr/>
        </p:nvSpPr>
        <p:spPr>
          <a:xfrm>
            <a:off x="742950" y="2809875"/>
            <a:ext cx="11029950" cy="1908215"/>
          </a:xfrm>
          <a:prstGeom prst="rect">
            <a:avLst/>
          </a:prstGeom>
          <a:noFill/>
        </p:spPr>
        <p:txBody>
          <a:bodyPr wrap="square" rtlCol="0">
            <a:spAutoFit/>
          </a:bodyPr>
          <a:lstStyle/>
          <a:p>
            <a:pPr>
              <a:lnSpc>
                <a:spcPct val="100000"/>
              </a:lnSpc>
            </a:pPr>
            <a:r>
              <a:rPr lang="en-US" sz="2000" b="1" dirty="0"/>
              <a:t>TEAM MEMBERS                                                                      MENTOR </a:t>
            </a:r>
            <a:r>
              <a:rPr lang="en-US" sz="2000" dirty="0"/>
              <a:t>- </a:t>
            </a:r>
            <a:r>
              <a:rPr lang="en-US" sz="2000" dirty="0" smtClean="0"/>
              <a:t>KARTHICK</a:t>
            </a:r>
            <a:endParaRPr lang="en-US" sz="2000" dirty="0"/>
          </a:p>
          <a:p>
            <a:pPr>
              <a:lnSpc>
                <a:spcPct val="100000"/>
              </a:lnSpc>
            </a:pPr>
            <a:r>
              <a:rPr lang="en-US" sz="2000" dirty="0" smtClean="0"/>
              <a:t>S.YUVASHREE</a:t>
            </a:r>
          </a:p>
          <a:p>
            <a:pPr>
              <a:lnSpc>
                <a:spcPct val="100000"/>
              </a:lnSpc>
            </a:pPr>
            <a:r>
              <a:rPr lang="en-US" sz="2000" dirty="0" smtClean="0"/>
              <a:t>S.VENILLA DEVI</a:t>
            </a:r>
          </a:p>
          <a:p>
            <a:pPr>
              <a:lnSpc>
                <a:spcPct val="100000"/>
              </a:lnSpc>
            </a:pPr>
            <a:r>
              <a:rPr lang="en-US" sz="2000" dirty="0" smtClean="0"/>
              <a:t>S.SOWMIYA</a:t>
            </a:r>
          </a:p>
          <a:p>
            <a:pPr>
              <a:lnSpc>
                <a:spcPct val="100000"/>
              </a:lnSpc>
            </a:pPr>
            <a:r>
              <a:rPr lang="en-US" sz="2000" dirty="0" smtClean="0"/>
              <a:t>G.VINODHA</a:t>
            </a:r>
            <a:endParaRPr lang="en-US" sz="2000" dirty="0"/>
          </a:p>
          <a:p>
            <a:endParaRPr lang="en-IN" dirty="0"/>
          </a:p>
        </p:txBody>
      </p:sp>
    </p:spTree>
    <p:extLst>
      <p:ext uri="{BB962C8B-B14F-4D97-AF65-F5344CB8AC3E}">
        <p14:creationId xmlns:p14="http://schemas.microsoft.com/office/powerpoint/2010/main" xmlns="" val="18763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3439887" y="151039"/>
            <a:ext cx="849385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FIELDS AND RELATIONSHIP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515166" y="674259"/>
            <a:ext cx="11296649"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Fields in Salesforce represent what the columns represent in relational databases. It can store data values which are required for a particular object in a record.</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There are 2 types of fields in salesforce:</a:t>
            </a:r>
          </a:p>
          <a:p>
            <a:r>
              <a:rPr lang="en-US" sz="2400" b="1" dirty="0">
                <a:latin typeface="Times New Roman" panose="02020603050405020304" pitchFamily="18" charset="0"/>
                <a:cs typeface="Times New Roman" panose="02020603050405020304" pitchFamily="18" charset="0"/>
              </a:rPr>
              <a:t>&gt;Standard fields: </a:t>
            </a:r>
          </a:p>
          <a:p>
            <a:r>
              <a:rPr lang="en-US" sz="2400" dirty="0">
                <a:latin typeface="Times New Roman" panose="02020603050405020304" pitchFamily="18" charset="0"/>
                <a:cs typeface="Times New Roman" panose="02020603050405020304" pitchFamily="18" charset="0"/>
              </a:rPr>
              <a:t>                   There are four standard fields in every custom object that are Created By, Last Modified By, Owner, and the field created at the time of the creation of an object. These fields cannot be deleted or edited and they are always required.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&gt;Custom fields:</a:t>
            </a:r>
          </a:p>
          <a:p>
            <a:r>
              <a:rPr lang="en-US" sz="2400" dirty="0">
                <a:latin typeface="Times New Roman" panose="02020603050405020304" pitchFamily="18" charset="0"/>
                <a:cs typeface="Times New Roman" panose="02020603050405020304" pitchFamily="18" charset="0"/>
              </a:rPr>
              <a:t>                   The Custom fields which are added by the administrator/developer to meet the business requirements of any organization. They may or may not be required.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213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5042263" y="542925"/>
            <a:ext cx="677826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USER</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410664" y="1423196"/>
            <a:ext cx="11296649"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&gt;What is a user?</a:t>
            </a:r>
          </a:p>
          <a:p>
            <a:r>
              <a:rPr lang="en-US" sz="2400" dirty="0">
                <a:latin typeface="Times New Roman" panose="02020603050405020304" pitchFamily="18" charset="0"/>
                <a:cs typeface="Times New Roman" panose="02020603050405020304" pitchFamily="18" charset="0"/>
              </a:rPr>
              <a:t>                 A 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access.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000" b="1" dirty="0">
                <a:latin typeface="Times New Roman" panose="02020603050405020304" pitchFamily="18" charset="0"/>
                <a:cs typeface="Times New Roman" panose="02020603050405020304" pitchFamily="18" charset="0"/>
              </a:rPr>
              <a:t>NOTE</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Salesforce license can only be used by 2 Users at a time in Dev Org, so If you don’t find salesforce license then deactivate a user who has salesforce license Or change the license type from Salesforce to any other.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155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4110447" y="542925"/>
            <a:ext cx="771007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USER ADOPTION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403315" y="1324170"/>
            <a:ext cx="1129664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Salesforce user adoption is the act of enabling a user to use SFDC's full CRM capabilities by creating strategies around onboarding, training, and continued development – all to drive overall digital adoption.</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200388" y="2797943"/>
            <a:ext cx="3526972" cy="369332"/>
          </a:xfrm>
          <a:prstGeom prst="rect">
            <a:avLst/>
          </a:prstGeom>
          <a:noFill/>
        </p:spPr>
        <p:txBody>
          <a:bodyPr wrap="square" rtlCol="0">
            <a:spAutoFit/>
          </a:bodyPr>
          <a:lstStyle/>
          <a:p>
            <a:endParaRPr lang="en-IN" dirty="0"/>
          </a:p>
        </p:txBody>
      </p:sp>
      <p:pic>
        <p:nvPicPr>
          <p:cNvPr id="5" name="Picture 4"/>
          <p:cNvPicPr>
            <a:picLocks noChangeAspect="1"/>
          </p:cNvPicPr>
          <p:nvPr/>
        </p:nvPicPr>
        <p:blipFill>
          <a:blip r:embed="rId2"/>
          <a:stretch>
            <a:fillRect/>
          </a:stretch>
        </p:blipFill>
        <p:spPr>
          <a:xfrm>
            <a:off x="4510514" y="2697012"/>
            <a:ext cx="2091109" cy="749873"/>
          </a:xfrm>
          <a:prstGeom prst="rect">
            <a:avLst/>
          </a:prstGeom>
        </p:spPr>
      </p:pic>
      <p:sp>
        <p:nvSpPr>
          <p:cNvPr id="6" name="TextBox 5"/>
          <p:cNvSpPr txBox="1"/>
          <p:nvPr/>
        </p:nvSpPr>
        <p:spPr>
          <a:xfrm>
            <a:off x="419371" y="3547816"/>
            <a:ext cx="11089005" cy="1846659"/>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A report is a list of records that meet the criteria you define. It's displayed in rows and columns, and can be filtered, grouped, or displayed in a graphical chart. Every report is stored in a folder. Folders can be public, hidden, or shared, and can be set to read-only or read/write.</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30612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4502333" y="314667"/>
            <a:ext cx="805842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DASHBOARDS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516527" y="995558"/>
            <a:ext cx="1129664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Dashboards 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007428" y="2761297"/>
            <a:ext cx="2778035" cy="800219"/>
          </a:xfrm>
          <a:prstGeom prst="rect">
            <a:avLst/>
          </a:prstGeom>
          <a:noFill/>
        </p:spPr>
        <p:txBody>
          <a:bodyPr wrap="square" rtlCol="0">
            <a:spAutoFit/>
          </a:bodyPr>
          <a:lstStyle/>
          <a:p>
            <a:pPr lvl="0"/>
            <a:r>
              <a:rPr lang="en-US" sz="2800" b="1" dirty="0">
                <a:solidFill>
                  <a:prstClr val="black"/>
                </a:solidFill>
                <a:latin typeface="Times New Roman" panose="02020603050405020304" pitchFamily="18" charset="0"/>
                <a:cs typeface="Times New Roman" panose="02020603050405020304" pitchFamily="18" charset="0"/>
              </a:rPr>
              <a:t>FLOWS</a:t>
            </a:r>
            <a:endParaRPr lang="en-IN" sz="2800" b="1" dirty="0">
              <a:solidFill>
                <a:prstClr val="black"/>
              </a:solidFill>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516527" y="3407627"/>
            <a:ext cx="10762433" cy="2585323"/>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Auto launched Flows  Record-Triggered Flows  Platform Event-Triggered Flows.</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98095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D0C710-940D-2553-601B-43E7B7537294}"/>
              </a:ext>
            </a:extLst>
          </p:cNvPr>
          <p:cNvSpPr txBox="1"/>
          <p:nvPr/>
        </p:nvSpPr>
        <p:spPr>
          <a:xfrm>
            <a:off x="627529" y="304800"/>
            <a:ext cx="11116236" cy="3662541"/>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sz="8800" dirty="0"/>
              <a:t>       THANKYOU</a:t>
            </a:r>
          </a:p>
        </p:txBody>
      </p:sp>
    </p:spTree>
    <p:extLst>
      <p:ext uri="{BB962C8B-B14F-4D97-AF65-F5344CB8AC3E}">
        <p14:creationId xmlns:p14="http://schemas.microsoft.com/office/powerpoint/2010/main" xmlns="" val="232555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0AE2BCB-CAD9-E57A-F9D3-A8F97B1118F0}"/>
              </a:ext>
            </a:extLst>
          </p:cNvPr>
          <p:cNvSpPr txBox="1"/>
          <p:nvPr/>
        </p:nvSpPr>
        <p:spPr>
          <a:xfrm>
            <a:off x="3519949" y="314325"/>
            <a:ext cx="604683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WHAT IS SALESFORCE?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0F9D6015-2BE6-06E9-22B7-46FB94A2AEB9}"/>
              </a:ext>
            </a:extLst>
          </p:cNvPr>
          <p:cNvSpPr txBox="1"/>
          <p:nvPr/>
        </p:nvSpPr>
        <p:spPr>
          <a:xfrm>
            <a:off x="201561" y="1042219"/>
            <a:ext cx="11788878"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a is  CRM platform and its an </a:t>
            </a:r>
            <a:r>
              <a:rPr lang="en-US" sz="2400" dirty="0" err="1">
                <a:latin typeface="Times New Roman" panose="02020603050405020304" pitchFamily="18" charset="0"/>
                <a:cs typeface="Times New Roman" panose="02020603050405020304" pitchFamily="18" charset="0"/>
              </a:rPr>
              <a:t>saas</a:t>
            </a:r>
            <a:r>
              <a:rPr lang="en-US" sz="2400" dirty="0">
                <a:latin typeface="Times New Roman" panose="02020603050405020304" pitchFamily="18" charset="0"/>
                <a:cs typeface="Times New Roman" panose="02020603050405020304" pitchFamily="18" charset="0"/>
              </a:rPr>
              <a:t> Cloud . Apart from this, It is game-changing technology, with a host of productivity- boosting features, that will help you sell smarter and faster.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xmlns="" val="69371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B9F4B5-4D64-9E54-CFE1-1F37B4CBCBEC}"/>
              </a:ext>
            </a:extLst>
          </p:cNvPr>
          <p:cNvSpPr txBox="1"/>
          <p:nvPr/>
        </p:nvSpPr>
        <p:spPr>
          <a:xfrm>
            <a:off x="2106707" y="429938"/>
            <a:ext cx="9343738" cy="954107"/>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IMPLEMENTING CRM FOR RESULT TRACKING OF A CANDIDATE WITH INTERNAL MARKS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D16ADFD-EEE2-3A50-A353-8788814897CB}"/>
              </a:ext>
            </a:extLst>
          </p:cNvPr>
          <p:cNvSpPr txBox="1"/>
          <p:nvPr/>
        </p:nvSpPr>
        <p:spPr>
          <a:xfrm>
            <a:off x="609601" y="1748374"/>
            <a:ext cx="11205322" cy="3416320"/>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Candidate Internal Results Card project is a comprehensive Salesforce solution designed to streamline the process of recording, tracking, and managing candidate performance and results. Whether in an educational institution, recruitment agency, or HR department, this project serves as a powerful tool for maintaining an organized and up-to-date record of candidates' academic or professional achievements.</a:t>
            </a:r>
          </a:p>
          <a:p>
            <a:endParaRPr lang="en-US" sz="2400" dirty="0"/>
          </a:p>
          <a:p>
            <a:endParaRPr lang="en-US" sz="2400" b="1" dirty="0"/>
          </a:p>
          <a:p>
            <a:endParaRPr lang="en-US" sz="2400" dirty="0"/>
          </a:p>
          <a:p>
            <a:endParaRPr lang="en-IN" sz="2400" dirty="0"/>
          </a:p>
        </p:txBody>
      </p:sp>
    </p:spTree>
    <p:extLst>
      <p:ext uri="{BB962C8B-B14F-4D97-AF65-F5344CB8AC3E}">
        <p14:creationId xmlns:p14="http://schemas.microsoft.com/office/powerpoint/2010/main" xmlns="" val="369707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78FC6E7-7BF0-1B5E-CECA-869A8116B2C5}"/>
              </a:ext>
            </a:extLst>
          </p:cNvPr>
          <p:cNvSpPr txBox="1"/>
          <p:nvPr/>
        </p:nvSpPr>
        <p:spPr>
          <a:xfrm>
            <a:off x="2403565" y="446587"/>
            <a:ext cx="8171634" cy="523220"/>
          </a:xfrm>
          <a:prstGeom prst="rect">
            <a:avLst/>
          </a:prstGeom>
          <a:noFill/>
        </p:spPr>
        <p:txBody>
          <a:bodyPr wrap="square" rtlCol="0">
            <a:spAutoFit/>
          </a:bodyPr>
          <a:lstStyle/>
          <a:p>
            <a:r>
              <a:rPr lang="en-US" sz="2800" b="1" dirty="0"/>
              <a:t>CREATION OF DEVELOPER ACCOUNT</a:t>
            </a:r>
            <a:endParaRPr lang="en-IN" sz="2800" b="1" dirty="0"/>
          </a:p>
        </p:txBody>
      </p:sp>
      <p:sp>
        <p:nvSpPr>
          <p:cNvPr id="3" name="TextBox 2">
            <a:extLst>
              <a:ext uri="{FF2B5EF4-FFF2-40B4-BE49-F238E27FC236}">
                <a16:creationId xmlns:a16="http://schemas.microsoft.com/office/drawing/2014/main" xmlns="" id="{1F09253C-EBAC-6A75-A116-93A7D2338208}"/>
              </a:ext>
            </a:extLst>
          </p:cNvPr>
          <p:cNvSpPr txBox="1"/>
          <p:nvPr/>
        </p:nvSpPr>
        <p:spPr>
          <a:xfrm>
            <a:off x="574766" y="1264264"/>
            <a:ext cx="11553416" cy="1477328"/>
          </a:xfrm>
          <a:prstGeom prst="rect">
            <a:avLst/>
          </a:prstGeom>
          <a:noFill/>
        </p:spPr>
        <p:txBody>
          <a:bodyPr wrap="square" rtlCol="0">
            <a:spAutoFit/>
          </a:bodyPr>
          <a:lstStyle/>
          <a:p>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&gt;A Developer org has all the features and licenses you need to get started with Salesforce.</a:t>
            </a:r>
          </a:p>
          <a:p>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&gt;Search </a:t>
            </a:r>
            <a:r>
              <a:rPr lang="en-US" sz="2400" b="1"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developer.salesforce.com/signup</a:t>
            </a:r>
            <a:endPar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xmlns="" id="{A3DD77AA-D586-D1CE-1014-1FF2C5C2A292}"/>
              </a:ext>
            </a:extLst>
          </p:cNvPr>
          <p:cNvPicPr>
            <a:picLocks noChangeAspect="1"/>
          </p:cNvPicPr>
          <p:nvPr/>
        </p:nvPicPr>
        <p:blipFill>
          <a:blip r:embed="rId2" cstate="print"/>
          <a:stretch>
            <a:fillRect/>
          </a:stretch>
        </p:blipFill>
        <p:spPr>
          <a:xfrm>
            <a:off x="422470" y="2800350"/>
            <a:ext cx="5673530" cy="2996946"/>
          </a:xfrm>
          <a:prstGeom prst="rect">
            <a:avLst/>
          </a:prstGeom>
        </p:spPr>
      </p:pic>
      <p:pic>
        <p:nvPicPr>
          <p:cNvPr id="11" name="Picture 10">
            <a:extLst>
              <a:ext uri="{FF2B5EF4-FFF2-40B4-BE49-F238E27FC236}">
                <a16:creationId xmlns:a16="http://schemas.microsoft.com/office/drawing/2014/main" xmlns="" id="{04734774-A2F5-5753-CB98-BE76BDDE1910}"/>
              </a:ext>
            </a:extLst>
          </p:cNvPr>
          <p:cNvPicPr>
            <a:picLocks noChangeAspect="1"/>
          </p:cNvPicPr>
          <p:nvPr/>
        </p:nvPicPr>
        <p:blipFill>
          <a:blip r:embed="rId3" cstate="print"/>
          <a:stretch>
            <a:fillRect/>
          </a:stretch>
        </p:blipFill>
        <p:spPr>
          <a:xfrm>
            <a:off x="6351474" y="2800350"/>
            <a:ext cx="5673530" cy="2996946"/>
          </a:xfrm>
          <a:prstGeom prst="rect">
            <a:avLst/>
          </a:prstGeom>
        </p:spPr>
      </p:pic>
    </p:spTree>
    <p:extLst>
      <p:ext uri="{BB962C8B-B14F-4D97-AF65-F5344CB8AC3E}">
        <p14:creationId xmlns:p14="http://schemas.microsoft.com/office/powerpoint/2010/main" xmlns="" val="14320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163FC6-E7E1-A260-90EC-A6C73EBB2642}"/>
              </a:ext>
            </a:extLst>
          </p:cNvPr>
          <p:cNvSpPr txBox="1"/>
          <p:nvPr/>
        </p:nvSpPr>
        <p:spPr>
          <a:xfrm>
            <a:off x="4638675" y="438150"/>
            <a:ext cx="75533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HOME PAGE</a:t>
            </a:r>
            <a:endParaRPr lang="en-IN" sz="2800" b="1" dirty="0">
              <a:latin typeface="Times New Roman" panose="02020603050405020304" pitchFamily="18" charset="0"/>
              <a:cs typeface="Times New Roman" panose="02020603050405020304" pitchFamily="18" charset="0"/>
            </a:endParaRPr>
          </a:p>
        </p:txBody>
      </p:sp>
      <p:pic>
        <p:nvPicPr>
          <p:cNvPr id="4" name="Picture 3" descr="Screenshot (15).png"/>
          <p:cNvPicPr>
            <a:picLocks noChangeAspect="1"/>
          </p:cNvPicPr>
          <p:nvPr/>
        </p:nvPicPr>
        <p:blipFill>
          <a:blip r:embed="rId2"/>
          <a:stretch>
            <a:fillRect/>
          </a:stretch>
        </p:blipFill>
        <p:spPr>
          <a:xfrm>
            <a:off x="0" y="1364974"/>
            <a:ext cx="12192000" cy="5491352"/>
          </a:xfrm>
          <a:prstGeom prst="rect">
            <a:avLst/>
          </a:prstGeom>
        </p:spPr>
      </p:pic>
    </p:spTree>
    <p:extLst>
      <p:ext uri="{BB962C8B-B14F-4D97-AF65-F5344CB8AC3E}">
        <p14:creationId xmlns:p14="http://schemas.microsoft.com/office/powerpoint/2010/main" xmlns="" val="29472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4EBA211-D86B-C686-35F4-42DB29881362}"/>
              </a:ext>
            </a:extLst>
          </p:cNvPr>
          <p:cNvSpPr txBox="1"/>
          <p:nvPr/>
        </p:nvSpPr>
        <p:spPr>
          <a:xfrm>
            <a:off x="4911634" y="314325"/>
            <a:ext cx="689936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31A4F546-7F3C-0293-C162-33EA81054B0C}"/>
              </a:ext>
            </a:extLst>
          </p:cNvPr>
          <p:cNvSpPr txBox="1"/>
          <p:nvPr/>
        </p:nvSpPr>
        <p:spPr>
          <a:xfrm>
            <a:off x="243840" y="837545"/>
            <a:ext cx="11744325"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&gt;WHAT IS AN OBJECT?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Salesforce objects are database tables that permit you to store data that is specific to                 an organization. It consists of fields (columns) and records (rows).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a:t>
            </a:r>
            <a:r>
              <a:rPr lang="en-US" sz="2000" b="1" dirty="0">
                <a:latin typeface="Times New Roman" panose="02020603050405020304" pitchFamily="18" charset="0"/>
                <a:cs typeface="Times New Roman" panose="02020603050405020304" pitchFamily="18" charset="0"/>
              </a:rPr>
              <a:t>SALESFORCE OBJECTS ARE OF 2 TYPES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1.Standard Objects: Standard objects are the kind of objects that are provided by salesforce.com such as users, contracts, reports, dashboards, etc.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2.Custom Objects: Custom objects are those objects that are created by users. They supply information that is unique and essential to their organization. They are the heart of any application and provide a structure for sharing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1948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4F875DC-989D-6479-13F7-E35EFB17168E}"/>
              </a:ext>
            </a:extLst>
          </p:cNvPr>
          <p:cNvSpPr txBox="1"/>
          <p:nvPr/>
        </p:nvSpPr>
        <p:spPr>
          <a:xfrm>
            <a:off x="2159726" y="742950"/>
            <a:ext cx="949887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 This Application We Use 5 Custom Objects: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1904831-3392-598A-2A73-9266F727A7CF}"/>
              </a:ext>
            </a:extLst>
          </p:cNvPr>
          <p:cNvSpPr txBox="1"/>
          <p:nvPr/>
        </p:nvSpPr>
        <p:spPr>
          <a:xfrm>
            <a:off x="718185" y="1715452"/>
            <a:ext cx="6099810" cy="212103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t>Semester</a:t>
            </a:r>
          </a:p>
          <a:p>
            <a:pPr marL="285750" indent="-285750">
              <a:lnSpc>
                <a:spcPct val="150000"/>
              </a:lnSpc>
              <a:buFont typeface="Wingdings" panose="05000000000000000000" pitchFamily="2" charset="2"/>
              <a:buChar char="Ø"/>
            </a:pPr>
            <a:r>
              <a:rPr lang="en-IN" dirty="0"/>
              <a:t>Candidate</a:t>
            </a:r>
          </a:p>
          <a:p>
            <a:pPr marL="285750" indent="-285750">
              <a:lnSpc>
                <a:spcPct val="150000"/>
              </a:lnSpc>
              <a:buFont typeface="Wingdings" panose="05000000000000000000" pitchFamily="2" charset="2"/>
              <a:buChar char="Ø"/>
            </a:pPr>
            <a:r>
              <a:rPr lang="en-IN" dirty="0"/>
              <a:t>Course Detail</a:t>
            </a:r>
          </a:p>
          <a:p>
            <a:pPr marL="285750" indent="-285750">
              <a:lnSpc>
                <a:spcPct val="150000"/>
              </a:lnSpc>
              <a:buFont typeface="Wingdings" panose="05000000000000000000" pitchFamily="2" charset="2"/>
              <a:buChar char="Ø"/>
            </a:pPr>
            <a:r>
              <a:rPr lang="en-IN" dirty="0"/>
              <a:t>Lecturer Detail</a:t>
            </a:r>
          </a:p>
          <a:p>
            <a:pPr marL="285750" indent="-285750">
              <a:lnSpc>
                <a:spcPct val="150000"/>
              </a:lnSpc>
              <a:buFont typeface="Wingdings" panose="05000000000000000000" pitchFamily="2" charset="2"/>
              <a:buChar char="Ø"/>
            </a:pPr>
            <a:r>
              <a:rPr lang="en-IN" dirty="0"/>
              <a:t>Internal result</a:t>
            </a:r>
          </a:p>
        </p:txBody>
      </p:sp>
    </p:spTree>
    <p:extLst>
      <p:ext uri="{BB962C8B-B14F-4D97-AF65-F5344CB8AC3E}">
        <p14:creationId xmlns:p14="http://schemas.microsoft.com/office/powerpoint/2010/main" xmlns="" val="107798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5164184" y="194582"/>
            <a:ext cx="66563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505097" y="717802"/>
            <a:ext cx="11315427"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Tabs in Salesforce help users view the information at a glance. It displays the data of objects and other web content in the application.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There are mainly 4 types of tabs:</a:t>
            </a:r>
          </a:p>
          <a:p>
            <a:r>
              <a:rPr lang="en-US" sz="2400" b="1" dirty="0">
                <a:latin typeface="Times New Roman" panose="02020603050405020304" pitchFamily="18" charset="0"/>
                <a:cs typeface="Times New Roman" panose="02020603050405020304" pitchFamily="18" charset="0"/>
              </a:rPr>
              <a:t>&gt;Standard Object Tabs:</a:t>
            </a:r>
          </a:p>
          <a:p>
            <a:r>
              <a:rPr lang="en-US" sz="2400" dirty="0">
                <a:latin typeface="Times New Roman" panose="02020603050405020304" pitchFamily="18" charset="0"/>
                <a:cs typeface="Times New Roman" panose="02020603050405020304" pitchFamily="18" charset="0"/>
              </a:rPr>
              <a:t>         Standard object tabs display data related to standard objects.</a:t>
            </a:r>
          </a:p>
          <a:p>
            <a:r>
              <a:rPr lang="en-US" sz="2400" b="1" dirty="0">
                <a:latin typeface="Times New Roman" panose="02020603050405020304" pitchFamily="18" charset="0"/>
                <a:cs typeface="Times New Roman" panose="02020603050405020304" pitchFamily="18" charset="0"/>
              </a:rPr>
              <a:t>&gt;Custom Object Tabs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Custom object tabs display data related to custom objects. These tabs look and function just like standard tabs.</a:t>
            </a:r>
          </a:p>
          <a:p>
            <a:r>
              <a:rPr lang="en-US" sz="2400" b="1" dirty="0">
                <a:latin typeface="Times New Roman" panose="02020603050405020304" pitchFamily="18" charset="0"/>
                <a:cs typeface="Times New Roman" panose="02020603050405020304" pitchFamily="18" charset="0"/>
              </a:rPr>
              <a:t>&gt;Web Tabs:</a:t>
            </a:r>
          </a:p>
          <a:p>
            <a:r>
              <a:rPr lang="en-US" sz="2400" dirty="0">
                <a:latin typeface="Times New Roman" panose="02020603050405020304" pitchFamily="18" charset="0"/>
                <a:cs typeface="Times New Roman" panose="02020603050405020304" pitchFamily="18" charset="0"/>
              </a:rPr>
              <a:t>       Web Tabs display any external Web-based application or Web page in a Salesforce tab.</a:t>
            </a:r>
          </a:p>
          <a:p>
            <a:r>
              <a:rPr lang="en-US" sz="2400" b="1" dirty="0">
                <a:latin typeface="Times New Roman" panose="02020603050405020304" pitchFamily="18" charset="0"/>
                <a:cs typeface="Times New Roman" panose="02020603050405020304" pitchFamily="18" charset="0"/>
              </a:rPr>
              <a:t>&gt;Visualforce Tabs:</a:t>
            </a:r>
          </a:p>
          <a:p>
            <a:r>
              <a:rPr lang="en-US" sz="2400" dirty="0">
                <a:latin typeface="Times New Roman" panose="02020603050405020304" pitchFamily="18" charset="0"/>
                <a:cs typeface="Times New Roman" panose="02020603050405020304" pitchFamily="18" charset="0"/>
              </a:rPr>
              <a:t>       Visualforce Tabs display data from a Visualforce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8965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4249783" y="272960"/>
            <a:ext cx="757074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LIGHTNING APP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410663" y="796180"/>
            <a:ext cx="11296649"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Apps in Salesforce are a group of tabs that help the application function by working together as a unit. It has a name, a logo, and a particular set of tabs. The simplest app usually has just two tabs.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There are 2 types of Salesforce applications</a:t>
            </a:r>
          </a:p>
          <a:p>
            <a:r>
              <a:rPr lang="en-US" sz="2400" b="1" dirty="0">
                <a:latin typeface="Times New Roman" panose="02020603050405020304" pitchFamily="18" charset="0"/>
                <a:cs typeface="Times New Roman" panose="02020603050405020304" pitchFamily="18" charset="0"/>
              </a:rPr>
              <a:t>&gt;Standard apps: </a:t>
            </a:r>
          </a:p>
          <a:p>
            <a:r>
              <a:rPr lang="en-US" sz="2400" dirty="0">
                <a:latin typeface="Times New Roman" panose="02020603050405020304" pitchFamily="18" charset="0"/>
                <a:cs typeface="Times New Roman" panose="02020603050405020304" pitchFamily="18" charset="0"/>
              </a:rPr>
              <a:t>                These apps come with every occurrence of Salesforce as default. Community, Call Center, Content, Sales, Marketing, Salesforce Chatter, Site.com, and App Launcher are included in these apps. The description, logo, and label of a standard app cannot be altered.</a:t>
            </a:r>
          </a:p>
          <a:p>
            <a:r>
              <a:rPr lang="en-US" sz="2400" b="1" dirty="0">
                <a:latin typeface="Times New Roman" panose="02020603050405020304" pitchFamily="18" charset="0"/>
                <a:cs typeface="Times New Roman" panose="02020603050405020304" pitchFamily="18" charset="0"/>
              </a:rPr>
              <a:t>&gt;Custom apps:</a:t>
            </a:r>
          </a:p>
          <a:p>
            <a:r>
              <a:rPr lang="en-US" sz="2400" dirty="0">
                <a:latin typeface="Times New Roman" panose="02020603050405020304" pitchFamily="18" charset="0"/>
                <a:cs typeface="Times New Roman" panose="02020603050405020304" pitchFamily="18" charset="0"/>
              </a:rPr>
              <a:t>                 These apps are created according to the needs of a company. They can be made by putting custom and standard tabs together. Logos for custom apps can be changed.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26867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Organic</Template>
  <TotalTime>771</TotalTime>
  <Words>1095</Words>
  <Application>Microsoft Office PowerPoint</Application>
  <PresentationFormat>Custom</PresentationFormat>
  <Paragraphs>95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 S</dc:creator>
  <cp:lastModifiedBy>Admin</cp:lastModifiedBy>
  <cp:revision>24</cp:revision>
  <dcterms:created xsi:type="dcterms:W3CDTF">2023-05-17T05:28:50Z</dcterms:created>
  <dcterms:modified xsi:type="dcterms:W3CDTF">2023-10-31T01:09:15Z</dcterms:modified>
</cp:coreProperties>
</file>