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32" r:id="rId4"/>
  </p:sldMasterIdLst>
  <p:notesMasterIdLst>
    <p:notesMasterId r:id="rId25"/>
  </p:notesMasterIdLst>
  <p:sldIdLst>
    <p:sldId id="259" r:id="rId5"/>
    <p:sldId id="260" r:id="rId6"/>
    <p:sldId id="289" r:id="rId7"/>
    <p:sldId id="287" r:id="rId8"/>
    <p:sldId id="261" r:id="rId9"/>
    <p:sldId id="273" r:id="rId10"/>
    <p:sldId id="274" r:id="rId11"/>
    <p:sldId id="275" r:id="rId12"/>
    <p:sldId id="290" r:id="rId13"/>
    <p:sldId id="277" r:id="rId14"/>
    <p:sldId id="278" r:id="rId15"/>
    <p:sldId id="279" r:id="rId16"/>
    <p:sldId id="280" r:id="rId17"/>
    <p:sldId id="281" r:id="rId18"/>
    <p:sldId id="282" r:id="rId19"/>
    <p:sldId id="283" r:id="rId20"/>
    <p:sldId id="284" r:id="rId21"/>
    <p:sldId id="286" r:id="rId22"/>
    <p:sldId id="285"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3202" autoAdjust="0"/>
  </p:normalViewPr>
  <p:slideViewPr>
    <p:cSldViewPr snapToGrid="0">
      <p:cViewPr varScale="1">
        <p:scale>
          <a:sx n="59" d="100"/>
          <a:sy n="59" d="100"/>
        </p:scale>
        <p:origin x="556" y="52"/>
      </p:cViewPr>
      <p:guideLst/>
    </p:cSldViewPr>
  </p:slideViewPr>
  <p:outlineViewPr>
    <p:cViewPr>
      <p:scale>
        <a:sx n="33" d="100"/>
        <a:sy n="33" d="100"/>
      </p:scale>
      <p:origin x="0" y="-588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61595-59EE-46FE-9AD4-893BD3CF30D8}"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6E22B-85CA-45C7-86A8-A17C38B96A98}" type="slidenum">
              <a:rPr lang="en-US" smtClean="0"/>
              <a:t>‹#›</a:t>
            </a:fld>
            <a:endParaRPr lang="en-US" dirty="0"/>
          </a:p>
        </p:txBody>
      </p:sp>
    </p:spTree>
    <p:extLst>
      <p:ext uri="{BB962C8B-B14F-4D97-AF65-F5344CB8AC3E}">
        <p14:creationId xmlns:p14="http://schemas.microsoft.com/office/powerpoint/2010/main" val="339300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666E22B-85CA-45C7-86A8-A17C38B96A98}" type="slidenum">
              <a:rPr lang="en-US" smtClean="0"/>
              <a:t>8</a:t>
            </a:fld>
            <a:endParaRPr lang="en-US" dirty="0"/>
          </a:p>
        </p:txBody>
      </p:sp>
    </p:spTree>
    <p:extLst>
      <p:ext uri="{BB962C8B-B14F-4D97-AF65-F5344CB8AC3E}">
        <p14:creationId xmlns:p14="http://schemas.microsoft.com/office/powerpoint/2010/main" val="2979134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CF70A2-C0AD-4D28-B3EB-C43D221AD38B}"/>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F3EE984A-7865-4092-9DD1-FA065CFE1A91}"/>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3B8F172B-7E78-455D-98E3-82DF61843F08}"/>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F50D9895-086D-4E52-B2BB-4B8D7993E50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E441336E-0F59-4E8E-A2B5-D62EDA71808F}"/>
              </a:ext>
              <a:ext uri="{C183D7F6-B498-43B3-948B-1728B52AA6E4}">
                <adec:decorative xmlns:adec="http://schemas.microsoft.com/office/drawing/2017/decorative" val="1"/>
              </a:ext>
            </a:extLst>
          </p:cNvPr>
          <p:cNvSpPr/>
          <p:nvPr userDrawn="1"/>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Title 1">
            <a:extLst>
              <a:ext uri="{FF2B5EF4-FFF2-40B4-BE49-F238E27FC236}">
                <a16:creationId xmlns:a16="http://schemas.microsoft.com/office/drawing/2014/main" id="{27B873BD-A26D-4CB5-BED3-D95C908B8B24}"/>
              </a:ext>
            </a:extLst>
          </p:cNvPr>
          <p:cNvSpPr>
            <a:spLocks noGrp="1"/>
          </p:cNvSpPr>
          <p:nvPr>
            <p:ph type="ctrTitle"/>
          </p:nvPr>
        </p:nvSpPr>
        <p:spPr>
          <a:xfrm>
            <a:off x="5943600" y="1066800"/>
            <a:ext cx="5257800" cy="2833528"/>
          </a:xfrm>
        </p:spPr>
        <p:txBody>
          <a:bodyPr anchor="b">
            <a:normAutofit/>
          </a:bodyPr>
          <a:lstStyle/>
          <a:p>
            <a:pPr algn="l">
              <a:lnSpc>
                <a:spcPct val="100000"/>
              </a:lnSpc>
            </a:pP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5E2EC6-688E-4202-BA23-F29BE1145659}"/>
              </a:ext>
            </a:extLst>
          </p:cNvPr>
          <p:cNvSpPr>
            <a:spLocks noGrp="1"/>
          </p:cNvSpPr>
          <p:nvPr>
            <p:ph type="subTitle" idx="1"/>
          </p:nvPr>
        </p:nvSpPr>
        <p:spPr>
          <a:xfrm>
            <a:off x="5943599" y="4074784"/>
            <a:ext cx="5257799" cy="1640216"/>
          </a:xfrm>
        </p:spPr>
        <p:txBody>
          <a:bodyPr anchor="t"/>
          <a:lstStyle>
            <a:lvl1pPr marL="0" indent="0">
              <a:buNone/>
              <a:defRPr/>
            </a:lvl1pPr>
          </a:lstStyle>
          <a:p>
            <a:pPr algn="l">
              <a:lnSpc>
                <a:spcPct val="110000"/>
              </a:lnSpc>
            </a:pP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D8709CFE-7328-4CEC-A7C8-D6C8B18D6CD9}"/>
              </a:ext>
            </a:extLst>
          </p:cNvPr>
          <p:cNvSpPr>
            <a:spLocks noGrp="1"/>
          </p:cNvSpPr>
          <p:nvPr>
            <p:ph type="pic" sz="quarter" idx="13"/>
          </p:nvPr>
        </p:nvSpPr>
        <p:spPr>
          <a:xfrm>
            <a:off x="713232" y="740664"/>
            <a:ext cx="4745736" cy="5394960"/>
          </a:xfrm>
          <a:solidFill>
            <a:schemeClr val="accent6"/>
          </a:solidFill>
        </p:spPr>
        <p:txBody>
          <a:bodyPr/>
          <a:lstStyle/>
          <a:p>
            <a:endParaRPr lang="en-US" dirty="0"/>
          </a:p>
        </p:txBody>
      </p:sp>
    </p:spTree>
    <p:extLst>
      <p:ext uri="{BB962C8B-B14F-4D97-AF65-F5344CB8AC3E}">
        <p14:creationId xmlns:p14="http://schemas.microsoft.com/office/powerpoint/2010/main" val="400042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E62CE4B-3BFB-4501-B59A-0ED68CF6127A}"/>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Title 1">
            <a:extLst>
              <a:ext uri="{FF2B5EF4-FFF2-40B4-BE49-F238E27FC236}">
                <a16:creationId xmlns:a16="http://schemas.microsoft.com/office/drawing/2014/main" id="{DF608493-BDCD-43BD-A3CC-24E7502763F3}"/>
              </a:ext>
            </a:extLst>
          </p:cNvPr>
          <p:cNvSpPr>
            <a:spLocks noGrp="1"/>
          </p:cNvSpPr>
          <p:nvPr>
            <p:ph type="title"/>
          </p:nvPr>
        </p:nvSpPr>
        <p:spPr>
          <a:xfrm>
            <a:off x="838200" y="393192"/>
            <a:ext cx="4524956" cy="2130552"/>
          </a:xfrm>
        </p:spPr>
        <p:txBody>
          <a:bodyPr>
            <a:noAutofit/>
          </a:bodyPr>
          <a:lstStyle/>
          <a:p>
            <a:pPr>
              <a:lnSpc>
                <a:spcPct val="100000"/>
              </a:lnSpc>
            </a:pPr>
            <a:endParaRPr lang="en-US" spc="120" dirty="0">
              <a:cs typeface="Posterama" panose="020B0504020200020000" pitchFamily="34" charset="0"/>
            </a:endParaRPr>
          </a:p>
        </p:txBody>
      </p:sp>
      <p:sp>
        <p:nvSpPr>
          <p:cNvPr id="15" name="Content Placeholder 2">
            <a:extLst>
              <a:ext uri="{FF2B5EF4-FFF2-40B4-BE49-F238E27FC236}">
                <a16:creationId xmlns:a16="http://schemas.microsoft.com/office/drawing/2014/main" id="{F3B9F353-002B-4A4D-A316-70D952EDAE7E}"/>
              </a:ext>
            </a:extLst>
          </p:cNvPr>
          <p:cNvSpPr>
            <a:spLocks noGrp="1"/>
          </p:cNvSpPr>
          <p:nvPr>
            <p:ph idx="1"/>
          </p:nvPr>
        </p:nvSpPr>
        <p:spPr>
          <a:xfrm>
            <a:off x="838200" y="2727297"/>
            <a:ext cx="4524664" cy="3412969"/>
          </a:xfrm>
        </p:spPr>
        <p:txBody>
          <a:bodyPr anchor="ctr" anchorCtr="0">
            <a:normAutofit/>
          </a:bodyPr>
          <a:lstStyle>
            <a:lvl1pPr marL="0" indent="0">
              <a:lnSpc>
                <a:spcPct val="100000"/>
              </a:lnSpc>
              <a:buNone/>
              <a:defRPr sz="1800"/>
            </a:lvl1pPr>
          </a:lstStyle>
          <a:p>
            <a:pPr>
              <a:lnSpc>
                <a:spcPct val="110000"/>
              </a:lnSpc>
            </a:pPr>
            <a:endParaRPr lang="en-US" sz="1800" dirty="0"/>
          </a:p>
        </p:txBody>
      </p:sp>
      <p:pic>
        <p:nvPicPr>
          <p:cNvPr id="16" name="Picture 15">
            <a:extLst>
              <a:ext uri="{FF2B5EF4-FFF2-40B4-BE49-F238E27FC236}">
                <a16:creationId xmlns:a16="http://schemas.microsoft.com/office/drawing/2014/main" id="{F9890B2B-FFC6-4C7C-A617-67144F1E3C51}"/>
              </a:ext>
              <a:ext uri="{C183D7F6-B498-43B3-948B-1728B52AA6E4}">
                <adec:decorative xmlns:adec="http://schemas.microsoft.com/office/drawing/2017/decorative" val="1"/>
              </a:ext>
            </a:extLst>
          </p:cNvPr>
          <p:cNvPicPr>
            <a:picLocks noChangeAspect="1"/>
          </p:cNvPicPr>
          <p:nvPr userDrawn="1"/>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sp>
        <p:nvSpPr>
          <p:cNvPr id="24" name="Picture Placeholder 23">
            <a:extLst>
              <a:ext uri="{FF2B5EF4-FFF2-40B4-BE49-F238E27FC236}">
                <a16:creationId xmlns:a16="http://schemas.microsoft.com/office/drawing/2014/main" id="{8CD8768C-8806-4DE0-82CC-275A2EC6D47D}"/>
              </a:ext>
            </a:extLst>
          </p:cNvPr>
          <p:cNvSpPr>
            <a:spLocks noGrp="1"/>
          </p:cNvSpPr>
          <p:nvPr>
            <p:ph type="pic" sz="quarter" idx="13"/>
          </p:nvPr>
        </p:nvSpPr>
        <p:spPr>
          <a:xfrm>
            <a:off x="5879592" y="740664"/>
            <a:ext cx="2798762" cy="2606040"/>
          </a:xfrm>
          <a:solidFill>
            <a:schemeClr val="accent6"/>
          </a:solidFill>
        </p:spPr>
        <p:txBody>
          <a:bodyPr/>
          <a:lstStyle/>
          <a:p>
            <a:endParaRPr lang="en-US" dirty="0"/>
          </a:p>
        </p:txBody>
      </p:sp>
      <p:sp>
        <p:nvSpPr>
          <p:cNvPr id="25" name="Picture Placeholder 23">
            <a:extLst>
              <a:ext uri="{FF2B5EF4-FFF2-40B4-BE49-F238E27FC236}">
                <a16:creationId xmlns:a16="http://schemas.microsoft.com/office/drawing/2014/main" id="{68CB9DF9-86EB-48CF-B212-F2B290C56FFF}"/>
              </a:ext>
            </a:extLst>
          </p:cNvPr>
          <p:cNvSpPr>
            <a:spLocks noGrp="1"/>
          </p:cNvSpPr>
          <p:nvPr>
            <p:ph type="pic" sz="quarter" idx="14"/>
          </p:nvPr>
        </p:nvSpPr>
        <p:spPr>
          <a:xfrm>
            <a:off x="8878824" y="740664"/>
            <a:ext cx="2798762" cy="2606040"/>
          </a:xfrm>
          <a:solidFill>
            <a:schemeClr val="accent6"/>
          </a:solidFill>
        </p:spPr>
        <p:txBody>
          <a:bodyPr/>
          <a:lstStyle/>
          <a:p>
            <a:endParaRPr lang="en-US" dirty="0"/>
          </a:p>
        </p:txBody>
      </p:sp>
      <p:sp>
        <p:nvSpPr>
          <p:cNvPr id="26" name="Picture Placeholder 23">
            <a:extLst>
              <a:ext uri="{FF2B5EF4-FFF2-40B4-BE49-F238E27FC236}">
                <a16:creationId xmlns:a16="http://schemas.microsoft.com/office/drawing/2014/main" id="{554B2207-3993-41B6-AF63-EBB48DACAB8F}"/>
              </a:ext>
            </a:extLst>
          </p:cNvPr>
          <p:cNvSpPr>
            <a:spLocks noGrp="1"/>
          </p:cNvSpPr>
          <p:nvPr>
            <p:ph type="pic" sz="quarter" idx="15"/>
          </p:nvPr>
        </p:nvSpPr>
        <p:spPr>
          <a:xfrm>
            <a:off x="5879592" y="3529584"/>
            <a:ext cx="2798762" cy="2606040"/>
          </a:xfrm>
          <a:solidFill>
            <a:schemeClr val="accent6"/>
          </a:solidFill>
        </p:spPr>
        <p:txBody>
          <a:bodyPr/>
          <a:lstStyle/>
          <a:p>
            <a:endParaRPr lang="en-US" dirty="0"/>
          </a:p>
        </p:txBody>
      </p:sp>
      <p:sp>
        <p:nvSpPr>
          <p:cNvPr id="27" name="Picture Placeholder 23">
            <a:extLst>
              <a:ext uri="{FF2B5EF4-FFF2-40B4-BE49-F238E27FC236}">
                <a16:creationId xmlns:a16="http://schemas.microsoft.com/office/drawing/2014/main" id="{DE0340D8-BC7E-4431-A7A7-8D634C8A19F6}"/>
              </a:ext>
            </a:extLst>
          </p:cNvPr>
          <p:cNvSpPr>
            <a:spLocks noGrp="1"/>
          </p:cNvSpPr>
          <p:nvPr>
            <p:ph type="pic" sz="quarter" idx="16"/>
          </p:nvPr>
        </p:nvSpPr>
        <p:spPr>
          <a:xfrm>
            <a:off x="8869680" y="3529584"/>
            <a:ext cx="2798762" cy="2606040"/>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95841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F5322-A9D1-4D98-A1BC-9178604ABFF7}"/>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Title 1">
            <a:extLst>
              <a:ext uri="{FF2B5EF4-FFF2-40B4-BE49-F238E27FC236}">
                <a16:creationId xmlns:a16="http://schemas.microsoft.com/office/drawing/2014/main" id="{E70C34FA-2551-4FBC-8628-350654823484}"/>
              </a:ext>
            </a:extLst>
          </p:cNvPr>
          <p:cNvSpPr>
            <a:spLocks noGrp="1"/>
          </p:cNvSpPr>
          <p:nvPr>
            <p:ph type="ctrTitle"/>
          </p:nvPr>
        </p:nvSpPr>
        <p:spPr>
          <a:xfrm>
            <a:off x="996275" y="394623"/>
            <a:ext cx="5996619" cy="2131033"/>
          </a:xfrm>
        </p:spPr>
        <p:txBody>
          <a:bodyPr anchor="ctr">
            <a:normAutofit/>
          </a:bodyPr>
          <a:lstStyle/>
          <a:p>
            <a:pPr algn="l"/>
            <a:endParaRPr lang="en-US" sz="4400" dirty="0">
              <a:cs typeface="Posterama" panose="020B0504020200020000" pitchFamily="34" charset="0"/>
            </a:endParaRPr>
          </a:p>
        </p:txBody>
      </p:sp>
      <p:grpSp>
        <p:nvGrpSpPr>
          <p:cNvPr id="8" name="Group 7">
            <a:extLst>
              <a:ext uri="{FF2B5EF4-FFF2-40B4-BE49-F238E27FC236}">
                <a16:creationId xmlns:a16="http://schemas.microsoft.com/office/drawing/2014/main" id="{C158CD79-85EA-4D75-A743-D3DB777D14A9}"/>
              </a:ext>
              <a:ext uri="{C183D7F6-B498-43B3-948B-1728B52AA6E4}">
                <adec:decorative xmlns:adec="http://schemas.microsoft.com/office/drawing/2017/decorative" val="1"/>
              </a:ext>
            </a:extLst>
          </p:cNvPr>
          <p:cNvGrpSpPr/>
          <p:nvPr userDrawn="1"/>
        </p:nvGrpSpPr>
        <p:grpSpPr>
          <a:xfrm flipV="1">
            <a:off x="8194385" y="20961"/>
            <a:ext cx="3997615" cy="6816079"/>
            <a:chOff x="8059620" y="41922"/>
            <a:chExt cx="3997615" cy="6816077"/>
          </a:xfrm>
        </p:grpSpPr>
        <p:pic>
          <p:nvPicPr>
            <p:cNvPr id="9" name="Picture 8" descr="A picture containing sitting, dark, front, cat&#10;&#10;Description automatically generated">
              <a:extLst>
                <a:ext uri="{FF2B5EF4-FFF2-40B4-BE49-F238E27FC236}">
                  <a16:creationId xmlns:a16="http://schemas.microsoft.com/office/drawing/2014/main" id="{50D423CE-750A-48C7-B236-F510652FEDC8}"/>
                </a:ext>
              </a:extLst>
            </p:cNvPr>
            <p:cNvPicPr>
              <a:picLocks noChangeAspect="1"/>
            </p:cNvPicPr>
            <p:nvPr/>
          </p:nvPicPr>
          <p:blipFill rotWithShape="1">
            <a:blip r:embed="rId2" cstate="screen">
              <a:duotone>
                <a:schemeClr val="accent6">
                  <a:shade val="45000"/>
                  <a:satMod val="135000"/>
                </a:schemeClr>
                <a:prstClr val="white"/>
              </a:duotone>
              <a:alphaModFix amt="7000"/>
              <a:extLst>
                <a:ext uri="{28A0092B-C50C-407E-A947-70E740481C1C}">
                  <a14:useLocalDpi xmlns:a14="http://schemas.microsoft.com/office/drawing/2010/main" val="0"/>
                </a:ext>
              </a:extLst>
            </a:blip>
            <a:srcRect/>
            <a:stretch/>
          </p:blipFill>
          <p:spPr>
            <a:xfrm flipH="1">
              <a:off x="8059620" y="1345934"/>
              <a:ext cx="3997615" cy="5512065"/>
            </a:xfrm>
            <a:prstGeom prst="rect">
              <a:avLst/>
            </a:prstGeom>
          </p:spPr>
        </p:pic>
        <p:pic>
          <p:nvPicPr>
            <p:cNvPr id="10" name="Picture 9" descr="A picture containing sitting, dark, front, cat&#10;&#10;Description automatically generated">
              <a:extLst>
                <a:ext uri="{FF2B5EF4-FFF2-40B4-BE49-F238E27FC236}">
                  <a16:creationId xmlns:a16="http://schemas.microsoft.com/office/drawing/2014/main" id="{F198B21E-DBB4-4FAF-85E2-0929E6BFC041}"/>
                </a:ext>
              </a:extLst>
            </p:cNvPr>
            <p:cNvPicPr>
              <a:picLocks noChangeAspect="1"/>
            </p:cNvPicPr>
            <p:nvPr/>
          </p:nvPicPr>
          <p:blipFill rotWithShape="1">
            <a:blip r:embed="rId3" cstate="screen">
              <a:duotone>
                <a:schemeClr val="accent6">
                  <a:shade val="45000"/>
                  <a:satMod val="135000"/>
                </a:schemeClr>
                <a:prstClr val="white"/>
              </a:duotone>
              <a:alphaModFix amt="15000"/>
              <a:extLst>
                <a:ext uri="{28A0092B-C50C-407E-A947-70E740481C1C}">
                  <a14:useLocalDpi xmlns:a14="http://schemas.microsoft.com/office/drawing/2010/main" val="0"/>
                </a:ext>
              </a:extLst>
            </a:blip>
            <a:srcRect/>
            <a:stretch/>
          </p:blipFill>
          <p:spPr>
            <a:xfrm>
              <a:off x="8915400" y="41922"/>
              <a:ext cx="3141835" cy="6816077"/>
            </a:xfrm>
            <a:prstGeom prst="rect">
              <a:avLst/>
            </a:prstGeom>
          </p:spPr>
        </p:pic>
      </p:grpSp>
      <p:sp>
        <p:nvSpPr>
          <p:cNvPr id="11" name="Subtitle 2">
            <a:extLst>
              <a:ext uri="{FF2B5EF4-FFF2-40B4-BE49-F238E27FC236}">
                <a16:creationId xmlns:a16="http://schemas.microsoft.com/office/drawing/2014/main" id="{AD9BB445-59C3-4B51-9237-1F7AC9B09F56}"/>
              </a:ext>
            </a:extLst>
          </p:cNvPr>
          <p:cNvSpPr>
            <a:spLocks noGrp="1"/>
          </p:cNvSpPr>
          <p:nvPr>
            <p:ph type="subTitle" idx="1"/>
          </p:nvPr>
        </p:nvSpPr>
        <p:spPr>
          <a:xfrm>
            <a:off x="7185429" y="381000"/>
            <a:ext cx="3997745" cy="2133600"/>
          </a:xfrm>
        </p:spPr>
        <p:txBody>
          <a:bodyPr anchor="ctr"/>
          <a:lstStyle>
            <a:lvl1pPr marL="0" indent="0">
              <a:buNone/>
              <a:defRPr/>
            </a:lvl1pPr>
          </a:lstStyle>
          <a:p>
            <a:pPr algn="l">
              <a:lnSpc>
                <a:spcPct val="110000"/>
              </a:lnSpc>
            </a:pP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969566B9-A8AF-4476-A32A-4AEFC46430F4}"/>
              </a:ext>
            </a:extLst>
          </p:cNvPr>
          <p:cNvSpPr>
            <a:spLocks noGrp="1"/>
          </p:cNvSpPr>
          <p:nvPr>
            <p:ph type="pic" sz="quarter" idx="13"/>
          </p:nvPr>
        </p:nvSpPr>
        <p:spPr>
          <a:xfrm>
            <a:off x="813816" y="2670048"/>
            <a:ext cx="5175504" cy="3639312"/>
          </a:xfrm>
          <a:solidFill>
            <a:schemeClr val="accent6"/>
          </a:solidFill>
        </p:spPr>
        <p:txBody>
          <a:bodyPr/>
          <a:lstStyle/>
          <a:p>
            <a:endParaRPr lang="en-US" dirty="0"/>
          </a:p>
        </p:txBody>
      </p:sp>
      <p:sp>
        <p:nvSpPr>
          <p:cNvPr id="16" name="Picture Placeholder 14">
            <a:extLst>
              <a:ext uri="{FF2B5EF4-FFF2-40B4-BE49-F238E27FC236}">
                <a16:creationId xmlns:a16="http://schemas.microsoft.com/office/drawing/2014/main" id="{10391AAE-35A8-4BEC-BF35-22153B1436B8}"/>
              </a:ext>
            </a:extLst>
          </p:cNvPr>
          <p:cNvSpPr>
            <a:spLocks noGrp="1"/>
          </p:cNvSpPr>
          <p:nvPr>
            <p:ph type="pic" sz="quarter" idx="14"/>
          </p:nvPr>
        </p:nvSpPr>
        <p:spPr>
          <a:xfrm>
            <a:off x="6190488" y="2670048"/>
            <a:ext cx="5175504" cy="3639312"/>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268165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2881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01359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019947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197212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726798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6569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A7506A-23D3-4E50-B632-7D75C652FB02}"/>
              </a:ext>
              <a:ext uri="{C183D7F6-B498-43B3-948B-1728B52AA6E4}">
                <adec:decorative xmlns:adec="http://schemas.microsoft.com/office/drawing/2017/decorative" val="1"/>
              </a:ext>
            </a:extLst>
          </p:cNvPr>
          <p:cNvSpPr/>
          <p:nvPr userDrawn="1"/>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082A1112-7DAD-487B-84EF-9F2B9F4A6194}"/>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52E39B3F-C08C-424B-908B-8A3E017C641B}"/>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80050DD2-3323-4041-91C6-8BFA52F381B7}"/>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A34E2F-6A4E-4CFF-ACA1-994BA9CED3A9}"/>
              </a:ext>
              <a:ext uri="{C183D7F6-B498-43B3-948B-1728B52AA6E4}">
                <adec:decorative xmlns:adec="http://schemas.microsoft.com/office/drawing/2017/decorative" val="1"/>
              </a:ext>
            </a:extLst>
          </p:cNvPr>
          <p:cNvSpPr/>
          <p:nvPr userDrawn="1"/>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A8B9C0BE-DE84-42B6-9610-684AC81E50B3}"/>
              </a:ext>
            </a:extLst>
          </p:cNvPr>
          <p:cNvSpPr>
            <a:spLocks noGrp="1"/>
          </p:cNvSpPr>
          <p:nvPr>
            <p:ph type="title"/>
          </p:nvPr>
        </p:nvSpPr>
        <p:spPr>
          <a:xfrm>
            <a:off x="1143000" y="990599"/>
            <a:ext cx="4953000" cy="2130552"/>
          </a:xfrm>
        </p:spPr>
        <p:txBody>
          <a:bodyPr>
            <a:noAutofit/>
          </a:bodyPr>
          <a:lstStyle/>
          <a:p>
            <a:pPr>
              <a:lnSpc>
                <a:spcPct val="100000"/>
              </a:lnSpc>
            </a:pPr>
            <a:endParaRPr lang="en-US" spc="120" dirty="0">
              <a:cs typeface="Posterama" panose="020B0504020200020000" pitchFamily="34" charset="0"/>
            </a:endParaRPr>
          </a:p>
        </p:txBody>
      </p:sp>
      <p:sp>
        <p:nvSpPr>
          <p:cNvPr id="12" name="Content Placeholder 2">
            <a:extLst>
              <a:ext uri="{FF2B5EF4-FFF2-40B4-BE49-F238E27FC236}">
                <a16:creationId xmlns:a16="http://schemas.microsoft.com/office/drawing/2014/main" id="{C95C06E1-E8B8-4F7A-8EB7-E594AFEE6492}"/>
              </a:ext>
            </a:extLst>
          </p:cNvPr>
          <p:cNvSpPr>
            <a:spLocks noGrp="1"/>
          </p:cNvSpPr>
          <p:nvPr>
            <p:ph idx="1"/>
          </p:nvPr>
        </p:nvSpPr>
        <p:spPr>
          <a:xfrm>
            <a:off x="1143000" y="3352800"/>
            <a:ext cx="4953000" cy="2514600"/>
          </a:xfrm>
        </p:spPr>
        <p:txBody>
          <a:bodyPr>
            <a:normAutofit/>
          </a:bodyPr>
          <a:lstStyle>
            <a:lvl1pPr marL="0" indent="0">
              <a:buNone/>
              <a:defRPr/>
            </a:lvl1pPr>
          </a:lstStyle>
          <a:p>
            <a:pPr>
              <a:lnSpc>
                <a:spcPct val="110000"/>
              </a:lnSpc>
            </a:pPr>
            <a:endParaRPr lang="en-US" sz="1800" dirty="0"/>
          </a:p>
        </p:txBody>
      </p:sp>
      <p:sp>
        <p:nvSpPr>
          <p:cNvPr id="16" name="Picture Placeholder 15">
            <a:extLst>
              <a:ext uri="{FF2B5EF4-FFF2-40B4-BE49-F238E27FC236}">
                <a16:creationId xmlns:a16="http://schemas.microsoft.com/office/drawing/2014/main" id="{E340614F-452E-4022-B834-FFDC63466D3C}"/>
              </a:ext>
            </a:extLst>
          </p:cNvPr>
          <p:cNvSpPr>
            <a:spLocks noGrp="1"/>
          </p:cNvSpPr>
          <p:nvPr>
            <p:ph type="pic" sz="quarter" idx="13"/>
          </p:nvPr>
        </p:nvSpPr>
        <p:spPr>
          <a:xfrm>
            <a:off x="6784848" y="813816"/>
            <a:ext cx="4617720" cy="2551176"/>
          </a:xfrm>
          <a:solidFill>
            <a:schemeClr val="accent6"/>
          </a:solidFill>
        </p:spPr>
        <p:txBody>
          <a:bodyPr/>
          <a:lstStyle/>
          <a:p>
            <a:endParaRPr lang="en-US" dirty="0"/>
          </a:p>
        </p:txBody>
      </p:sp>
      <p:sp>
        <p:nvSpPr>
          <p:cNvPr id="17" name="Picture Placeholder 15">
            <a:extLst>
              <a:ext uri="{FF2B5EF4-FFF2-40B4-BE49-F238E27FC236}">
                <a16:creationId xmlns:a16="http://schemas.microsoft.com/office/drawing/2014/main" id="{C9F0368A-AE83-428C-ABF7-694386AB6231}"/>
              </a:ext>
            </a:extLst>
          </p:cNvPr>
          <p:cNvSpPr>
            <a:spLocks noGrp="1"/>
          </p:cNvSpPr>
          <p:nvPr>
            <p:ph type="pic" sz="quarter" idx="14"/>
          </p:nvPr>
        </p:nvSpPr>
        <p:spPr>
          <a:xfrm>
            <a:off x="6784848" y="3465576"/>
            <a:ext cx="4617720" cy="2551176"/>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0408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3A4E8-5A11-4C9C-8FC8-9D78AB5D392A}"/>
              </a:ext>
              <a:ext uri="{C183D7F6-B498-43B3-948B-1728B52AA6E4}">
                <adec:decorative xmlns:adec="http://schemas.microsoft.com/office/drawing/2017/decorative" val="1"/>
              </a:ext>
            </a:extLst>
          </p:cNvPr>
          <p:cNvGrpSpPr/>
          <p:nvPr userDrawn="1"/>
        </p:nvGrpSpPr>
        <p:grpSpPr>
          <a:xfrm>
            <a:off x="4464881" y="0"/>
            <a:ext cx="7724071" cy="6858000"/>
            <a:chOff x="4464881" y="0"/>
            <a:chExt cx="7724071" cy="6858000"/>
          </a:xfrm>
        </p:grpSpPr>
        <p:pic>
          <p:nvPicPr>
            <p:cNvPr id="7" name="Picture 6" descr="A picture containing holding&#10;&#10;Description automatically generated">
              <a:extLst>
                <a:ext uri="{FF2B5EF4-FFF2-40B4-BE49-F238E27FC236}">
                  <a16:creationId xmlns:a16="http://schemas.microsoft.com/office/drawing/2014/main" id="{77D633C1-4A46-44EA-B1E7-96EA9C44CB40}"/>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 name="Picture 7" descr="A picture containing holding, flower&#10;&#10;Description automatically generated">
              <a:extLst>
                <a:ext uri="{FF2B5EF4-FFF2-40B4-BE49-F238E27FC236}">
                  <a16:creationId xmlns:a16="http://schemas.microsoft.com/office/drawing/2014/main" id="{89667DF8-B73B-497B-95A4-5212EE667059}"/>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9" name="Title 1">
            <a:extLst>
              <a:ext uri="{FF2B5EF4-FFF2-40B4-BE49-F238E27FC236}">
                <a16:creationId xmlns:a16="http://schemas.microsoft.com/office/drawing/2014/main" id="{3EA3C8E6-EF45-4F18-A0CB-F0527540DAD7}"/>
              </a:ext>
            </a:extLst>
          </p:cNvPr>
          <p:cNvSpPr>
            <a:spLocks noGrp="1"/>
          </p:cNvSpPr>
          <p:nvPr>
            <p:ph type="title"/>
          </p:nvPr>
        </p:nvSpPr>
        <p:spPr>
          <a:xfrm>
            <a:off x="838200" y="393192"/>
            <a:ext cx="4953000" cy="2130552"/>
          </a:xfrm>
        </p:spPr>
        <p:txBody>
          <a:bodyPr>
            <a:noAutofit/>
          </a:bodyPr>
          <a:lstStyle/>
          <a:p>
            <a:pPr>
              <a:lnSpc>
                <a:spcPct val="100000"/>
              </a:lnSpc>
            </a:pPr>
            <a:endParaRPr lang="en-US" spc="120" dirty="0">
              <a:cs typeface="Posterama" panose="020B0504020200020000" pitchFamily="34" charset="0"/>
            </a:endParaRPr>
          </a:p>
        </p:txBody>
      </p:sp>
      <p:sp>
        <p:nvSpPr>
          <p:cNvPr id="10" name="Content Placeholder 2">
            <a:extLst>
              <a:ext uri="{FF2B5EF4-FFF2-40B4-BE49-F238E27FC236}">
                <a16:creationId xmlns:a16="http://schemas.microsoft.com/office/drawing/2014/main" id="{50CA1F7B-7E1E-4745-8E06-38C79906EE1E}"/>
              </a:ext>
            </a:extLst>
          </p:cNvPr>
          <p:cNvSpPr>
            <a:spLocks noGrp="1"/>
          </p:cNvSpPr>
          <p:nvPr>
            <p:ph idx="1"/>
          </p:nvPr>
        </p:nvSpPr>
        <p:spPr>
          <a:xfrm>
            <a:off x="838200" y="2724912"/>
            <a:ext cx="4952681" cy="3410712"/>
          </a:xfrm>
        </p:spPr>
        <p:txBody>
          <a:bodyPr anchor="t" anchorCtr="0">
            <a:normAutofit/>
          </a:bodyPr>
          <a:lstStyle>
            <a:lvl1pPr marL="0" indent="0">
              <a:buNone/>
              <a:defRPr/>
            </a:lvl1pPr>
          </a:lstStyle>
          <a:p>
            <a:pPr>
              <a:lnSpc>
                <a:spcPct val="110000"/>
              </a:lnSpc>
            </a:pPr>
            <a:endParaRPr lang="en-US" sz="1800" dirty="0"/>
          </a:p>
        </p:txBody>
      </p:sp>
      <p:sp>
        <p:nvSpPr>
          <p:cNvPr id="13" name="Picture Placeholder 12">
            <a:extLst>
              <a:ext uri="{FF2B5EF4-FFF2-40B4-BE49-F238E27FC236}">
                <a16:creationId xmlns:a16="http://schemas.microsoft.com/office/drawing/2014/main" id="{C027CA11-7EE7-4C3B-AF4D-F50756E4EF64}"/>
              </a:ext>
            </a:extLst>
          </p:cNvPr>
          <p:cNvSpPr>
            <a:spLocks noGrp="1"/>
          </p:cNvSpPr>
          <p:nvPr>
            <p:ph type="pic" sz="quarter" idx="13"/>
          </p:nvPr>
        </p:nvSpPr>
        <p:spPr>
          <a:xfrm>
            <a:off x="7086600" y="568324"/>
            <a:ext cx="4727448" cy="5715000"/>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418269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9FC3DD-D5CF-4D3A-AD62-2D9AD0EA2D5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3A543720-E70E-42D7-9835-39FDFE40F01E}"/>
              </a:ext>
              <a:ext uri="{C183D7F6-B498-43B3-948B-1728B52AA6E4}">
                <adec:decorative xmlns:adec="http://schemas.microsoft.com/office/drawing/2017/decorative" val="1"/>
              </a:ext>
            </a:extLst>
          </p:cNvPr>
          <p:cNvGrpSpPr/>
          <p:nvPr userDrawn="1"/>
        </p:nvGrpSpPr>
        <p:grpSpPr>
          <a:xfrm>
            <a:off x="6477000" y="0"/>
            <a:ext cx="5711952" cy="5071492"/>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7D5BA9D0-B4FD-4CD7-8F18-76506E972044}"/>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7D2067D9-0848-4BAA-996E-BE1236E04ABF}"/>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Title 1">
            <a:extLst>
              <a:ext uri="{FF2B5EF4-FFF2-40B4-BE49-F238E27FC236}">
                <a16:creationId xmlns:a16="http://schemas.microsoft.com/office/drawing/2014/main" id="{1B87D7AA-E59B-441F-B5EC-E9828C1EDFBE}"/>
              </a:ext>
            </a:extLst>
          </p:cNvPr>
          <p:cNvSpPr>
            <a:spLocks noGrp="1"/>
          </p:cNvSpPr>
          <p:nvPr>
            <p:ph type="ctrTitle"/>
          </p:nvPr>
        </p:nvSpPr>
        <p:spPr>
          <a:xfrm>
            <a:off x="1293876" y="304801"/>
            <a:ext cx="9601200" cy="2301875"/>
          </a:xfrm>
        </p:spPr>
        <p:txBody>
          <a:bodyPr anchor="b">
            <a:normAutofit/>
          </a:bodyPr>
          <a:lstStyle>
            <a:lvl1pPr algn="ctr">
              <a:defRPr/>
            </a:lvl1pPr>
          </a:lstStyle>
          <a:p>
            <a:pPr>
              <a:lnSpc>
                <a:spcPct val="100000"/>
              </a:lnSpc>
            </a:pPr>
            <a:endParaRPr lang="en-US" sz="4400" spc="120" dirty="0">
              <a:cs typeface="Posterama" panose="020B0504020200020000" pitchFamily="34" charset="0"/>
            </a:endParaRPr>
          </a:p>
        </p:txBody>
      </p:sp>
      <p:sp>
        <p:nvSpPr>
          <p:cNvPr id="11" name="Subtitle 2">
            <a:extLst>
              <a:ext uri="{FF2B5EF4-FFF2-40B4-BE49-F238E27FC236}">
                <a16:creationId xmlns:a16="http://schemas.microsoft.com/office/drawing/2014/main" id="{70806D6C-F8DC-4FFA-9381-5620B7391CEA}"/>
              </a:ext>
            </a:extLst>
          </p:cNvPr>
          <p:cNvSpPr>
            <a:spLocks noGrp="1"/>
          </p:cNvSpPr>
          <p:nvPr>
            <p:ph type="subTitle" idx="1"/>
          </p:nvPr>
        </p:nvSpPr>
        <p:spPr>
          <a:xfrm>
            <a:off x="1712976" y="2743201"/>
            <a:ext cx="8763001" cy="914400"/>
          </a:xfrm>
        </p:spPr>
        <p:txBody>
          <a:bodyPr anchor="t"/>
          <a:lstStyle>
            <a:lvl1pPr marL="0" indent="0" algn="ctr">
              <a:buNone/>
              <a:defRPr/>
            </a:lvl1pPr>
          </a:lstStyle>
          <a:p>
            <a:pPr>
              <a:lnSpc>
                <a:spcPct val="110000"/>
              </a:lnSpc>
            </a:pP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A5095252-A020-4AA1-9BB3-013288AE3FB6}"/>
              </a:ext>
            </a:extLst>
          </p:cNvPr>
          <p:cNvSpPr>
            <a:spLocks noGrp="1"/>
          </p:cNvSpPr>
          <p:nvPr>
            <p:ph type="pic" sz="quarter" idx="13"/>
          </p:nvPr>
        </p:nvSpPr>
        <p:spPr>
          <a:xfrm>
            <a:off x="0" y="3886200"/>
            <a:ext cx="4059936" cy="2971800"/>
          </a:xfrm>
          <a:solidFill>
            <a:schemeClr val="accent6"/>
          </a:solidFill>
        </p:spPr>
        <p:txBody>
          <a:bodyPr/>
          <a:lstStyle/>
          <a:p>
            <a:endParaRPr lang="en-US" dirty="0"/>
          </a:p>
        </p:txBody>
      </p:sp>
      <p:sp>
        <p:nvSpPr>
          <p:cNvPr id="17" name="Picture Placeholder 15">
            <a:extLst>
              <a:ext uri="{FF2B5EF4-FFF2-40B4-BE49-F238E27FC236}">
                <a16:creationId xmlns:a16="http://schemas.microsoft.com/office/drawing/2014/main" id="{17FBAD15-0D00-46EC-B530-EF6195F42D4A}"/>
              </a:ext>
            </a:extLst>
          </p:cNvPr>
          <p:cNvSpPr>
            <a:spLocks noGrp="1"/>
          </p:cNvSpPr>
          <p:nvPr>
            <p:ph type="pic" sz="quarter" idx="14"/>
          </p:nvPr>
        </p:nvSpPr>
        <p:spPr>
          <a:xfrm>
            <a:off x="4050792" y="3886200"/>
            <a:ext cx="4087368" cy="2971800"/>
          </a:xfrm>
          <a:solidFill>
            <a:schemeClr val="accent6"/>
          </a:solidFill>
        </p:spPr>
        <p:txBody>
          <a:bodyPr/>
          <a:lstStyle/>
          <a:p>
            <a:endParaRPr lang="en-US" dirty="0"/>
          </a:p>
        </p:txBody>
      </p:sp>
      <p:sp>
        <p:nvSpPr>
          <p:cNvPr id="18" name="Picture Placeholder 15">
            <a:extLst>
              <a:ext uri="{FF2B5EF4-FFF2-40B4-BE49-F238E27FC236}">
                <a16:creationId xmlns:a16="http://schemas.microsoft.com/office/drawing/2014/main" id="{0F93F034-901D-43B1-89E9-6291A86787FD}"/>
              </a:ext>
            </a:extLst>
          </p:cNvPr>
          <p:cNvSpPr>
            <a:spLocks noGrp="1"/>
          </p:cNvSpPr>
          <p:nvPr>
            <p:ph type="pic" sz="quarter" idx="15"/>
          </p:nvPr>
        </p:nvSpPr>
        <p:spPr>
          <a:xfrm>
            <a:off x="8132064" y="3886200"/>
            <a:ext cx="4059936" cy="2971800"/>
          </a:xfrm>
          <a:solidFill>
            <a:schemeClr val="accent6"/>
          </a:solidFill>
        </p:spPr>
        <p:txBody>
          <a:bodyPr/>
          <a:lstStyle/>
          <a:p>
            <a:endParaRPr lang="en-US" dirty="0"/>
          </a:p>
        </p:txBody>
      </p:sp>
    </p:spTree>
    <p:extLst>
      <p:ext uri="{BB962C8B-B14F-4D97-AF65-F5344CB8AC3E}">
        <p14:creationId xmlns:p14="http://schemas.microsoft.com/office/powerpoint/2010/main" val="406652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9340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
        <p:nvSpPr>
          <p:cNvPr id="7" name="Picture Placeholder 23">
            <a:extLst>
              <a:ext uri="{FF2B5EF4-FFF2-40B4-BE49-F238E27FC236}">
                <a16:creationId xmlns:a16="http://schemas.microsoft.com/office/drawing/2014/main" id="{A342208A-7F52-4C16-BF8A-A70CD85DC168}"/>
              </a:ext>
            </a:extLst>
          </p:cNvPr>
          <p:cNvSpPr>
            <a:spLocks noGrp="1"/>
          </p:cNvSpPr>
          <p:nvPr>
            <p:ph type="pic" sz="quarter" idx="13"/>
          </p:nvPr>
        </p:nvSpPr>
        <p:spPr>
          <a:xfrm>
            <a:off x="474202" y="2659090"/>
            <a:ext cx="2624328" cy="1801368"/>
          </a:xfrm>
        </p:spPr>
        <p:txBody>
          <a:bodyPr/>
          <a:lstStyle>
            <a:lvl1pPr marL="0" indent="0">
              <a:buNone/>
              <a:defRPr/>
            </a:lvl1pPr>
          </a:lstStyle>
          <a:p>
            <a:endParaRPr lang="en-US"/>
          </a:p>
        </p:txBody>
      </p:sp>
      <p:sp>
        <p:nvSpPr>
          <p:cNvPr id="8" name="Text Placeholder 28">
            <a:extLst>
              <a:ext uri="{FF2B5EF4-FFF2-40B4-BE49-F238E27FC236}">
                <a16:creationId xmlns:a16="http://schemas.microsoft.com/office/drawing/2014/main" id="{59209785-A2FF-4005-B08B-066B494ED52D}"/>
              </a:ext>
            </a:extLst>
          </p:cNvPr>
          <p:cNvSpPr>
            <a:spLocks noGrp="1"/>
          </p:cNvSpPr>
          <p:nvPr>
            <p:ph type="body" sz="quarter" idx="17" hasCustomPrompt="1"/>
          </p:nvPr>
        </p:nvSpPr>
        <p:spPr>
          <a:xfrm>
            <a:off x="464677"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9" name="Text Placeholder 28">
            <a:extLst>
              <a:ext uri="{FF2B5EF4-FFF2-40B4-BE49-F238E27FC236}">
                <a16:creationId xmlns:a16="http://schemas.microsoft.com/office/drawing/2014/main" id="{093D08DD-AE30-4184-B3A7-CBAB807C6672}"/>
              </a:ext>
            </a:extLst>
          </p:cNvPr>
          <p:cNvSpPr>
            <a:spLocks noGrp="1"/>
          </p:cNvSpPr>
          <p:nvPr>
            <p:ph type="body" sz="quarter" idx="18" hasCustomPrompt="1"/>
          </p:nvPr>
        </p:nvSpPr>
        <p:spPr>
          <a:xfrm>
            <a:off x="464677"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0" name="Picture Placeholder 23">
            <a:extLst>
              <a:ext uri="{FF2B5EF4-FFF2-40B4-BE49-F238E27FC236}">
                <a16:creationId xmlns:a16="http://schemas.microsoft.com/office/drawing/2014/main" id="{CA1F7BAF-57A3-4F79-B170-D95EF5934706}"/>
              </a:ext>
            </a:extLst>
          </p:cNvPr>
          <p:cNvSpPr>
            <a:spLocks noGrp="1"/>
          </p:cNvSpPr>
          <p:nvPr>
            <p:ph type="pic" sz="quarter" idx="14"/>
          </p:nvPr>
        </p:nvSpPr>
        <p:spPr>
          <a:xfrm>
            <a:off x="3351870" y="2659090"/>
            <a:ext cx="2624328" cy="1801368"/>
          </a:xfrm>
        </p:spPr>
        <p:txBody>
          <a:bodyPr/>
          <a:lstStyle>
            <a:lvl1pPr marL="0" indent="0">
              <a:buNone/>
              <a:defRPr/>
            </a:lvl1pPr>
          </a:lstStyle>
          <a:p>
            <a:endParaRPr lang="en-US"/>
          </a:p>
        </p:txBody>
      </p:sp>
      <p:sp>
        <p:nvSpPr>
          <p:cNvPr id="11" name="Text Placeholder 28">
            <a:extLst>
              <a:ext uri="{FF2B5EF4-FFF2-40B4-BE49-F238E27FC236}">
                <a16:creationId xmlns:a16="http://schemas.microsoft.com/office/drawing/2014/main" id="{0E272F39-6650-4251-818A-CAF1034A261C}"/>
              </a:ext>
            </a:extLst>
          </p:cNvPr>
          <p:cNvSpPr>
            <a:spLocks noGrp="1"/>
          </p:cNvSpPr>
          <p:nvPr>
            <p:ph type="body" sz="quarter" idx="19" hasCustomPrompt="1"/>
          </p:nvPr>
        </p:nvSpPr>
        <p:spPr>
          <a:xfrm>
            <a:off x="3342320"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2" name="Text Placeholder 28">
            <a:extLst>
              <a:ext uri="{FF2B5EF4-FFF2-40B4-BE49-F238E27FC236}">
                <a16:creationId xmlns:a16="http://schemas.microsoft.com/office/drawing/2014/main" id="{F2E24AEA-7B80-4897-A646-36D3F07A3E6B}"/>
              </a:ext>
            </a:extLst>
          </p:cNvPr>
          <p:cNvSpPr>
            <a:spLocks noGrp="1"/>
          </p:cNvSpPr>
          <p:nvPr>
            <p:ph type="body" sz="quarter" idx="20" hasCustomPrompt="1"/>
          </p:nvPr>
        </p:nvSpPr>
        <p:spPr>
          <a:xfrm>
            <a:off x="3342320"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3" name="Picture Placeholder 23">
            <a:extLst>
              <a:ext uri="{FF2B5EF4-FFF2-40B4-BE49-F238E27FC236}">
                <a16:creationId xmlns:a16="http://schemas.microsoft.com/office/drawing/2014/main" id="{2A98750D-61F1-4F11-81A7-783F04218E6E}"/>
              </a:ext>
            </a:extLst>
          </p:cNvPr>
          <p:cNvSpPr>
            <a:spLocks noGrp="1"/>
          </p:cNvSpPr>
          <p:nvPr>
            <p:ph type="pic" sz="quarter" idx="15"/>
          </p:nvPr>
        </p:nvSpPr>
        <p:spPr>
          <a:xfrm>
            <a:off x="6227020" y="2659090"/>
            <a:ext cx="2624328" cy="1801368"/>
          </a:xfrm>
        </p:spPr>
        <p:txBody>
          <a:bodyPr/>
          <a:lstStyle>
            <a:lvl1pPr marL="0" indent="0">
              <a:buNone/>
              <a:defRPr/>
            </a:lvl1pPr>
          </a:lstStyle>
          <a:p>
            <a:endParaRPr lang="en-US"/>
          </a:p>
        </p:txBody>
      </p:sp>
      <p:sp>
        <p:nvSpPr>
          <p:cNvPr id="14" name="Text Placeholder 28">
            <a:extLst>
              <a:ext uri="{FF2B5EF4-FFF2-40B4-BE49-F238E27FC236}">
                <a16:creationId xmlns:a16="http://schemas.microsoft.com/office/drawing/2014/main" id="{EE32408B-5DEA-4E1C-A16B-9931CE46D471}"/>
              </a:ext>
            </a:extLst>
          </p:cNvPr>
          <p:cNvSpPr>
            <a:spLocks noGrp="1"/>
          </p:cNvSpPr>
          <p:nvPr>
            <p:ph type="body" sz="quarter" idx="21" hasCustomPrompt="1"/>
          </p:nvPr>
        </p:nvSpPr>
        <p:spPr>
          <a:xfrm>
            <a:off x="6235064"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5" name="Text Placeholder 28">
            <a:extLst>
              <a:ext uri="{FF2B5EF4-FFF2-40B4-BE49-F238E27FC236}">
                <a16:creationId xmlns:a16="http://schemas.microsoft.com/office/drawing/2014/main" id="{0917A361-2187-4AB6-A1E4-6B0E4E6650E8}"/>
              </a:ext>
            </a:extLst>
          </p:cNvPr>
          <p:cNvSpPr>
            <a:spLocks noGrp="1"/>
          </p:cNvSpPr>
          <p:nvPr>
            <p:ph type="body" sz="quarter" idx="22" hasCustomPrompt="1"/>
          </p:nvPr>
        </p:nvSpPr>
        <p:spPr>
          <a:xfrm>
            <a:off x="6235064"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6" name="Picture Placeholder 23">
            <a:extLst>
              <a:ext uri="{FF2B5EF4-FFF2-40B4-BE49-F238E27FC236}">
                <a16:creationId xmlns:a16="http://schemas.microsoft.com/office/drawing/2014/main" id="{11DA2664-78E4-4126-9534-E718C9E877F6}"/>
              </a:ext>
            </a:extLst>
          </p:cNvPr>
          <p:cNvSpPr>
            <a:spLocks noGrp="1"/>
          </p:cNvSpPr>
          <p:nvPr>
            <p:ph type="pic" sz="quarter" idx="16"/>
          </p:nvPr>
        </p:nvSpPr>
        <p:spPr>
          <a:xfrm>
            <a:off x="9113391" y="2631493"/>
            <a:ext cx="2624328" cy="1801368"/>
          </a:xfrm>
        </p:spPr>
        <p:txBody>
          <a:bodyPr/>
          <a:lstStyle>
            <a:lvl1pPr marL="0" indent="0">
              <a:buNone/>
              <a:defRPr/>
            </a:lvl1pPr>
          </a:lstStyle>
          <a:p>
            <a:endParaRPr lang="en-US"/>
          </a:p>
        </p:txBody>
      </p:sp>
      <p:sp>
        <p:nvSpPr>
          <p:cNvPr id="17" name="Text Placeholder 28">
            <a:extLst>
              <a:ext uri="{FF2B5EF4-FFF2-40B4-BE49-F238E27FC236}">
                <a16:creationId xmlns:a16="http://schemas.microsoft.com/office/drawing/2014/main" id="{FD4B7AF1-C573-42D5-A6AC-9CDE36C2B579}"/>
              </a:ext>
            </a:extLst>
          </p:cNvPr>
          <p:cNvSpPr>
            <a:spLocks noGrp="1"/>
          </p:cNvSpPr>
          <p:nvPr>
            <p:ph type="body" sz="quarter" idx="23" hasCustomPrompt="1"/>
          </p:nvPr>
        </p:nvSpPr>
        <p:spPr>
          <a:xfrm>
            <a:off x="9113391"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8" name="Text Placeholder 28">
            <a:extLst>
              <a:ext uri="{FF2B5EF4-FFF2-40B4-BE49-F238E27FC236}">
                <a16:creationId xmlns:a16="http://schemas.microsoft.com/office/drawing/2014/main" id="{60E2206A-3CD1-417B-82DB-28AC9CB2FC81}"/>
              </a:ext>
            </a:extLst>
          </p:cNvPr>
          <p:cNvSpPr>
            <a:spLocks noGrp="1"/>
          </p:cNvSpPr>
          <p:nvPr>
            <p:ph type="body" sz="quarter" idx="24" hasCustomPrompt="1"/>
          </p:nvPr>
        </p:nvSpPr>
        <p:spPr>
          <a:xfrm>
            <a:off x="9113391"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Tree>
    <p:extLst>
      <p:ext uri="{BB962C8B-B14F-4D97-AF65-F5344CB8AC3E}">
        <p14:creationId xmlns:p14="http://schemas.microsoft.com/office/powerpoint/2010/main" val="248410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62BDFDF-C29B-490D-B7E4-91359671192B}"/>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E733B2E6-29D0-4249-A0A5-82013CE168B9}"/>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13AED3CD-2B31-49BC-BC04-850E0AD360B6}"/>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D5FE2C96-BB8F-4A14-88E4-C871D91E28B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2C506E-3A15-4D88-8C7E-AE65D21F189B}"/>
              </a:ext>
              <a:ext uri="{C183D7F6-B498-43B3-948B-1728B52AA6E4}">
                <adec:decorative xmlns:adec="http://schemas.microsoft.com/office/drawing/2017/decorative" val="1"/>
              </a:ext>
            </a:extLst>
          </p:cNvPr>
          <p:cNvSpPr/>
          <p:nvPr userDrawn="1"/>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352D6351-AB6F-490B-97F2-D51C1478A1DC}"/>
              </a:ext>
            </a:extLst>
          </p:cNvPr>
          <p:cNvSpPr>
            <a:spLocks noGrp="1"/>
          </p:cNvSpPr>
          <p:nvPr>
            <p:ph type="ctrTitle"/>
          </p:nvPr>
        </p:nvSpPr>
        <p:spPr>
          <a:xfrm>
            <a:off x="1071223" y="1066800"/>
            <a:ext cx="5367527" cy="2833528"/>
          </a:xfrm>
        </p:spPr>
        <p:txBody>
          <a:bodyPr anchor="b">
            <a:normAutofit/>
          </a:bodyPr>
          <a:lstStyle/>
          <a:p>
            <a:pPr algn="l">
              <a:lnSpc>
                <a:spcPct val="100000"/>
              </a:lnSpc>
            </a:pP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760311-9637-47CC-B0E7-6C8C307C6FDB}"/>
              </a:ext>
            </a:extLst>
          </p:cNvPr>
          <p:cNvSpPr>
            <a:spLocks noGrp="1"/>
          </p:cNvSpPr>
          <p:nvPr>
            <p:ph type="subTitle" idx="1"/>
          </p:nvPr>
        </p:nvSpPr>
        <p:spPr>
          <a:xfrm>
            <a:off x="1071223" y="4074784"/>
            <a:ext cx="5367526" cy="1640216"/>
          </a:xfrm>
        </p:spPr>
        <p:txBody>
          <a:bodyPr anchor="t"/>
          <a:lstStyle>
            <a:lvl1pPr marL="0" indent="0">
              <a:buNone/>
              <a:defRPr/>
            </a:lvl1pPr>
          </a:lstStyle>
          <a:p>
            <a:pPr algn="l">
              <a:lnSpc>
                <a:spcPct val="110000"/>
              </a:lnSpc>
            </a:pP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89734E01-4E64-484E-9728-EF69422CB1D0}"/>
              </a:ext>
            </a:extLst>
          </p:cNvPr>
          <p:cNvSpPr>
            <a:spLocks noGrp="1"/>
          </p:cNvSpPr>
          <p:nvPr>
            <p:ph type="pic" sz="quarter" idx="13"/>
          </p:nvPr>
        </p:nvSpPr>
        <p:spPr>
          <a:xfrm>
            <a:off x="7013448" y="1014984"/>
            <a:ext cx="4123944" cy="2322576"/>
          </a:xfrm>
          <a:solidFill>
            <a:schemeClr val="accent6"/>
          </a:solidFill>
        </p:spPr>
        <p:txBody>
          <a:bodyPr/>
          <a:lstStyle/>
          <a:p>
            <a:endParaRPr lang="en-US" dirty="0"/>
          </a:p>
        </p:txBody>
      </p:sp>
      <p:sp>
        <p:nvSpPr>
          <p:cNvPr id="17" name="Picture Placeholder 15">
            <a:extLst>
              <a:ext uri="{FF2B5EF4-FFF2-40B4-BE49-F238E27FC236}">
                <a16:creationId xmlns:a16="http://schemas.microsoft.com/office/drawing/2014/main" id="{7CA897AB-A280-4B5A-BEF5-C5D11D65353F}"/>
              </a:ext>
            </a:extLst>
          </p:cNvPr>
          <p:cNvSpPr>
            <a:spLocks noGrp="1"/>
          </p:cNvSpPr>
          <p:nvPr>
            <p:ph type="pic" sz="quarter" idx="14"/>
          </p:nvPr>
        </p:nvSpPr>
        <p:spPr>
          <a:xfrm>
            <a:off x="7013448" y="3511296"/>
            <a:ext cx="4123944" cy="2322576"/>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98201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52454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4453361"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4453361"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17999667-FDE9-4EC7-9EF8-E64C5DA4B13D}"/>
              </a:ext>
            </a:extLst>
          </p:cNvPr>
          <p:cNvSpPr>
            <a:spLocks noGrp="1"/>
          </p:cNvSpPr>
          <p:nvPr>
            <p:ph type="body" sz="quarter" idx="13"/>
          </p:nvPr>
        </p:nvSpPr>
        <p:spPr>
          <a:xfrm>
            <a:off x="8441466" y="1757319"/>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a16="http://schemas.microsoft.com/office/drawing/2014/main" id="{54466FB3-35A6-4045-8C46-5F6399D7B4C2}"/>
              </a:ext>
            </a:extLst>
          </p:cNvPr>
          <p:cNvSpPr>
            <a:spLocks noGrp="1"/>
          </p:cNvSpPr>
          <p:nvPr>
            <p:ph sz="quarter" idx="14"/>
          </p:nvPr>
        </p:nvSpPr>
        <p:spPr>
          <a:xfrm>
            <a:off x="8441466" y="2671718"/>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720477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dirty="0">
                <a:solidFill>
                  <a:schemeClr val="tx1">
                    <a:alpha val="60000"/>
                  </a:schemeClr>
                </a:solidFill>
              </a:rPr>
              <a:t>Sample Footer Text</a:t>
            </a: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46" r:id="rId4"/>
    <p:sldLayoutId id="2147483734" r:id="rId5"/>
    <p:sldLayoutId id="2147483753" r:id="rId6"/>
    <p:sldLayoutId id="2147483752" r:id="rId7"/>
    <p:sldLayoutId id="2147483737" r:id="rId8"/>
    <p:sldLayoutId id="2147483750" r:id="rId9"/>
    <p:sldLayoutId id="2147483745" r:id="rId10"/>
    <p:sldLayoutId id="2147483751" r:id="rId11"/>
    <p:sldLayoutId id="2147483733" r:id="rId12"/>
    <p:sldLayoutId id="2147483744" r:id="rId13"/>
    <p:sldLayoutId id="2147483736" r:id="rId14"/>
    <p:sldLayoutId id="2147483739" r:id="rId15"/>
    <p:sldLayoutId id="2147483740" r:id="rId16"/>
    <p:sldLayoutId id="2147483741" r:id="rId17"/>
  </p:sldLayoutIdLst>
  <p:hf hd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8.svg"/><Relationship Id="rId7" Type="http://schemas.openxmlformats.org/officeDocument/2006/relationships/image" Target="../media/image42.svg"/><Relationship Id="rId2"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DE03-5881-4143-92C0-900FD2200E97}"/>
              </a:ext>
            </a:extLst>
          </p:cNvPr>
          <p:cNvSpPr>
            <a:spLocks noGrp="1"/>
          </p:cNvSpPr>
          <p:nvPr>
            <p:ph type="ctrTitle"/>
          </p:nvPr>
        </p:nvSpPr>
        <p:spPr>
          <a:xfrm>
            <a:off x="5791200" y="2012236"/>
            <a:ext cx="5627914" cy="2833528"/>
          </a:xfrm>
        </p:spPr>
        <p:txBody>
          <a:bodyPr>
            <a:normAutofit/>
          </a:bodyPr>
          <a:lstStyle/>
          <a:p>
            <a:r>
              <a:rPr lang="en-GB" b="0" i="0" dirty="0">
                <a:effectLst/>
                <a:latin typeface="Calibri" panose="020F0502020204030204" pitchFamily="34" charset="0"/>
                <a:ea typeface="Calibri" panose="020F0502020204030204" pitchFamily="34" charset="0"/>
                <a:cs typeface="Calibri" panose="020F0502020204030204" pitchFamily="34" charset="0"/>
              </a:rPr>
              <a:t>Growth and Insights-Telangana Government</a:t>
            </a:r>
            <a:br>
              <a:rPr lang="en-GB" b="0" i="0" dirty="0">
                <a:effectLst/>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AutoShape 2" descr="All images">
            <a:extLst>
              <a:ext uri="{FF2B5EF4-FFF2-40B4-BE49-F238E27FC236}">
                <a16:creationId xmlns:a16="http://schemas.microsoft.com/office/drawing/2014/main" id="{0A0F0427-5F89-0D42-6FE5-6BA09E51D76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All images">
            <a:extLst>
              <a:ext uri="{FF2B5EF4-FFF2-40B4-BE49-F238E27FC236}">
                <a16:creationId xmlns:a16="http://schemas.microsoft.com/office/drawing/2014/main" id="{C894741C-348F-3A04-19E2-27A1D89F039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 name="Picture 6">
            <a:extLst>
              <a:ext uri="{FF2B5EF4-FFF2-40B4-BE49-F238E27FC236}">
                <a16:creationId xmlns:a16="http://schemas.microsoft.com/office/drawing/2014/main" id="{B5831F52-3CE1-6270-3A56-46A67353D052}"/>
              </a:ext>
            </a:extLst>
          </p:cNvPr>
          <p:cNvPicPr>
            <a:picLocks noChangeAspect="1"/>
          </p:cNvPicPr>
          <p:nvPr/>
        </p:nvPicPr>
        <p:blipFill>
          <a:blip r:embed="rId2"/>
          <a:stretch>
            <a:fillRect/>
          </a:stretch>
        </p:blipFill>
        <p:spPr>
          <a:xfrm>
            <a:off x="990600" y="335956"/>
            <a:ext cx="4604657" cy="5511655"/>
          </a:xfrm>
          <a:prstGeom prst="rect">
            <a:avLst/>
          </a:prstGeom>
        </p:spPr>
      </p:pic>
    </p:spTree>
    <p:extLst>
      <p:ext uri="{BB962C8B-B14F-4D97-AF65-F5344CB8AC3E}">
        <p14:creationId xmlns:p14="http://schemas.microsoft.com/office/powerpoint/2010/main" val="73229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FC3A8D-A3A7-F8EA-C557-62D2BEE8C876}"/>
              </a:ext>
            </a:extLst>
          </p:cNvPr>
          <p:cNvSpPr txBox="1"/>
          <p:nvPr/>
        </p:nvSpPr>
        <p:spPr>
          <a:xfrm>
            <a:off x="620485" y="1486157"/>
            <a:ext cx="5116287" cy="1477328"/>
          </a:xfrm>
          <a:prstGeom prst="rect">
            <a:avLst/>
          </a:prstGeom>
          <a:noFill/>
        </p:spPr>
        <p:txBody>
          <a:bodyPr wrap="square">
            <a:spAutoFit/>
          </a:bodyPr>
          <a:lstStyle/>
          <a:p>
            <a:r>
              <a:rPr lang="en-GB" b="1" dirty="0">
                <a:latin typeface="Calibri" panose="020F0502020204030204" pitchFamily="34" charset="0"/>
                <a:ea typeface="Calibri" panose="020F0502020204030204" pitchFamily="34" charset="0"/>
                <a:cs typeface="Calibri" panose="020F0502020204030204" pitchFamily="34" charset="0"/>
              </a:rPr>
              <a:t>6. How does the distribution of vehicles vary by vehicle class (Motorcycle, Motorcar, Autorickshaw, Agriculture) across different districts? Are there  any districts with a predominant preference for a specific vehicle class? Consider FY 2022 for analysis.</a:t>
            </a:r>
          </a:p>
        </p:txBody>
      </p:sp>
      <p:pic>
        <p:nvPicPr>
          <p:cNvPr id="6" name="Content Placeholder 4">
            <a:extLst>
              <a:ext uri="{FF2B5EF4-FFF2-40B4-BE49-F238E27FC236}">
                <a16:creationId xmlns:a16="http://schemas.microsoft.com/office/drawing/2014/main" id="{A3C5F968-8008-1590-E9EE-43983F2D1D11}"/>
              </a:ext>
            </a:extLst>
          </p:cNvPr>
          <p:cNvPicPr>
            <a:picLocks noGrp="1" noChangeAspect="1"/>
          </p:cNvPicPr>
          <p:nvPr>
            <p:ph idx="1"/>
          </p:nvPr>
        </p:nvPicPr>
        <p:blipFill>
          <a:blip r:embed="rId2"/>
          <a:stretch>
            <a:fillRect/>
          </a:stretch>
        </p:blipFill>
        <p:spPr>
          <a:xfrm>
            <a:off x="6575422" y="1008360"/>
            <a:ext cx="4639316" cy="219968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9EDC7834-9DDC-4AA6-7AE3-741CB488CB83}"/>
              </a:ext>
            </a:extLst>
          </p:cNvPr>
          <p:cNvPicPr>
            <a:picLocks noChangeAspect="1"/>
          </p:cNvPicPr>
          <p:nvPr/>
        </p:nvPicPr>
        <p:blipFill>
          <a:blip r:embed="rId3"/>
          <a:stretch>
            <a:fillRect/>
          </a:stretch>
        </p:blipFill>
        <p:spPr>
          <a:xfrm>
            <a:off x="6575422" y="3649961"/>
            <a:ext cx="5059680" cy="2641600"/>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43DF16B3-F2A7-A4F0-1C18-458D75C01BB6}"/>
              </a:ext>
            </a:extLst>
          </p:cNvPr>
          <p:cNvSpPr txBox="1"/>
          <p:nvPr/>
        </p:nvSpPr>
        <p:spPr>
          <a:xfrm>
            <a:off x="901856" y="3894515"/>
            <a:ext cx="3985829" cy="1754326"/>
          </a:xfrm>
          <a:prstGeom prst="rect">
            <a:avLst/>
          </a:prstGeom>
          <a:noFill/>
        </p:spPr>
        <p:txBody>
          <a:bodyPr wrap="square">
            <a:spAutoFit/>
          </a:bodyPr>
          <a:lstStyle/>
          <a:p>
            <a:r>
              <a:rPr lang="en-GB" dirty="0">
                <a:latin typeface="Calibri" panose="020F0502020204030204" pitchFamily="34" charset="0"/>
                <a:ea typeface="Calibri" panose="020F0502020204030204" pitchFamily="34" charset="0"/>
                <a:cs typeface="Calibri" panose="020F0502020204030204" pitchFamily="34" charset="0"/>
              </a:rPr>
              <a:t>Insight: For the fiscal year  2022, </a:t>
            </a:r>
            <a:r>
              <a:rPr lang="en-GB" b="1" dirty="0">
                <a:latin typeface="Calibri" panose="020F0502020204030204" pitchFamily="34" charset="0"/>
                <a:ea typeface="Calibri" panose="020F0502020204030204" pitchFamily="34" charset="0"/>
                <a:cs typeface="Calibri" panose="020F0502020204030204" pitchFamily="34" charset="0"/>
              </a:rPr>
              <a:t>motorcycle</a:t>
            </a:r>
            <a:r>
              <a:rPr lang="en-GB" dirty="0">
                <a:latin typeface="Calibri" panose="020F0502020204030204" pitchFamily="34" charset="0"/>
                <a:ea typeface="Calibri" panose="020F0502020204030204" pitchFamily="34" charset="0"/>
                <a:cs typeface="Calibri" panose="020F0502020204030204" pitchFamily="34" charset="0"/>
              </a:rPr>
              <a:t> considered to be used by most of the population, followed by </a:t>
            </a:r>
            <a:r>
              <a:rPr lang="en-GB" b="1" dirty="0">
                <a:latin typeface="Calibri" panose="020F0502020204030204" pitchFamily="34" charset="0"/>
                <a:ea typeface="Calibri" panose="020F0502020204030204" pitchFamily="34" charset="0"/>
                <a:cs typeface="Calibri" panose="020F0502020204030204" pitchFamily="34" charset="0"/>
              </a:rPr>
              <a:t>motorcar</a:t>
            </a:r>
            <a:r>
              <a:rPr lang="en-GB" dirty="0">
                <a:latin typeface="Calibri" panose="020F0502020204030204" pitchFamily="34" charset="0"/>
                <a:ea typeface="Calibri" panose="020F0502020204030204" pitchFamily="34" charset="0"/>
                <a:cs typeface="Calibri" panose="020F0502020204030204" pitchFamily="34" charset="0"/>
              </a:rPr>
              <a:t>. </a:t>
            </a:r>
            <a:r>
              <a:rPr lang="en-GB" b="1" dirty="0">
                <a:latin typeface="Calibri" panose="020F0502020204030204" pitchFamily="34" charset="0"/>
                <a:ea typeface="Calibri" panose="020F0502020204030204" pitchFamily="34" charset="0"/>
                <a:cs typeface="Calibri" panose="020F0502020204030204" pitchFamily="34" charset="0"/>
              </a:rPr>
              <a:t>Hyderabad</a:t>
            </a:r>
            <a:r>
              <a:rPr lang="en-GB" dirty="0">
                <a:latin typeface="Calibri" panose="020F0502020204030204" pitchFamily="34" charset="0"/>
                <a:ea typeface="Calibri" panose="020F0502020204030204" pitchFamily="34" charset="0"/>
                <a:cs typeface="Calibri" panose="020F0502020204030204" pitchFamily="34" charset="0"/>
              </a:rPr>
              <a:t> shows highest motorcycle sales 206819 whereas motor car is 51447 , which is in 4:1 ratio. </a:t>
            </a:r>
          </a:p>
        </p:txBody>
      </p:sp>
      <p:sp>
        <p:nvSpPr>
          <p:cNvPr id="3" name="TextBox 2">
            <a:extLst>
              <a:ext uri="{FF2B5EF4-FFF2-40B4-BE49-F238E27FC236}">
                <a16:creationId xmlns:a16="http://schemas.microsoft.com/office/drawing/2014/main" id="{2D7F028C-5AFC-7B3F-1DE5-FDCE1350291C}"/>
              </a:ext>
            </a:extLst>
          </p:cNvPr>
          <p:cNvSpPr txBox="1"/>
          <p:nvPr/>
        </p:nvSpPr>
        <p:spPr>
          <a:xfrm>
            <a:off x="3668486" y="286802"/>
            <a:ext cx="6096000" cy="400110"/>
          </a:xfrm>
          <a:prstGeom prst="rect">
            <a:avLst/>
          </a:prstGeom>
          <a:noFill/>
        </p:spPr>
        <p:txBody>
          <a:bodyPr wrap="square">
            <a:spAutoFit/>
          </a:bodyPr>
          <a:lstStyle/>
          <a:p>
            <a:r>
              <a:rPr lang="en-GB" sz="2000" b="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Distribution of vehicles </a:t>
            </a:r>
          </a:p>
        </p:txBody>
      </p:sp>
    </p:spTree>
    <p:extLst>
      <p:ext uri="{BB962C8B-B14F-4D97-AF65-F5344CB8AC3E}">
        <p14:creationId xmlns:p14="http://schemas.microsoft.com/office/powerpoint/2010/main" val="2749366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04EC9E-5E27-7F2C-5B3F-4AA48BE5FCCA}"/>
              </a:ext>
            </a:extLst>
          </p:cNvPr>
          <p:cNvSpPr txBox="1"/>
          <p:nvPr/>
        </p:nvSpPr>
        <p:spPr>
          <a:xfrm>
            <a:off x="761999" y="2160081"/>
            <a:ext cx="4604659" cy="1477328"/>
          </a:xfrm>
          <a:prstGeom prst="rect">
            <a:avLst/>
          </a:prstGeom>
          <a:noFill/>
        </p:spPr>
        <p:txBody>
          <a:bodyPr wrap="square">
            <a:spAutoFit/>
          </a:bodyPr>
          <a:lstStyle/>
          <a:p>
            <a:pPr marL="0" indent="0">
              <a:buNone/>
            </a:pPr>
            <a:r>
              <a:rPr lang="en-GB" sz="1800" b="1" dirty="0">
                <a:latin typeface="Calibri" panose="020F0502020204030204" pitchFamily="34" charset="0"/>
                <a:ea typeface="Calibri" panose="020F0502020204030204" pitchFamily="34" charset="0"/>
                <a:cs typeface="Calibri" panose="020F0502020204030204" pitchFamily="34" charset="0"/>
              </a:rPr>
              <a:t>7. List down the top 3 and bottom 3 districts that have shown the highest and lowest vehicle sales growth during FY 2022 compared to FY 2021? (Consider and compare categories: Petrol, Diesel and Electric)</a:t>
            </a:r>
          </a:p>
        </p:txBody>
      </p:sp>
      <p:pic>
        <p:nvPicPr>
          <p:cNvPr id="6" name="Picture 5">
            <a:extLst>
              <a:ext uri="{FF2B5EF4-FFF2-40B4-BE49-F238E27FC236}">
                <a16:creationId xmlns:a16="http://schemas.microsoft.com/office/drawing/2014/main" id="{A1D4EB22-953B-7DE4-0107-9FAEFD174B76}"/>
              </a:ext>
            </a:extLst>
          </p:cNvPr>
          <p:cNvPicPr>
            <a:picLocks noChangeAspect="1"/>
          </p:cNvPicPr>
          <p:nvPr/>
        </p:nvPicPr>
        <p:blipFill>
          <a:blip r:embed="rId2"/>
          <a:stretch>
            <a:fillRect/>
          </a:stretch>
        </p:blipFill>
        <p:spPr>
          <a:xfrm>
            <a:off x="6096000" y="1734586"/>
            <a:ext cx="4280120" cy="88269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F8060102-C1E8-2EC1-E907-C7BE980A1106}"/>
              </a:ext>
            </a:extLst>
          </p:cNvPr>
          <p:cNvPicPr>
            <a:picLocks noChangeAspect="1"/>
          </p:cNvPicPr>
          <p:nvPr/>
        </p:nvPicPr>
        <p:blipFill>
          <a:blip r:embed="rId3"/>
          <a:stretch>
            <a:fillRect/>
          </a:stretch>
        </p:blipFill>
        <p:spPr>
          <a:xfrm>
            <a:off x="6134102" y="3487472"/>
            <a:ext cx="4203916" cy="876345"/>
          </a:xfrm>
          <a:prstGeom prst="rect">
            <a:avLst/>
          </a:prstGeom>
          <a:ln>
            <a:noFill/>
          </a:ln>
          <a:effectLst>
            <a:outerShdw blurRad="190500" algn="tl" rotWithShape="0">
              <a:srgbClr val="000000">
                <a:alpha val="70000"/>
              </a:srgbClr>
            </a:outerShdw>
          </a:effectLst>
        </p:spPr>
      </p:pic>
      <p:pic>
        <p:nvPicPr>
          <p:cNvPr id="13" name="Graphic 12" descr="Bar graph with upward trend with solid fill">
            <a:extLst>
              <a:ext uri="{FF2B5EF4-FFF2-40B4-BE49-F238E27FC236}">
                <a16:creationId xmlns:a16="http://schemas.microsoft.com/office/drawing/2014/main" id="{68B79CEA-4F7C-5C8A-2EF1-2B0FB596CC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15601" y="1702881"/>
            <a:ext cx="914400" cy="914400"/>
          </a:xfrm>
          <a:prstGeom prst="rect">
            <a:avLst/>
          </a:prstGeom>
        </p:spPr>
      </p:pic>
      <p:pic>
        <p:nvPicPr>
          <p:cNvPr id="15" name="Graphic 14" descr="Bar graph with downward trend with solid fill">
            <a:extLst>
              <a:ext uri="{FF2B5EF4-FFF2-40B4-BE49-F238E27FC236}">
                <a16:creationId xmlns:a16="http://schemas.microsoft.com/office/drawing/2014/main" id="{380D7A64-23BD-2380-668D-8E585A048C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15601" y="3529660"/>
            <a:ext cx="914400" cy="914400"/>
          </a:xfrm>
          <a:prstGeom prst="rect">
            <a:avLst/>
          </a:prstGeom>
        </p:spPr>
      </p:pic>
      <p:sp>
        <p:nvSpPr>
          <p:cNvPr id="3" name="TextBox 2">
            <a:extLst>
              <a:ext uri="{FF2B5EF4-FFF2-40B4-BE49-F238E27FC236}">
                <a16:creationId xmlns:a16="http://schemas.microsoft.com/office/drawing/2014/main" id="{9093056F-BE4C-041C-579E-FB93D41BFD42}"/>
              </a:ext>
            </a:extLst>
          </p:cNvPr>
          <p:cNvSpPr txBox="1"/>
          <p:nvPr/>
        </p:nvSpPr>
        <p:spPr>
          <a:xfrm>
            <a:off x="2645229" y="356152"/>
            <a:ext cx="6096000" cy="400110"/>
          </a:xfrm>
          <a:prstGeom prst="rect">
            <a:avLst/>
          </a:prstGeom>
          <a:noFill/>
        </p:spPr>
        <p:txBody>
          <a:bodyPr wrap="square">
            <a:spAutoFit/>
          </a:bodyPr>
          <a:lstStyle/>
          <a:p>
            <a:r>
              <a:rPr lang="en-GB" sz="2000" b="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Highest and lowest vehicle sales growth-2022</a:t>
            </a:r>
          </a:p>
        </p:txBody>
      </p:sp>
    </p:spTree>
    <p:extLst>
      <p:ext uri="{BB962C8B-B14F-4D97-AF65-F5344CB8AC3E}">
        <p14:creationId xmlns:p14="http://schemas.microsoft.com/office/powerpoint/2010/main" val="2779156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83202B-3FC5-7AB7-C0DB-0D2B2B6AA49F}"/>
              </a:ext>
            </a:extLst>
          </p:cNvPr>
          <p:cNvSpPr txBox="1"/>
          <p:nvPr/>
        </p:nvSpPr>
        <p:spPr>
          <a:xfrm>
            <a:off x="1446012" y="1919787"/>
            <a:ext cx="3942415" cy="1200329"/>
          </a:xfrm>
          <a:prstGeom prst="rect">
            <a:avLst/>
          </a:prstGeom>
          <a:noFill/>
        </p:spPr>
        <p:txBody>
          <a:bodyPr wrap="square">
            <a:spAutoFit/>
          </a:bodyPr>
          <a:lstStyle/>
          <a:p>
            <a:br>
              <a:rPr lang="en-GB" b="1" dirty="0">
                <a:latin typeface="Calibri" panose="020F0502020204030204" pitchFamily="34" charset="0"/>
                <a:ea typeface="Calibri" panose="020F0502020204030204" pitchFamily="34" charset="0"/>
                <a:cs typeface="Calibri" panose="020F0502020204030204" pitchFamily="34" charset="0"/>
              </a:rPr>
            </a:br>
            <a:r>
              <a:rPr lang="en-GB" b="1" dirty="0">
                <a:latin typeface="Calibri" panose="020F0502020204030204" pitchFamily="34" charset="0"/>
                <a:ea typeface="Calibri" panose="020F0502020204030204" pitchFamily="34" charset="0"/>
                <a:cs typeface="Calibri" panose="020F0502020204030204" pitchFamily="34" charset="0"/>
              </a:rPr>
              <a:t>8. List down the top 5 sectors that have witnessed the most significant investments in FY 2022.</a:t>
            </a:r>
          </a:p>
        </p:txBody>
      </p:sp>
      <p:pic>
        <p:nvPicPr>
          <p:cNvPr id="6" name="Content Placeholder 4">
            <a:extLst>
              <a:ext uri="{FF2B5EF4-FFF2-40B4-BE49-F238E27FC236}">
                <a16:creationId xmlns:a16="http://schemas.microsoft.com/office/drawing/2014/main" id="{05500B18-428B-A22E-3C00-CD4277F2124D}"/>
              </a:ext>
            </a:extLst>
          </p:cNvPr>
          <p:cNvPicPr>
            <a:picLocks noGrp="1" noChangeAspect="1"/>
          </p:cNvPicPr>
          <p:nvPr>
            <p:ph idx="1"/>
          </p:nvPr>
        </p:nvPicPr>
        <p:blipFill>
          <a:blip r:embed="rId2"/>
          <a:stretch>
            <a:fillRect/>
          </a:stretch>
        </p:blipFill>
        <p:spPr>
          <a:xfrm>
            <a:off x="6645031" y="1318512"/>
            <a:ext cx="3254438" cy="1446459"/>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20A734D4-AA4E-4040-DD89-2B2AE18E81A4}"/>
              </a:ext>
            </a:extLst>
          </p:cNvPr>
          <p:cNvPicPr>
            <a:picLocks noChangeAspect="1"/>
          </p:cNvPicPr>
          <p:nvPr/>
        </p:nvPicPr>
        <p:blipFill>
          <a:blip r:embed="rId3"/>
          <a:stretch>
            <a:fillRect/>
          </a:stretch>
        </p:blipFill>
        <p:spPr>
          <a:xfrm>
            <a:off x="5997090" y="3505200"/>
            <a:ext cx="4794496" cy="2393124"/>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F22B9745-E44A-5C69-FC61-3D5F7C5F63D2}"/>
              </a:ext>
            </a:extLst>
          </p:cNvPr>
          <p:cNvSpPr txBox="1"/>
          <p:nvPr/>
        </p:nvSpPr>
        <p:spPr>
          <a:xfrm>
            <a:off x="2590800" y="457027"/>
            <a:ext cx="6487886" cy="400110"/>
          </a:xfrm>
          <a:prstGeom prst="rect">
            <a:avLst/>
          </a:prstGeom>
          <a:noFill/>
        </p:spPr>
        <p:txBody>
          <a:bodyPr wrap="square">
            <a:spAutoFit/>
          </a:bodyPr>
          <a:lstStyle/>
          <a:p>
            <a:r>
              <a:rPr lang="en-GB" sz="2000" b="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Top 5 sectors with most significant investments in FY 2022.</a:t>
            </a:r>
          </a:p>
        </p:txBody>
      </p:sp>
    </p:spTree>
    <p:extLst>
      <p:ext uri="{BB962C8B-B14F-4D97-AF65-F5344CB8AC3E}">
        <p14:creationId xmlns:p14="http://schemas.microsoft.com/office/powerpoint/2010/main" val="2610068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3A0E2A-E582-DD72-65F5-B9A07E08A49C}"/>
              </a:ext>
            </a:extLst>
          </p:cNvPr>
          <p:cNvSpPr txBox="1"/>
          <p:nvPr/>
        </p:nvSpPr>
        <p:spPr>
          <a:xfrm>
            <a:off x="1478800" y="1474124"/>
            <a:ext cx="4540999" cy="1477328"/>
          </a:xfrm>
          <a:prstGeom prst="rect">
            <a:avLst/>
          </a:prstGeom>
          <a:noFill/>
        </p:spPr>
        <p:txBody>
          <a:bodyPr wrap="square">
            <a:spAutoFit/>
          </a:bodyPr>
          <a:lstStyle/>
          <a:p>
            <a:pPr marL="0" indent="0">
              <a:buNone/>
            </a:pPr>
            <a:r>
              <a:rPr lang="en-GB" sz="1800" b="1" dirty="0">
                <a:latin typeface="Calibri" panose="020F0502020204030204" pitchFamily="34" charset="0"/>
                <a:ea typeface="Calibri" panose="020F0502020204030204" pitchFamily="34" charset="0"/>
                <a:cs typeface="Calibri" panose="020F0502020204030204" pitchFamily="34" charset="0"/>
              </a:rPr>
              <a:t>9. List down the top 3 districts that have attracted the most significant sector investments during FY 2019 to 2022? What factors could have led to the substantial investments in these particular districts?</a:t>
            </a:r>
          </a:p>
        </p:txBody>
      </p:sp>
      <p:pic>
        <p:nvPicPr>
          <p:cNvPr id="6" name="Picture 5">
            <a:extLst>
              <a:ext uri="{FF2B5EF4-FFF2-40B4-BE49-F238E27FC236}">
                <a16:creationId xmlns:a16="http://schemas.microsoft.com/office/drawing/2014/main" id="{94EB860F-163E-F79D-4085-38FB2FF75A25}"/>
              </a:ext>
            </a:extLst>
          </p:cNvPr>
          <p:cNvPicPr>
            <a:picLocks noChangeAspect="1"/>
          </p:cNvPicPr>
          <p:nvPr/>
        </p:nvPicPr>
        <p:blipFill>
          <a:blip r:embed="rId2"/>
          <a:stretch>
            <a:fillRect/>
          </a:stretch>
        </p:blipFill>
        <p:spPr>
          <a:xfrm>
            <a:off x="6836229" y="1817860"/>
            <a:ext cx="4267200" cy="106685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B58FE72B-B6FE-2263-876F-E7257EB5AC5F}"/>
              </a:ext>
            </a:extLst>
          </p:cNvPr>
          <p:cNvPicPr>
            <a:picLocks noChangeAspect="1"/>
          </p:cNvPicPr>
          <p:nvPr/>
        </p:nvPicPr>
        <p:blipFill>
          <a:blip r:embed="rId3"/>
          <a:stretch>
            <a:fillRect/>
          </a:stretch>
        </p:blipFill>
        <p:spPr>
          <a:xfrm>
            <a:off x="7554686" y="3609075"/>
            <a:ext cx="2830286" cy="2084651"/>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50D2E502-1F98-6D29-7D8E-E39F53E2380F}"/>
              </a:ext>
            </a:extLst>
          </p:cNvPr>
          <p:cNvSpPr txBox="1"/>
          <p:nvPr/>
        </p:nvSpPr>
        <p:spPr>
          <a:xfrm>
            <a:off x="1549216" y="3939400"/>
            <a:ext cx="3954143" cy="1754326"/>
          </a:xfrm>
          <a:prstGeom prst="rect">
            <a:avLst/>
          </a:prstGeom>
          <a:noFill/>
        </p:spPr>
        <p:txBody>
          <a:bodyPr wrap="square">
            <a:spAutoFit/>
          </a:bodyPr>
          <a:lstStyle/>
          <a:p>
            <a:r>
              <a:rPr lang="en-GB" dirty="0">
                <a:latin typeface="Calibri" panose="020F0502020204030204" pitchFamily="34" charset="0"/>
                <a:ea typeface="Calibri" panose="020F0502020204030204" pitchFamily="34" charset="0"/>
                <a:cs typeface="Calibri" panose="020F0502020204030204" pitchFamily="34" charset="0"/>
              </a:rPr>
              <a:t>Insight: Rangareddy shows 28.970k crore total investment in Real estate, Industrial parks and IT Buildings, followed by Peddapalli and  Rangareddy also stands third in Plastic and Rubber sector.</a:t>
            </a:r>
          </a:p>
        </p:txBody>
      </p:sp>
      <p:sp>
        <p:nvSpPr>
          <p:cNvPr id="3" name="TextBox 2">
            <a:extLst>
              <a:ext uri="{FF2B5EF4-FFF2-40B4-BE49-F238E27FC236}">
                <a16:creationId xmlns:a16="http://schemas.microsoft.com/office/drawing/2014/main" id="{EDF6501F-179D-5572-3BFA-F05C266EED7A}"/>
              </a:ext>
            </a:extLst>
          </p:cNvPr>
          <p:cNvSpPr txBox="1"/>
          <p:nvPr/>
        </p:nvSpPr>
        <p:spPr>
          <a:xfrm>
            <a:off x="2536372" y="372071"/>
            <a:ext cx="6096000" cy="400110"/>
          </a:xfrm>
          <a:prstGeom prst="rect">
            <a:avLst/>
          </a:prstGeom>
          <a:noFill/>
        </p:spPr>
        <p:txBody>
          <a:bodyPr wrap="square">
            <a:spAutoFit/>
          </a:bodyPr>
          <a:lstStyle/>
          <a:p>
            <a:r>
              <a:rPr lang="en-GB" sz="2000" b="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Top 3 districts with most significant sector investments </a:t>
            </a:r>
          </a:p>
        </p:txBody>
      </p:sp>
    </p:spTree>
    <p:extLst>
      <p:ext uri="{BB962C8B-B14F-4D97-AF65-F5344CB8AC3E}">
        <p14:creationId xmlns:p14="http://schemas.microsoft.com/office/powerpoint/2010/main" val="98458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E56A43-3C2F-02CB-EFE1-6966CCF389DB}"/>
              </a:ext>
            </a:extLst>
          </p:cNvPr>
          <p:cNvSpPr txBox="1"/>
          <p:nvPr/>
        </p:nvSpPr>
        <p:spPr>
          <a:xfrm>
            <a:off x="1214458" y="932436"/>
            <a:ext cx="8730343" cy="707886"/>
          </a:xfrm>
          <a:prstGeom prst="rect">
            <a:avLst/>
          </a:prstGeom>
          <a:noFill/>
        </p:spPr>
        <p:txBody>
          <a:bodyPr wrap="square">
            <a:spAutoFit/>
          </a:bodyPr>
          <a:lstStyle/>
          <a:p>
            <a:pPr marL="0" indent="0">
              <a:buNone/>
            </a:pPr>
            <a:r>
              <a:rPr lang="en-GB" sz="2000" b="1" dirty="0">
                <a:latin typeface="Calibri" panose="020F0502020204030204" pitchFamily="34" charset="0"/>
                <a:ea typeface="Calibri" panose="020F0502020204030204" pitchFamily="34" charset="0"/>
                <a:cs typeface="Calibri" panose="020F0502020204030204" pitchFamily="34" charset="0"/>
              </a:rPr>
              <a:t>10. Is there any relationship between district investments, vehicles sales and stamps revenue within the same district between FY 2021 and 2022?</a:t>
            </a:r>
          </a:p>
        </p:txBody>
      </p:sp>
      <p:pic>
        <p:nvPicPr>
          <p:cNvPr id="6" name="Picture 5">
            <a:extLst>
              <a:ext uri="{FF2B5EF4-FFF2-40B4-BE49-F238E27FC236}">
                <a16:creationId xmlns:a16="http://schemas.microsoft.com/office/drawing/2014/main" id="{E74990E1-0418-7217-6C95-28E910B99108}"/>
              </a:ext>
            </a:extLst>
          </p:cNvPr>
          <p:cNvPicPr>
            <a:picLocks noChangeAspect="1"/>
          </p:cNvPicPr>
          <p:nvPr/>
        </p:nvPicPr>
        <p:blipFill>
          <a:blip r:embed="rId2"/>
          <a:stretch>
            <a:fillRect/>
          </a:stretch>
        </p:blipFill>
        <p:spPr>
          <a:xfrm>
            <a:off x="898772" y="2154171"/>
            <a:ext cx="3149762" cy="3473629"/>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6489FB84-F839-3353-C3A7-C37E7906C3B2}"/>
              </a:ext>
            </a:extLst>
          </p:cNvPr>
          <p:cNvPicPr>
            <a:picLocks noChangeAspect="1"/>
          </p:cNvPicPr>
          <p:nvPr/>
        </p:nvPicPr>
        <p:blipFill>
          <a:blip r:embed="rId3"/>
          <a:stretch>
            <a:fillRect/>
          </a:stretch>
        </p:blipFill>
        <p:spPr>
          <a:xfrm>
            <a:off x="4328757" y="2154171"/>
            <a:ext cx="3187864" cy="3448227"/>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4F86CF3A-8100-269A-2B9D-A47FAF95F713}"/>
              </a:ext>
            </a:extLst>
          </p:cNvPr>
          <p:cNvPicPr>
            <a:picLocks noChangeAspect="1"/>
          </p:cNvPicPr>
          <p:nvPr/>
        </p:nvPicPr>
        <p:blipFill>
          <a:blip r:embed="rId4"/>
          <a:stretch>
            <a:fillRect/>
          </a:stretch>
        </p:blipFill>
        <p:spPr>
          <a:xfrm>
            <a:off x="7938360" y="2128769"/>
            <a:ext cx="3168813" cy="34736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45619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269020-2064-EC3E-BE0C-D74E01B2EF6D}"/>
              </a:ext>
            </a:extLst>
          </p:cNvPr>
          <p:cNvSpPr txBox="1"/>
          <p:nvPr/>
        </p:nvSpPr>
        <p:spPr>
          <a:xfrm>
            <a:off x="992255" y="1571707"/>
            <a:ext cx="3614057" cy="1200329"/>
          </a:xfrm>
          <a:prstGeom prst="rect">
            <a:avLst/>
          </a:prstGeom>
          <a:noFill/>
        </p:spPr>
        <p:txBody>
          <a:bodyPr wrap="square">
            <a:spAutoFit/>
          </a:bodyPr>
          <a:lstStyle/>
          <a:p>
            <a:pPr marL="0" indent="0">
              <a:buNone/>
            </a:pPr>
            <a:r>
              <a:rPr lang="en-GB" b="1" dirty="0">
                <a:latin typeface="Calibri" panose="020F0502020204030204" pitchFamily="34" charset="0"/>
                <a:ea typeface="Calibri" panose="020F0502020204030204" pitchFamily="34" charset="0"/>
                <a:cs typeface="Calibri" panose="020F0502020204030204" pitchFamily="34" charset="0"/>
              </a:rPr>
              <a:t>11. Are there any particular sectors that have shown substantial investment in multiple districts between FY 2021 and 2022?</a:t>
            </a:r>
          </a:p>
        </p:txBody>
      </p:sp>
      <p:pic>
        <p:nvPicPr>
          <p:cNvPr id="6" name="Picture 5">
            <a:extLst>
              <a:ext uri="{FF2B5EF4-FFF2-40B4-BE49-F238E27FC236}">
                <a16:creationId xmlns:a16="http://schemas.microsoft.com/office/drawing/2014/main" id="{4BC52092-35EB-CE5D-AA5D-D7ED531320E7}"/>
              </a:ext>
            </a:extLst>
          </p:cNvPr>
          <p:cNvPicPr>
            <a:picLocks noChangeAspect="1"/>
          </p:cNvPicPr>
          <p:nvPr/>
        </p:nvPicPr>
        <p:blipFill>
          <a:blip r:embed="rId2"/>
          <a:stretch>
            <a:fillRect/>
          </a:stretch>
        </p:blipFill>
        <p:spPr>
          <a:xfrm>
            <a:off x="5029201" y="1756357"/>
            <a:ext cx="6934200" cy="3345286"/>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DF1BD0CA-196A-D27B-E0A8-E155F7133FD4}"/>
              </a:ext>
            </a:extLst>
          </p:cNvPr>
          <p:cNvSpPr txBox="1"/>
          <p:nvPr/>
        </p:nvSpPr>
        <p:spPr>
          <a:xfrm>
            <a:off x="992255" y="3347317"/>
            <a:ext cx="3511472" cy="1754326"/>
          </a:xfrm>
          <a:prstGeom prst="rect">
            <a:avLst/>
          </a:prstGeom>
          <a:noFill/>
        </p:spPr>
        <p:txBody>
          <a:bodyPr wrap="square">
            <a:spAutoFit/>
          </a:bodyPr>
          <a:lstStyle/>
          <a:p>
            <a:r>
              <a:rPr lang="en-GB" dirty="0">
                <a:latin typeface="Calibri" panose="020F0502020204030204" pitchFamily="34" charset="0"/>
                <a:ea typeface="Calibri" panose="020F0502020204030204" pitchFamily="34" charset="0"/>
                <a:cs typeface="Calibri" panose="020F0502020204030204" pitchFamily="34" charset="0"/>
              </a:rPr>
              <a:t>Insight: From the analysis, Pharmaceuticals and Chemicals sectors shows substantial investment in multiple districts, followed by Food Processing sector Between the year 2021 and 2022.</a:t>
            </a:r>
          </a:p>
        </p:txBody>
      </p:sp>
      <p:sp>
        <p:nvSpPr>
          <p:cNvPr id="3" name="TextBox 2">
            <a:extLst>
              <a:ext uri="{FF2B5EF4-FFF2-40B4-BE49-F238E27FC236}">
                <a16:creationId xmlns:a16="http://schemas.microsoft.com/office/drawing/2014/main" id="{507DDEFB-D934-8FBB-F8E1-9900E763E604}"/>
              </a:ext>
            </a:extLst>
          </p:cNvPr>
          <p:cNvSpPr txBox="1"/>
          <p:nvPr/>
        </p:nvSpPr>
        <p:spPr>
          <a:xfrm>
            <a:off x="3037115" y="488411"/>
            <a:ext cx="6117770" cy="400110"/>
          </a:xfrm>
          <a:prstGeom prst="rect">
            <a:avLst/>
          </a:prstGeom>
          <a:noFill/>
        </p:spPr>
        <p:txBody>
          <a:bodyPr wrap="square">
            <a:spAutoFit/>
          </a:bodyPr>
          <a:lstStyle/>
          <a:p>
            <a:r>
              <a:rPr lang="en-GB" sz="2000" b="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Sector with Investment in multiple districts- 2021-2022</a:t>
            </a:r>
          </a:p>
        </p:txBody>
      </p:sp>
    </p:spTree>
    <p:extLst>
      <p:ext uri="{BB962C8B-B14F-4D97-AF65-F5344CB8AC3E}">
        <p14:creationId xmlns:p14="http://schemas.microsoft.com/office/powerpoint/2010/main" val="3392129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81B321-25ED-7AC6-3EA5-875732CB97AA}"/>
              </a:ext>
            </a:extLst>
          </p:cNvPr>
          <p:cNvSpPr txBox="1"/>
          <p:nvPr/>
        </p:nvSpPr>
        <p:spPr>
          <a:xfrm>
            <a:off x="1175657" y="1371739"/>
            <a:ext cx="9285514" cy="646331"/>
          </a:xfrm>
          <a:prstGeom prst="rect">
            <a:avLst/>
          </a:prstGeom>
          <a:noFill/>
        </p:spPr>
        <p:txBody>
          <a:bodyPr wrap="square">
            <a:spAutoFit/>
          </a:bodyPr>
          <a:lstStyle/>
          <a:p>
            <a:pPr marL="0" indent="0">
              <a:buNone/>
            </a:pPr>
            <a:r>
              <a:rPr lang="en-GB" b="1" dirty="0">
                <a:latin typeface="Calibri" panose="020F0502020204030204" pitchFamily="34" charset="0"/>
                <a:ea typeface="Calibri" panose="020F0502020204030204" pitchFamily="34" charset="0"/>
                <a:cs typeface="Calibri" panose="020F0502020204030204" pitchFamily="34" charset="0"/>
              </a:rPr>
              <a:t>12. Can we identify any seasonal patterns or cyclicality in the investment trends for specific sectors? Do certain sectors experience higher investments during particular months?</a:t>
            </a:r>
          </a:p>
        </p:txBody>
      </p:sp>
      <p:pic>
        <p:nvPicPr>
          <p:cNvPr id="4" name="Picture 3">
            <a:extLst>
              <a:ext uri="{FF2B5EF4-FFF2-40B4-BE49-F238E27FC236}">
                <a16:creationId xmlns:a16="http://schemas.microsoft.com/office/drawing/2014/main" id="{5BA2B2CF-1938-2AE9-9BB9-F1626F351B2D}"/>
              </a:ext>
            </a:extLst>
          </p:cNvPr>
          <p:cNvPicPr>
            <a:picLocks noChangeAspect="1"/>
          </p:cNvPicPr>
          <p:nvPr/>
        </p:nvPicPr>
        <p:blipFill>
          <a:blip r:embed="rId2"/>
          <a:stretch>
            <a:fillRect/>
          </a:stretch>
        </p:blipFill>
        <p:spPr>
          <a:xfrm>
            <a:off x="989738" y="3079507"/>
            <a:ext cx="3108311" cy="2683596"/>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3C03208E-3C73-CF73-41E1-1D4CECFA30F9}"/>
              </a:ext>
            </a:extLst>
          </p:cNvPr>
          <p:cNvPicPr>
            <a:picLocks noChangeAspect="1"/>
          </p:cNvPicPr>
          <p:nvPr/>
        </p:nvPicPr>
        <p:blipFill>
          <a:blip r:embed="rId3"/>
          <a:stretch>
            <a:fillRect/>
          </a:stretch>
        </p:blipFill>
        <p:spPr>
          <a:xfrm>
            <a:off x="4388735" y="3079507"/>
            <a:ext cx="3253036" cy="2683596"/>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714B1401-8493-70DC-A865-1A338D678089}"/>
              </a:ext>
            </a:extLst>
          </p:cNvPr>
          <p:cNvPicPr>
            <a:picLocks noChangeAspect="1"/>
          </p:cNvPicPr>
          <p:nvPr/>
        </p:nvPicPr>
        <p:blipFill>
          <a:blip r:embed="rId4"/>
          <a:stretch>
            <a:fillRect/>
          </a:stretch>
        </p:blipFill>
        <p:spPr>
          <a:xfrm>
            <a:off x="7932457" y="3079507"/>
            <a:ext cx="3457963" cy="2656533"/>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CD210B32-90B5-F4E3-BFA7-DEF37F0B03C4}"/>
              </a:ext>
            </a:extLst>
          </p:cNvPr>
          <p:cNvSpPr txBox="1"/>
          <p:nvPr/>
        </p:nvSpPr>
        <p:spPr>
          <a:xfrm>
            <a:off x="3048000" y="471689"/>
            <a:ext cx="6096000" cy="400110"/>
          </a:xfrm>
          <a:prstGeom prst="rect">
            <a:avLst/>
          </a:prstGeom>
          <a:noFill/>
        </p:spPr>
        <p:txBody>
          <a:bodyPr wrap="square">
            <a:spAutoFit/>
          </a:bodyPr>
          <a:lstStyle/>
          <a:p>
            <a:r>
              <a:rPr lang="en-GB" sz="2000" b="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The investment trends for specific sectors</a:t>
            </a:r>
          </a:p>
        </p:txBody>
      </p:sp>
    </p:spTree>
    <p:extLst>
      <p:ext uri="{BB962C8B-B14F-4D97-AF65-F5344CB8AC3E}">
        <p14:creationId xmlns:p14="http://schemas.microsoft.com/office/powerpoint/2010/main" val="844873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AE2A38-7F42-E896-ED77-313AA4BD9058}"/>
              </a:ext>
            </a:extLst>
          </p:cNvPr>
          <p:cNvSpPr txBox="1"/>
          <p:nvPr/>
        </p:nvSpPr>
        <p:spPr>
          <a:xfrm>
            <a:off x="2030184" y="760550"/>
            <a:ext cx="7086601" cy="1015663"/>
          </a:xfrm>
          <a:prstGeom prst="rect">
            <a:avLst/>
          </a:prstGeom>
          <a:noFill/>
        </p:spPr>
        <p:txBody>
          <a:bodyPr wrap="square">
            <a:spAutoFit/>
          </a:bodyPr>
          <a:lstStyle/>
          <a:p>
            <a:br>
              <a:rPr lang="en-GB" sz="2000" b="1" dirty="0">
                <a:latin typeface="Calibri" panose="020F0502020204030204" pitchFamily="34" charset="0"/>
                <a:ea typeface="Calibri" panose="020F0502020204030204" pitchFamily="34" charset="0"/>
                <a:cs typeface="Calibri" panose="020F0502020204030204" pitchFamily="34" charset="0"/>
              </a:rPr>
            </a:br>
            <a:r>
              <a:rPr lang="en-GB" sz="2000" b="1" dirty="0">
                <a:latin typeface="Calibri" panose="020F0502020204030204" pitchFamily="34" charset="0"/>
                <a:ea typeface="Calibri" panose="020F0502020204030204" pitchFamily="34" charset="0"/>
                <a:cs typeface="Calibri" panose="020F0502020204030204" pitchFamily="34" charset="0"/>
              </a:rPr>
              <a:t>1. What are the top 5 districts to buy commercial properties in Telangana? Justify your answer.</a:t>
            </a:r>
          </a:p>
        </p:txBody>
      </p:sp>
      <p:sp>
        <p:nvSpPr>
          <p:cNvPr id="7" name="TextBox 6">
            <a:extLst>
              <a:ext uri="{FF2B5EF4-FFF2-40B4-BE49-F238E27FC236}">
                <a16:creationId xmlns:a16="http://schemas.microsoft.com/office/drawing/2014/main" id="{4B21084D-361B-B271-1041-685D123D6441}"/>
              </a:ext>
            </a:extLst>
          </p:cNvPr>
          <p:cNvSpPr txBox="1"/>
          <p:nvPr/>
        </p:nvSpPr>
        <p:spPr>
          <a:xfrm>
            <a:off x="2666999" y="2351705"/>
            <a:ext cx="6096000" cy="1477328"/>
          </a:xfrm>
          <a:prstGeom prst="rect">
            <a:avLst/>
          </a:prstGeom>
          <a:noFill/>
        </p:spPr>
        <p:txBody>
          <a:bodyPr wrap="square">
            <a:spAutoFit/>
          </a:bodyPr>
          <a:lstStyle/>
          <a:p>
            <a:r>
              <a:rPr lang="en-GB" dirty="0">
                <a:latin typeface="Calibri" panose="020F0502020204030204" pitchFamily="34" charset="0"/>
                <a:ea typeface="Calibri" panose="020F0502020204030204" pitchFamily="34" charset="0"/>
                <a:cs typeface="Calibri" panose="020F0502020204030204" pitchFamily="34" charset="0"/>
              </a:rPr>
              <a:t>1. Hyderabad District</a:t>
            </a:r>
          </a:p>
          <a:p>
            <a:r>
              <a:rPr lang="en-GB" dirty="0">
                <a:latin typeface="Calibri" panose="020F0502020204030204" pitchFamily="34" charset="0"/>
                <a:ea typeface="Calibri" panose="020F0502020204030204" pitchFamily="34" charset="0"/>
                <a:cs typeface="Calibri" panose="020F0502020204030204" pitchFamily="34" charset="0"/>
              </a:rPr>
              <a:t>2. Rangareddy</a:t>
            </a:r>
          </a:p>
          <a:p>
            <a:r>
              <a:rPr lang="en-GB" dirty="0">
                <a:latin typeface="Calibri" panose="020F0502020204030204" pitchFamily="34" charset="0"/>
                <a:ea typeface="Calibri" panose="020F0502020204030204" pitchFamily="34" charset="0"/>
                <a:cs typeface="Calibri" panose="020F0502020204030204" pitchFamily="34" charset="0"/>
              </a:rPr>
              <a:t>3. Medchal-Malkajgiri District</a:t>
            </a:r>
          </a:p>
          <a:p>
            <a:r>
              <a:rPr lang="en-GB" dirty="0">
                <a:latin typeface="Calibri" panose="020F0502020204030204" pitchFamily="34" charset="0"/>
                <a:ea typeface="Calibri" panose="020F0502020204030204" pitchFamily="34" charset="0"/>
                <a:cs typeface="Calibri" panose="020F0502020204030204" pitchFamily="34" charset="0"/>
              </a:rPr>
              <a:t>4. Warangal Urban District</a:t>
            </a:r>
          </a:p>
          <a:p>
            <a:r>
              <a:rPr lang="en-GB" dirty="0">
                <a:latin typeface="Calibri" panose="020F0502020204030204" pitchFamily="34" charset="0"/>
                <a:ea typeface="Calibri" panose="020F0502020204030204" pitchFamily="34" charset="0"/>
                <a:cs typeface="Calibri" panose="020F0502020204030204" pitchFamily="34" charset="0"/>
              </a:rPr>
              <a:t>5. Karimnagar District</a:t>
            </a:r>
          </a:p>
        </p:txBody>
      </p:sp>
    </p:spTree>
    <p:extLst>
      <p:ext uri="{BB962C8B-B14F-4D97-AF65-F5344CB8AC3E}">
        <p14:creationId xmlns:p14="http://schemas.microsoft.com/office/powerpoint/2010/main" val="2961353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0EDFC8-E3B5-9DE7-06A5-1C45AEE0370D}"/>
              </a:ext>
            </a:extLst>
          </p:cNvPr>
          <p:cNvSpPr txBox="1"/>
          <p:nvPr/>
        </p:nvSpPr>
        <p:spPr>
          <a:xfrm>
            <a:off x="947057" y="866784"/>
            <a:ext cx="9579429" cy="1015663"/>
          </a:xfrm>
          <a:prstGeom prst="rect">
            <a:avLst/>
          </a:prstGeom>
          <a:noFill/>
        </p:spPr>
        <p:txBody>
          <a:bodyPr wrap="square">
            <a:spAutoFit/>
          </a:bodyPr>
          <a:lstStyle/>
          <a:p>
            <a:r>
              <a:rPr lang="en-GB" sz="2000" b="1" dirty="0">
                <a:latin typeface="Calibri" panose="020F0502020204030204" pitchFamily="34" charset="0"/>
                <a:ea typeface="Calibri" panose="020F0502020204030204" pitchFamily="34" charset="0"/>
                <a:cs typeface="Calibri" panose="020F0502020204030204" pitchFamily="34" charset="0"/>
              </a:rPr>
              <a:t>2. What significant policies or initiatives were put into effect to enhance economic growth, investments, and employment in Telangana by the current government? Can we quantify the impact of these policies using available data?</a:t>
            </a:r>
          </a:p>
        </p:txBody>
      </p:sp>
      <p:sp>
        <p:nvSpPr>
          <p:cNvPr id="10" name="TextBox 9">
            <a:extLst>
              <a:ext uri="{FF2B5EF4-FFF2-40B4-BE49-F238E27FC236}">
                <a16:creationId xmlns:a16="http://schemas.microsoft.com/office/drawing/2014/main" id="{85E9AB32-5872-4210-7EC5-FD8A94ADE12D}"/>
              </a:ext>
            </a:extLst>
          </p:cNvPr>
          <p:cNvSpPr txBox="1"/>
          <p:nvPr/>
        </p:nvSpPr>
        <p:spPr>
          <a:xfrm>
            <a:off x="1251856" y="2297897"/>
            <a:ext cx="7380516" cy="3693319"/>
          </a:xfrm>
          <a:prstGeom prst="rect">
            <a:avLst/>
          </a:prstGeom>
          <a:noFill/>
        </p:spPr>
        <p:txBody>
          <a:bodyPr wrap="square">
            <a:spAutoFit/>
          </a:bodyPr>
          <a:lstStyle/>
          <a:p>
            <a:pPr marL="285750" indent="-285750">
              <a:buFont typeface="Wingdings" panose="05000000000000000000" pitchFamily="2" charset="2"/>
              <a:buChar char="Ø"/>
            </a:pPr>
            <a:r>
              <a:rPr lang="en-GB" dirty="0">
                <a:latin typeface="Calibri" panose="020F0502020204030204" pitchFamily="34" charset="0"/>
                <a:ea typeface="Calibri" panose="020F0502020204030204" pitchFamily="34" charset="0"/>
                <a:cs typeface="Calibri" panose="020F0502020204030204" pitchFamily="34" charset="0"/>
              </a:rPr>
              <a:t> Since Service sector is the largest contributor to the Telangana's economy, policies to promote the IT sectors aimed to attract IT companies, startups, and technology-focused investments.</a:t>
            </a:r>
          </a:p>
          <a:p>
            <a:pPr marL="285750" indent="-28575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dirty="0">
                <a:latin typeface="Calibri" panose="020F0502020204030204" pitchFamily="34" charset="0"/>
                <a:ea typeface="Calibri" panose="020F0502020204030204" pitchFamily="34" charset="0"/>
                <a:cs typeface="Calibri" panose="020F0502020204030204" pitchFamily="34" charset="0"/>
              </a:rPr>
              <a:t>Investment in Fertilizers Organic and Inorganic, Pesticides, Insecticides, and Other Related sector stands 5th from other sectors. Since Telangana is an agriculture land, investing in this sectors and introducing modern techniques and Scheme can enhance agricultural productivity.</a:t>
            </a:r>
          </a:p>
          <a:p>
            <a:pPr marL="285750" indent="-28575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dirty="0">
                <a:latin typeface="Calibri" panose="020F0502020204030204" pitchFamily="34" charset="0"/>
                <a:ea typeface="Calibri" panose="020F0502020204030204" pitchFamily="34" charset="0"/>
                <a:cs typeface="Calibri" panose="020F0502020204030204" pitchFamily="34" charset="0"/>
              </a:rPr>
              <a:t>Program should be launched to support startups and innovation to improve employment.</a:t>
            </a:r>
          </a:p>
          <a:p>
            <a:endParaRPr lang="en-GB" dirty="0">
              <a:latin typeface="Calibri" panose="020F0502020204030204" pitchFamily="34" charset="0"/>
              <a:ea typeface="Calibri" panose="020F0502020204030204" pitchFamily="34" charset="0"/>
              <a:cs typeface="Calibri" panose="020F0502020204030204" pitchFamily="34" charset="0"/>
            </a:endParaRPr>
          </a:p>
          <a:p>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3" name="Graphic 2" descr="Open hand with plant with solid fill">
            <a:extLst>
              <a:ext uri="{FF2B5EF4-FFF2-40B4-BE49-F238E27FC236}">
                <a16:creationId xmlns:a16="http://schemas.microsoft.com/office/drawing/2014/main" id="{1BA85B3F-1DF7-2D8D-8CA6-5C829AB442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36429" y="3463671"/>
            <a:ext cx="914400" cy="914400"/>
          </a:xfrm>
          <a:prstGeom prst="rect">
            <a:avLst/>
          </a:prstGeom>
        </p:spPr>
      </p:pic>
      <p:pic>
        <p:nvPicPr>
          <p:cNvPr id="6" name="Graphic 5" descr="City with solid fill">
            <a:extLst>
              <a:ext uri="{FF2B5EF4-FFF2-40B4-BE49-F238E27FC236}">
                <a16:creationId xmlns:a16="http://schemas.microsoft.com/office/drawing/2014/main" id="{850211FA-17AA-5727-D0A0-14955502F9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32372" y="2180971"/>
            <a:ext cx="914400" cy="914400"/>
          </a:xfrm>
          <a:prstGeom prst="rect">
            <a:avLst/>
          </a:prstGeom>
        </p:spPr>
      </p:pic>
      <p:pic>
        <p:nvPicPr>
          <p:cNvPr id="8" name="Graphic 7" descr="Briefcase with solid fill">
            <a:extLst>
              <a:ext uri="{FF2B5EF4-FFF2-40B4-BE49-F238E27FC236}">
                <a16:creationId xmlns:a16="http://schemas.microsoft.com/office/drawing/2014/main" id="{6B427DB0-A5E5-ACAB-F6B8-BB74B05B7C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75172" y="4651416"/>
            <a:ext cx="914400" cy="914400"/>
          </a:xfrm>
          <a:prstGeom prst="rect">
            <a:avLst/>
          </a:prstGeom>
        </p:spPr>
      </p:pic>
    </p:spTree>
    <p:extLst>
      <p:ext uri="{BB962C8B-B14F-4D97-AF65-F5344CB8AC3E}">
        <p14:creationId xmlns:p14="http://schemas.microsoft.com/office/powerpoint/2010/main" val="1168737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03BE2D-97A5-3814-C0FD-731FCECF5D10}"/>
              </a:ext>
            </a:extLst>
          </p:cNvPr>
          <p:cNvSpPr txBox="1"/>
          <p:nvPr/>
        </p:nvSpPr>
        <p:spPr>
          <a:xfrm>
            <a:off x="783772" y="905079"/>
            <a:ext cx="9448800" cy="707886"/>
          </a:xfrm>
          <a:prstGeom prst="rect">
            <a:avLst/>
          </a:prstGeom>
          <a:noFill/>
        </p:spPr>
        <p:txBody>
          <a:bodyPr wrap="square">
            <a:spAutoFit/>
          </a:bodyPr>
          <a:lstStyle/>
          <a:p>
            <a:r>
              <a:rPr lang="en-GB" sz="2000" b="1" dirty="0">
                <a:latin typeface="Calibri" panose="020F0502020204030204" pitchFamily="34" charset="0"/>
                <a:ea typeface="Calibri" panose="020F0502020204030204" pitchFamily="34" charset="0"/>
                <a:cs typeface="Calibri" panose="020F0502020204030204" pitchFamily="34" charset="0"/>
              </a:rPr>
              <a:t>3. Provide top 5 Insights &amp; 5 recommendations to Telangana government for sustained growth in the next 5 years based on your analysis.</a:t>
            </a:r>
          </a:p>
        </p:txBody>
      </p:sp>
      <p:sp>
        <p:nvSpPr>
          <p:cNvPr id="7" name="TextBox 6">
            <a:extLst>
              <a:ext uri="{FF2B5EF4-FFF2-40B4-BE49-F238E27FC236}">
                <a16:creationId xmlns:a16="http://schemas.microsoft.com/office/drawing/2014/main" id="{F571B8B4-F9CA-F98D-DB2B-BF2EF9217CC3}"/>
              </a:ext>
            </a:extLst>
          </p:cNvPr>
          <p:cNvSpPr txBox="1"/>
          <p:nvPr/>
        </p:nvSpPr>
        <p:spPr>
          <a:xfrm>
            <a:off x="1110343" y="2256081"/>
            <a:ext cx="4147457" cy="3416320"/>
          </a:xfrm>
          <a:prstGeom prst="rect">
            <a:avLst/>
          </a:prstGeom>
          <a:noFill/>
        </p:spPr>
        <p:txBody>
          <a:bodyPr wrap="square">
            <a:spAutoFit/>
          </a:bodyPr>
          <a:lstStyle/>
          <a:p>
            <a:r>
              <a:rPr lang="en-GB" b="1" dirty="0">
                <a:latin typeface="Calibri" panose="020F0502020204030204" pitchFamily="34" charset="0"/>
                <a:ea typeface="Calibri" panose="020F0502020204030204" pitchFamily="34" charset="0"/>
                <a:cs typeface="Calibri" panose="020F0502020204030204" pitchFamily="34" charset="0"/>
              </a:rPr>
              <a:t>Insights</a:t>
            </a:r>
            <a:r>
              <a:rPr lang="en-GB" dirty="0">
                <a:latin typeface="Calibri" panose="020F0502020204030204" pitchFamily="34" charset="0"/>
                <a:ea typeface="Calibri" panose="020F0502020204030204" pitchFamily="34" charset="0"/>
                <a:cs typeface="Calibri" panose="020F0502020204030204" pitchFamily="34" charset="0"/>
              </a:rPr>
              <a:t>:</a:t>
            </a:r>
          </a:p>
          <a:p>
            <a:endParaRPr lang="en-GB"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Diversification of industries</a:t>
            </a:r>
          </a:p>
          <a:p>
            <a:pPr marL="342900" indent="-342900">
              <a:buFont typeface="+mj-lt"/>
              <a:buAutoNum type="arabicPeriod"/>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Skill development and education</a:t>
            </a:r>
          </a:p>
          <a:p>
            <a:pPr marL="342900" indent="-342900">
              <a:buFont typeface="+mj-lt"/>
              <a:buAutoNum type="arabicPeriod"/>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Infrastructure development</a:t>
            </a:r>
          </a:p>
          <a:p>
            <a:pPr marL="342900" indent="-342900">
              <a:buFont typeface="+mj-lt"/>
              <a:buAutoNum type="arabicPeriod"/>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Encouraging entrepreneurship and innovation</a:t>
            </a:r>
          </a:p>
          <a:p>
            <a:pPr marL="342900" indent="-342900">
              <a:buFont typeface="+mj-lt"/>
              <a:buAutoNum type="arabicPeriod"/>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Sustainable development</a:t>
            </a:r>
          </a:p>
        </p:txBody>
      </p:sp>
      <p:sp>
        <p:nvSpPr>
          <p:cNvPr id="2" name="TextBox 1">
            <a:extLst>
              <a:ext uri="{FF2B5EF4-FFF2-40B4-BE49-F238E27FC236}">
                <a16:creationId xmlns:a16="http://schemas.microsoft.com/office/drawing/2014/main" id="{807779F4-3F7F-8100-CF59-2C1556E91708}"/>
              </a:ext>
            </a:extLst>
          </p:cNvPr>
          <p:cNvSpPr txBox="1"/>
          <p:nvPr/>
        </p:nvSpPr>
        <p:spPr>
          <a:xfrm>
            <a:off x="5410202" y="2343166"/>
            <a:ext cx="5344884" cy="3416320"/>
          </a:xfrm>
          <a:prstGeom prst="rect">
            <a:avLst/>
          </a:prstGeom>
          <a:noFill/>
        </p:spPr>
        <p:txBody>
          <a:bodyPr wrap="square">
            <a:spAutoFit/>
          </a:bodyPr>
          <a:lstStyle/>
          <a:p>
            <a:r>
              <a:rPr lang="en-GB" b="1" dirty="0">
                <a:latin typeface="Calibri" panose="020F0502020204030204" pitchFamily="34" charset="0"/>
                <a:ea typeface="Calibri" panose="020F0502020204030204" pitchFamily="34" charset="0"/>
                <a:cs typeface="Calibri" panose="020F0502020204030204" pitchFamily="34" charset="0"/>
              </a:rPr>
              <a:t>Recommendation</a:t>
            </a:r>
            <a:r>
              <a:rPr lang="en-GB" dirty="0">
                <a:latin typeface="Calibri" panose="020F0502020204030204" pitchFamily="34" charset="0"/>
                <a:ea typeface="Calibri" panose="020F0502020204030204" pitchFamily="34" charset="0"/>
                <a:cs typeface="Calibri" panose="020F0502020204030204" pitchFamily="34" charset="0"/>
              </a:rPr>
              <a:t>:</a:t>
            </a:r>
          </a:p>
          <a:p>
            <a:endParaRPr lang="en-GB"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Strengthen the ease of doing business</a:t>
            </a:r>
          </a:p>
          <a:p>
            <a:pPr marL="342900" indent="-342900">
              <a:buFont typeface="+mj-lt"/>
              <a:buAutoNum type="arabicPeriod"/>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Boost rural development</a:t>
            </a:r>
          </a:p>
          <a:p>
            <a:pPr marL="342900" indent="-342900">
              <a:buFont typeface="+mj-lt"/>
              <a:buAutoNum type="arabicPeriod"/>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Improve connectivity</a:t>
            </a:r>
          </a:p>
          <a:p>
            <a:pPr marL="342900" indent="-342900">
              <a:buFont typeface="+mj-lt"/>
              <a:buAutoNum type="arabicPeriod"/>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Promote tourism</a:t>
            </a:r>
          </a:p>
          <a:p>
            <a:pPr marL="342900" indent="-342900">
              <a:buFont typeface="+mj-lt"/>
              <a:buAutoNum type="arabicPeriod"/>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Foster public-private partnerships</a:t>
            </a:r>
          </a:p>
          <a:p>
            <a:pPr marL="342900" indent="-342900">
              <a:buFont typeface="+mj-lt"/>
              <a:buAutoNum type="arabicPeriod"/>
            </a:pP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3" name="Graphic 2" descr="A lightbulb">
            <a:extLst>
              <a:ext uri="{FF2B5EF4-FFF2-40B4-BE49-F238E27FC236}">
                <a16:creationId xmlns:a16="http://schemas.microsoft.com/office/drawing/2014/main" id="{92F30BAF-64BD-E01D-0D83-AF43F9BCA6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24743" y="1880522"/>
            <a:ext cx="990600" cy="925287"/>
          </a:xfrm>
          <a:prstGeom prst="rect">
            <a:avLst/>
          </a:prstGeom>
        </p:spPr>
      </p:pic>
    </p:spTree>
    <p:extLst>
      <p:ext uri="{BB962C8B-B14F-4D97-AF65-F5344CB8AC3E}">
        <p14:creationId xmlns:p14="http://schemas.microsoft.com/office/powerpoint/2010/main" val="17893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B7C9-365A-47FF-90E1-6016251BBD01}"/>
              </a:ext>
            </a:extLst>
          </p:cNvPr>
          <p:cNvSpPr>
            <a:spLocks noGrp="1"/>
          </p:cNvSpPr>
          <p:nvPr>
            <p:ph type="title"/>
          </p:nvPr>
        </p:nvSpPr>
        <p:spPr>
          <a:xfrm>
            <a:off x="1730828" y="990599"/>
            <a:ext cx="4365171" cy="1415144"/>
          </a:xfrm>
        </p:spPr>
        <p:txBody>
          <a:bodyPr/>
          <a:lstStyle/>
          <a:p>
            <a:r>
              <a:rPr lang="en-US" dirty="0">
                <a:solidFill>
                  <a:schemeClr val="accent3">
                    <a:lumMod val="75000"/>
                  </a:schemeClr>
                </a:solidFill>
              </a:rPr>
              <a:t>Agenda</a:t>
            </a:r>
          </a:p>
        </p:txBody>
      </p:sp>
      <p:sp>
        <p:nvSpPr>
          <p:cNvPr id="3" name="Content Placeholder 2">
            <a:extLst>
              <a:ext uri="{FF2B5EF4-FFF2-40B4-BE49-F238E27FC236}">
                <a16:creationId xmlns:a16="http://schemas.microsoft.com/office/drawing/2014/main" id="{186DD3DD-072F-4103-B534-27A7CD671D9A}"/>
              </a:ext>
            </a:extLst>
          </p:cNvPr>
          <p:cNvSpPr>
            <a:spLocks noGrp="1"/>
          </p:cNvSpPr>
          <p:nvPr>
            <p:ph idx="1"/>
          </p:nvPr>
        </p:nvSpPr>
        <p:spPr>
          <a:xfrm>
            <a:off x="3320144" y="2558143"/>
            <a:ext cx="6270170" cy="2514600"/>
          </a:xfrm>
        </p:spPr>
        <p:txBody>
          <a:bodyPr>
            <a:normAutofit fontScale="92500"/>
          </a:bodyPr>
          <a:lstStyle/>
          <a:p>
            <a:pPr marL="457200" indent="-45720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Introduction about Telangana state</a:t>
            </a:r>
          </a:p>
          <a:p>
            <a:pPr marL="457200" indent="-45720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Goals and objectives</a:t>
            </a:r>
          </a:p>
          <a:p>
            <a:pPr marL="457200" indent="-45720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Problem statement and insights</a:t>
            </a:r>
          </a:p>
          <a:p>
            <a:pPr marL="457200" indent="-45720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Recommendation for economic growth</a:t>
            </a:r>
          </a:p>
        </p:txBody>
      </p:sp>
      <p:sp>
        <p:nvSpPr>
          <p:cNvPr id="6" name="Slide Number Placeholder 5">
            <a:extLst>
              <a:ext uri="{FF2B5EF4-FFF2-40B4-BE49-F238E27FC236}">
                <a16:creationId xmlns:a16="http://schemas.microsoft.com/office/drawing/2014/main" id="{3C2688BC-7E88-411A-A72F-BA96A981DF64}"/>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2</a:t>
            </a:fld>
            <a:endParaRPr lang="en-US" dirty="0"/>
          </a:p>
        </p:txBody>
      </p:sp>
    </p:spTree>
    <p:extLst>
      <p:ext uri="{BB962C8B-B14F-4D97-AF65-F5344CB8AC3E}">
        <p14:creationId xmlns:p14="http://schemas.microsoft.com/office/powerpoint/2010/main" val="2205158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17540A-297E-4B3C-90A4-CC9A4413CE2E}"/>
              </a:ext>
            </a:extLst>
          </p:cNvPr>
          <p:cNvSpPr>
            <a:spLocks noGrp="1"/>
          </p:cNvSpPr>
          <p:nvPr>
            <p:ph type="subTitle" idx="1"/>
          </p:nvPr>
        </p:nvSpPr>
        <p:spPr>
          <a:xfrm>
            <a:off x="1712976" y="2743201"/>
            <a:ext cx="8763001" cy="91440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Thank you</a:t>
            </a:r>
          </a:p>
        </p:txBody>
      </p:sp>
      <p:sp>
        <p:nvSpPr>
          <p:cNvPr id="4" name="Subtitle 2">
            <a:extLst>
              <a:ext uri="{FF2B5EF4-FFF2-40B4-BE49-F238E27FC236}">
                <a16:creationId xmlns:a16="http://schemas.microsoft.com/office/drawing/2014/main" id="{EE3743FB-C0C2-24D1-7C81-847AF44F7A57}"/>
              </a:ext>
            </a:extLst>
          </p:cNvPr>
          <p:cNvSpPr txBox="1">
            <a:spLocks/>
          </p:cNvSpPr>
          <p:nvPr/>
        </p:nvSpPr>
        <p:spPr>
          <a:xfrm>
            <a:off x="646176" y="5007428"/>
            <a:ext cx="8763001" cy="914400"/>
          </a:xfrm>
          <a:prstGeom prst="rect">
            <a:avLst/>
          </a:prstGeom>
        </p:spPr>
        <p:txBody>
          <a:bodyPr vert="horz" lIns="91440" tIns="45720" rIns="91440" bIns="45720" rtlCol="0" anchor="t">
            <a:normAutofit fontScale="85000" lnSpcReduction="20000"/>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latin typeface="Calibri" panose="020F0502020204030204" pitchFamily="34" charset="0"/>
                <a:ea typeface="Calibri" panose="020F0502020204030204" pitchFamily="34" charset="0"/>
                <a:cs typeface="Calibri" panose="020F0502020204030204" pitchFamily="34" charset="0"/>
              </a:rPr>
              <a:t>Name: </a:t>
            </a:r>
            <a:r>
              <a:rPr lang="en-US" b="1" dirty="0">
                <a:latin typeface="Calibri" panose="020F0502020204030204" pitchFamily="34" charset="0"/>
                <a:ea typeface="Calibri" panose="020F0502020204030204" pitchFamily="34" charset="0"/>
                <a:cs typeface="Calibri" panose="020F0502020204030204" pitchFamily="34" charset="0"/>
              </a:rPr>
              <a:t>Vinodhini Ramakrishnan</a:t>
            </a:r>
          </a:p>
          <a:p>
            <a:pPr algn="l"/>
            <a:r>
              <a:rPr lang="en-US" dirty="0">
                <a:latin typeface="Calibri" panose="020F0502020204030204" pitchFamily="34" charset="0"/>
                <a:ea typeface="Calibri" panose="020F0502020204030204" pitchFamily="34" charset="0"/>
                <a:cs typeface="Calibri" panose="020F0502020204030204" pitchFamily="34" charset="0"/>
              </a:rPr>
              <a:t>Tools used: MySQL and Power BI</a:t>
            </a:r>
          </a:p>
        </p:txBody>
      </p:sp>
    </p:spTree>
    <p:extLst>
      <p:ext uri="{BB962C8B-B14F-4D97-AF65-F5344CB8AC3E}">
        <p14:creationId xmlns:p14="http://schemas.microsoft.com/office/powerpoint/2010/main" val="396673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C11699ED-FB97-B1BD-1AFD-8F744808859F}"/>
              </a:ext>
            </a:extLst>
          </p:cNvPr>
          <p:cNvSpPr>
            <a:spLocks noGrp="1"/>
          </p:cNvSpPr>
          <p:nvPr>
            <p:ph type="ftr" sz="quarter" idx="11"/>
          </p:nvPr>
        </p:nvSpPr>
        <p:spPr>
          <a:xfrm>
            <a:off x="2971799" y="576944"/>
            <a:ext cx="5148943" cy="914399"/>
          </a:xfrm>
        </p:spPr>
        <p:txBody>
          <a:bodyPr/>
          <a:lstStyle/>
          <a:p>
            <a:r>
              <a:rPr lang="en-US" sz="2000" b="1" dirty="0">
                <a:solidFill>
                  <a:schemeClr val="accent3">
                    <a:lumMod val="75000"/>
                    <a:alpha val="60000"/>
                  </a:schemeClr>
                </a:solidFill>
                <a:latin typeface="Calibri" panose="020F0502020204030204" pitchFamily="34" charset="0"/>
                <a:ea typeface="Calibri" panose="020F0502020204030204" pitchFamily="34" charset="0"/>
                <a:cs typeface="Calibri" panose="020F0502020204030204" pitchFamily="34" charset="0"/>
              </a:rPr>
              <a:t>About Telangana</a:t>
            </a:r>
          </a:p>
        </p:txBody>
      </p:sp>
      <p:sp>
        <p:nvSpPr>
          <p:cNvPr id="3" name="TextBox 2">
            <a:extLst>
              <a:ext uri="{FF2B5EF4-FFF2-40B4-BE49-F238E27FC236}">
                <a16:creationId xmlns:a16="http://schemas.microsoft.com/office/drawing/2014/main" id="{3499607D-5AB0-F193-706F-2771DF0642D1}"/>
              </a:ext>
            </a:extLst>
          </p:cNvPr>
          <p:cNvSpPr txBox="1"/>
          <p:nvPr/>
        </p:nvSpPr>
        <p:spPr>
          <a:xfrm>
            <a:off x="1066800" y="1659714"/>
            <a:ext cx="9895114" cy="3416320"/>
          </a:xfrm>
          <a:prstGeom prst="rect">
            <a:avLst/>
          </a:prstGeom>
          <a:noFill/>
        </p:spPr>
        <p:txBody>
          <a:bodyPr wrap="square">
            <a:spAutoFit/>
          </a:bodyPr>
          <a:lstStyle/>
          <a:p>
            <a:pPr marL="285750" indent="-285750">
              <a:buFont typeface="Wingdings" panose="05000000000000000000" pitchFamily="2" charset="2"/>
              <a:buChar char="Ø"/>
            </a:pPr>
            <a:r>
              <a:rPr lang="en-GB" dirty="0">
                <a:latin typeface="Calibri" panose="020F0502020204030204" pitchFamily="34" charset="0"/>
                <a:ea typeface="Calibri" panose="020F0502020204030204" pitchFamily="34" charset="0"/>
                <a:cs typeface="Calibri" panose="020F0502020204030204" pitchFamily="34" charset="0"/>
              </a:rPr>
              <a:t>Telangana is a state in </a:t>
            </a:r>
            <a:r>
              <a:rPr lang="en-GB" b="1" dirty="0">
                <a:latin typeface="Calibri" panose="020F0502020204030204" pitchFamily="34" charset="0"/>
                <a:ea typeface="Calibri" panose="020F0502020204030204" pitchFamily="34" charset="0"/>
                <a:cs typeface="Calibri" panose="020F0502020204030204" pitchFamily="34" charset="0"/>
              </a:rPr>
              <a:t>south-central</a:t>
            </a:r>
            <a:r>
              <a:rPr lang="en-GB" dirty="0">
                <a:latin typeface="Calibri" panose="020F0502020204030204" pitchFamily="34" charset="0"/>
                <a:ea typeface="Calibri" panose="020F0502020204030204" pitchFamily="34" charset="0"/>
                <a:cs typeface="Calibri" panose="020F0502020204030204" pitchFamily="34" charset="0"/>
              </a:rPr>
              <a:t> India that was formed in </a:t>
            </a:r>
            <a:r>
              <a:rPr lang="en-GB" b="1" dirty="0">
                <a:latin typeface="Calibri" panose="020F0502020204030204" pitchFamily="34" charset="0"/>
                <a:ea typeface="Calibri" panose="020F0502020204030204" pitchFamily="34" charset="0"/>
                <a:cs typeface="Calibri" panose="020F0502020204030204" pitchFamily="34" charset="0"/>
              </a:rPr>
              <a:t>2014</a:t>
            </a:r>
            <a:r>
              <a:rPr lang="en-GB" dirty="0">
                <a:latin typeface="Calibri" panose="020F0502020204030204" pitchFamily="34" charset="0"/>
                <a:ea typeface="Calibri" panose="020F0502020204030204" pitchFamily="34" charset="0"/>
                <a:cs typeface="Calibri" panose="020F0502020204030204" pitchFamily="34" charset="0"/>
              </a:rPr>
              <a:t> after being created by separating the north-central and northeastern portions of Andhra Pradesh. </a:t>
            </a:r>
          </a:p>
          <a:p>
            <a:pPr marL="285750" indent="-28575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dirty="0">
                <a:latin typeface="Calibri" panose="020F0502020204030204" pitchFamily="34" charset="0"/>
                <a:ea typeface="Calibri" panose="020F0502020204030204" pitchFamily="34" charset="0"/>
                <a:cs typeface="Calibri" panose="020F0502020204030204" pitchFamily="34" charset="0"/>
              </a:rPr>
              <a:t>The capital of Telangana is </a:t>
            </a:r>
            <a:r>
              <a:rPr lang="en-GB" b="1" dirty="0">
                <a:latin typeface="Calibri" panose="020F0502020204030204" pitchFamily="34" charset="0"/>
                <a:ea typeface="Calibri" panose="020F0502020204030204" pitchFamily="34" charset="0"/>
                <a:cs typeface="Calibri" panose="020F0502020204030204" pitchFamily="34" charset="0"/>
              </a:rPr>
              <a:t>Hyderabad</a:t>
            </a:r>
            <a:r>
              <a:rPr lang="en-GB" dirty="0">
                <a:latin typeface="Calibri" panose="020F0502020204030204" pitchFamily="34" charset="0"/>
                <a:ea typeface="Calibri" panose="020F0502020204030204" pitchFamily="34" charset="0"/>
                <a:cs typeface="Calibri" panose="020F0502020204030204" pitchFamily="34" charset="0"/>
              </a:rPr>
              <a:t>, which is also the capital of the neighbouring state of Andhra Pradesh. </a:t>
            </a:r>
          </a:p>
          <a:p>
            <a:pPr marL="285750" indent="-28575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dirty="0">
                <a:latin typeface="Calibri" panose="020F0502020204030204" pitchFamily="34" charset="0"/>
                <a:ea typeface="Calibri" panose="020F0502020204030204" pitchFamily="34" charset="0"/>
                <a:cs typeface="Calibri" panose="020F0502020204030204" pitchFamily="34" charset="0"/>
              </a:rPr>
              <a:t>The state has a diverse economy, with the </a:t>
            </a:r>
            <a:r>
              <a:rPr lang="en-GB" b="1" dirty="0">
                <a:latin typeface="Calibri" panose="020F0502020204030204" pitchFamily="34" charset="0"/>
                <a:ea typeface="Calibri" panose="020F0502020204030204" pitchFamily="34" charset="0"/>
                <a:cs typeface="Calibri" panose="020F0502020204030204" pitchFamily="34" charset="0"/>
              </a:rPr>
              <a:t>IT sector </a:t>
            </a:r>
            <a:r>
              <a:rPr lang="en-GB" dirty="0">
                <a:latin typeface="Calibri" panose="020F0502020204030204" pitchFamily="34" charset="0"/>
                <a:ea typeface="Calibri" panose="020F0502020204030204" pitchFamily="34" charset="0"/>
                <a:cs typeface="Calibri" panose="020F0502020204030204" pitchFamily="34" charset="0"/>
              </a:rPr>
              <a:t>being one of its major contributors to growth. Other key industries include agriculture, manufacturing, and tourism.</a:t>
            </a:r>
          </a:p>
          <a:p>
            <a:pPr marL="285750" indent="-28575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dirty="0">
                <a:latin typeface="Calibri" panose="020F0502020204030204" pitchFamily="34" charset="0"/>
                <a:ea typeface="Calibri" panose="020F0502020204030204" pitchFamily="34" charset="0"/>
                <a:cs typeface="Calibri" panose="020F0502020204030204" pitchFamily="34" charset="0"/>
              </a:rPr>
              <a:t>Telangana has a long history of political and social movements, including the Telangana movement which sought to create a separate state. The movement was successful in 2014 when Telangana was formed. </a:t>
            </a:r>
          </a:p>
        </p:txBody>
      </p:sp>
    </p:spTree>
    <p:extLst>
      <p:ext uri="{BB962C8B-B14F-4D97-AF65-F5344CB8AC3E}">
        <p14:creationId xmlns:p14="http://schemas.microsoft.com/office/powerpoint/2010/main" val="229844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C11699ED-FB97-B1BD-1AFD-8F744808859F}"/>
              </a:ext>
            </a:extLst>
          </p:cNvPr>
          <p:cNvSpPr>
            <a:spLocks noGrp="1"/>
          </p:cNvSpPr>
          <p:nvPr>
            <p:ph type="ftr" sz="quarter" idx="11"/>
          </p:nvPr>
        </p:nvSpPr>
        <p:spPr>
          <a:xfrm>
            <a:off x="1436915" y="370114"/>
            <a:ext cx="8469086" cy="5388429"/>
          </a:xfrm>
        </p:spPr>
        <p:txBody>
          <a:bodyPr/>
          <a:lstStyle/>
          <a:p>
            <a:r>
              <a:rPr lang="en-GB" sz="2000" b="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Objective</a:t>
            </a:r>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endPar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rPr>
              <a:t>• Explore Stamp Registration, Transportation and Ts-</a:t>
            </a:r>
            <a:r>
              <a:rPr lang="en-GB"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Ipass</a:t>
            </a:r>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rPr>
              <a:t> Datasets. Understand their attributes, categories and time period.</a:t>
            </a:r>
          </a:p>
          <a:p>
            <a:pPr algn="l"/>
            <a:endPar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rPr>
              <a:t>• Analyse trends and patterns within each department.</a:t>
            </a:r>
          </a:p>
          <a:p>
            <a:pPr algn="l"/>
            <a:endPar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rPr>
              <a:t>• Identify growth opportunities and areas needing attention.</a:t>
            </a:r>
          </a:p>
          <a:p>
            <a:pPr algn="l"/>
            <a:endPar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rPr>
              <a:t>• Find correlation among these departments and report the overall growth of the state through insights and relevant visuals such as shape maps.</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1F5DD0-1F4C-45C4-8BEC-33AB4B47BF98}"/>
              </a:ext>
            </a:extLst>
          </p:cNvPr>
          <p:cNvSpPr>
            <a:spLocks noGrp="1"/>
          </p:cNvSpPr>
          <p:nvPr>
            <p:ph type="title"/>
          </p:nvPr>
        </p:nvSpPr>
        <p:spPr>
          <a:xfrm>
            <a:off x="694230" y="1601116"/>
            <a:ext cx="5192485" cy="2089028"/>
          </a:xfrm>
        </p:spPr>
        <p:txBody>
          <a:bodyPr/>
          <a:lstStyle/>
          <a:p>
            <a:pPr marL="0" indent="0">
              <a:buNone/>
            </a:pPr>
            <a:r>
              <a:rPr lang="en-GB" sz="1800" b="1" dirty="0">
                <a:latin typeface="Calibri" panose="020F0502020204030204" pitchFamily="34" charset="0"/>
                <a:ea typeface="Calibri" panose="020F0502020204030204" pitchFamily="34" charset="0"/>
                <a:cs typeface="Calibri" panose="020F0502020204030204" pitchFamily="34" charset="0"/>
              </a:rPr>
              <a:t>1. How does the revenue generated from document registration vary across districts in Telangana? List down the top 5 districts that showed the highest document registration revenue growth between FY 2019 and 2022.</a:t>
            </a:r>
            <a:br>
              <a:rPr lang="en-GB" sz="1800" b="1" dirty="0">
                <a:latin typeface="Calibri" panose="020F0502020204030204" pitchFamily="34" charset="0"/>
                <a:ea typeface="Calibri" panose="020F0502020204030204" pitchFamily="34" charset="0"/>
                <a:cs typeface="Calibri" panose="020F0502020204030204" pitchFamily="34" charset="0"/>
              </a:rPr>
            </a:br>
            <a:br>
              <a:rPr lang="en-GB" sz="1800" b="1" dirty="0">
                <a:latin typeface="Calibri" panose="020F0502020204030204" pitchFamily="34" charset="0"/>
                <a:ea typeface="Calibri" panose="020F0502020204030204" pitchFamily="34" charset="0"/>
                <a:cs typeface="Calibri" panose="020F0502020204030204" pitchFamily="34" charset="0"/>
              </a:rPr>
            </a:br>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39C1D750-31D4-A354-E47B-A1EF9B6299AB}"/>
              </a:ext>
            </a:extLst>
          </p:cNvPr>
          <p:cNvPicPr>
            <a:picLocks noChangeAspect="1"/>
          </p:cNvPicPr>
          <p:nvPr/>
        </p:nvPicPr>
        <p:blipFill rotWithShape="1">
          <a:blip r:embed="rId2"/>
          <a:srcRect t="4174" r="-208"/>
          <a:stretch/>
        </p:blipFill>
        <p:spPr>
          <a:xfrm>
            <a:off x="6559285" y="1523999"/>
            <a:ext cx="4938485" cy="1807029"/>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2FE2EAB2-E26F-CB84-920C-433FF2043F0C}"/>
              </a:ext>
            </a:extLst>
          </p:cNvPr>
          <p:cNvPicPr>
            <a:picLocks noChangeAspect="1"/>
          </p:cNvPicPr>
          <p:nvPr/>
        </p:nvPicPr>
        <p:blipFill>
          <a:blip r:embed="rId3"/>
          <a:stretch>
            <a:fillRect/>
          </a:stretch>
        </p:blipFill>
        <p:spPr>
          <a:xfrm>
            <a:off x="6974909" y="3690144"/>
            <a:ext cx="4254719" cy="2519680"/>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7113A68F-A7D3-9629-A312-BEEBC8D1D66E}"/>
              </a:ext>
            </a:extLst>
          </p:cNvPr>
          <p:cNvSpPr txBox="1"/>
          <p:nvPr/>
        </p:nvSpPr>
        <p:spPr>
          <a:xfrm>
            <a:off x="1163114" y="4349820"/>
            <a:ext cx="4254718" cy="1200329"/>
          </a:xfrm>
          <a:prstGeom prst="rect">
            <a:avLst/>
          </a:prstGeom>
          <a:noFill/>
        </p:spPr>
        <p:txBody>
          <a:bodyPr wrap="square">
            <a:spAutoFit/>
          </a:bodyPr>
          <a:lstStyle/>
          <a:p>
            <a:r>
              <a:rPr lang="en-GB" dirty="0">
                <a:latin typeface="Calibri" panose="020F0502020204030204" pitchFamily="34" charset="0"/>
                <a:ea typeface="Calibri" panose="020F0502020204030204" pitchFamily="34" charset="0"/>
                <a:cs typeface="Calibri" panose="020F0502020204030204" pitchFamily="34" charset="0"/>
              </a:rPr>
              <a:t>Insight: </a:t>
            </a:r>
            <a:r>
              <a:rPr lang="en-GB" b="1" dirty="0">
                <a:latin typeface="Calibri" panose="020F0502020204030204" pitchFamily="34" charset="0"/>
                <a:ea typeface="Calibri" panose="020F0502020204030204" pitchFamily="34" charset="0"/>
                <a:cs typeface="Calibri" panose="020F0502020204030204" pitchFamily="34" charset="0"/>
              </a:rPr>
              <a:t>Rangareddy</a:t>
            </a:r>
            <a:r>
              <a:rPr lang="en-GB" dirty="0">
                <a:latin typeface="Calibri" panose="020F0502020204030204" pitchFamily="34" charset="0"/>
                <a:ea typeface="Calibri" panose="020F0502020204030204" pitchFamily="34" charset="0"/>
                <a:cs typeface="Calibri" panose="020F0502020204030204" pitchFamily="34" charset="0"/>
              </a:rPr>
              <a:t> shows highest revenue of 108 billion rupees followed by </a:t>
            </a:r>
            <a:r>
              <a:rPr lang="en-GB" b="1" dirty="0">
                <a:latin typeface="Calibri" panose="020F0502020204030204" pitchFamily="34" charset="0"/>
                <a:ea typeface="Calibri" panose="020F0502020204030204" pitchFamily="34" charset="0"/>
                <a:cs typeface="Calibri" panose="020F0502020204030204" pitchFamily="34" charset="0"/>
              </a:rPr>
              <a:t>Medchal Malkajgini, Hyderabad,  Sangareddy and Hanumakonda</a:t>
            </a:r>
          </a:p>
        </p:txBody>
      </p:sp>
      <p:sp>
        <p:nvSpPr>
          <p:cNvPr id="2" name="TextBox 1">
            <a:extLst>
              <a:ext uri="{FF2B5EF4-FFF2-40B4-BE49-F238E27FC236}">
                <a16:creationId xmlns:a16="http://schemas.microsoft.com/office/drawing/2014/main" id="{39AFF4F7-CF17-C26C-98BB-90624E850657}"/>
              </a:ext>
            </a:extLst>
          </p:cNvPr>
          <p:cNvSpPr txBox="1"/>
          <p:nvPr/>
        </p:nvSpPr>
        <p:spPr>
          <a:xfrm>
            <a:off x="2963487" y="278844"/>
            <a:ext cx="5846456" cy="400110"/>
          </a:xfrm>
          <a:prstGeom prst="rect">
            <a:avLst/>
          </a:prstGeom>
          <a:noFill/>
        </p:spPr>
        <p:txBody>
          <a:bodyPr wrap="square">
            <a:spAutoFit/>
          </a:bodyPr>
          <a:lstStyle/>
          <a:p>
            <a:r>
              <a:rPr lang="en-GB" sz="2000" b="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Top 5 districts for document registration revenue</a:t>
            </a:r>
          </a:p>
        </p:txBody>
      </p:sp>
    </p:spTree>
    <p:extLst>
      <p:ext uri="{BB962C8B-B14F-4D97-AF65-F5344CB8AC3E}">
        <p14:creationId xmlns:p14="http://schemas.microsoft.com/office/powerpoint/2010/main" val="1703968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1F5DD0-1F4C-45C4-8BEC-33AB4B47BF98}"/>
              </a:ext>
            </a:extLst>
          </p:cNvPr>
          <p:cNvSpPr>
            <a:spLocks noGrp="1"/>
          </p:cNvSpPr>
          <p:nvPr>
            <p:ph type="title"/>
          </p:nvPr>
        </p:nvSpPr>
        <p:spPr>
          <a:xfrm>
            <a:off x="778741" y="1222703"/>
            <a:ext cx="4746173" cy="2402240"/>
          </a:xfrm>
        </p:spPr>
        <p:txBody>
          <a:bodyPr/>
          <a:lstStyle/>
          <a:p>
            <a:pPr marL="0" indent="0">
              <a:buNone/>
            </a:pPr>
            <a:r>
              <a:rPr lang="en-GB" sz="2000" b="1" dirty="0">
                <a:latin typeface="Calibri" panose="020F0502020204030204" pitchFamily="34" charset="0"/>
                <a:ea typeface="Calibri" panose="020F0502020204030204" pitchFamily="34" charset="0"/>
                <a:cs typeface="Calibri" panose="020F0502020204030204" pitchFamily="34" charset="0"/>
              </a:rPr>
              <a:t>2. How does the revenue generated from document registration compare to the revenue generated from e-stamp challans across districts? List down the top 5 districts  where e-stamps revenue contributes Significantly more to the revenue than the documents in FY 2022?</a:t>
            </a:r>
          </a:p>
        </p:txBody>
      </p:sp>
      <p:pic>
        <p:nvPicPr>
          <p:cNvPr id="3" name="Picture 2">
            <a:extLst>
              <a:ext uri="{FF2B5EF4-FFF2-40B4-BE49-F238E27FC236}">
                <a16:creationId xmlns:a16="http://schemas.microsoft.com/office/drawing/2014/main" id="{DE0A273E-F251-286C-A660-66A17E590319}"/>
              </a:ext>
            </a:extLst>
          </p:cNvPr>
          <p:cNvPicPr>
            <a:picLocks noChangeAspect="1"/>
          </p:cNvPicPr>
          <p:nvPr/>
        </p:nvPicPr>
        <p:blipFill>
          <a:blip r:embed="rId2"/>
          <a:stretch>
            <a:fillRect/>
          </a:stretch>
        </p:blipFill>
        <p:spPr>
          <a:xfrm>
            <a:off x="6667088" y="1882020"/>
            <a:ext cx="4746172" cy="2402240"/>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ABB06BCF-0C11-4D46-51EA-CC9C9D204110}"/>
              </a:ext>
            </a:extLst>
          </p:cNvPr>
          <p:cNvSpPr txBox="1"/>
          <p:nvPr/>
        </p:nvSpPr>
        <p:spPr>
          <a:xfrm>
            <a:off x="3381701" y="297809"/>
            <a:ext cx="3908799" cy="400110"/>
          </a:xfrm>
          <a:prstGeom prst="rect">
            <a:avLst/>
          </a:prstGeom>
          <a:noFill/>
        </p:spPr>
        <p:txBody>
          <a:bodyPr wrap="square">
            <a:spAutoFit/>
          </a:bodyPr>
          <a:lstStyle/>
          <a:p>
            <a:r>
              <a:rPr lang="en-GB" sz="2000" b="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Top 5 districts for e-stamp challans</a:t>
            </a:r>
          </a:p>
        </p:txBody>
      </p:sp>
      <p:sp>
        <p:nvSpPr>
          <p:cNvPr id="2" name="TextBox 1">
            <a:extLst>
              <a:ext uri="{FF2B5EF4-FFF2-40B4-BE49-F238E27FC236}">
                <a16:creationId xmlns:a16="http://schemas.microsoft.com/office/drawing/2014/main" id="{929D50A1-4A4B-5804-92C4-20B060D351B2}"/>
              </a:ext>
            </a:extLst>
          </p:cNvPr>
          <p:cNvSpPr txBox="1"/>
          <p:nvPr/>
        </p:nvSpPr>
        <p:spPr>
          <a:xfrm>
            <a:off x="892630" y="4365171"/>
            <a:ext cx="4060370" cy="1754326"/>
          </a:xfrm>
          <a:prstGeom prst="rect">
            <a:avLst/>
          </a:prstGeom>
          <a:noFill/>
        </p:spPr>
        <p:txBody>
          <a:bodyPr wrap="square">
            <a:spAutoFit/>
          </a:bodyPr>
          <a:lstStyle/>
          <a:p>
            <a:r>
              <a:rPr lang="en-GB" dirty="0">
                <a:latin typeface="Calibri" panose="020F0502020204030204" pitchFamily="34" charset="0"/>
                <a:ea typeface="Calibri" panose="020F0502020204030204" pitchFamily="34" charset="0"/>
                <a:cs typeface="Calibri" panose="020F0502020204030204" pitchFamily="34" charset="0"/>
              </a:rPr>
              <a:t>Insight: </a:t>
            </a:r>
            <a:r>
              <a:rPr lang="en-GB" b="1" dirty="0">
                <a:latin typeface="Calibri" panose="020F0502020204030204" pitchFamily="34" charset="0"/>
                <a:ea typeface="Calibri" panose="020F0502020204030204" pitchFamily="34" charset="0"/>
                <a:cs typeface="Calibri" panose="020F0502020204030204" pitchFamily="34" charset="0"/>
              </a:rPr>
              <a:t>Rangareddy</a:t>
            </a:r>
            <a:r>
              <a:rPr lang="en-GB" dirty="0">
                <a:latin typeface="Calibri" panose="020F0502020204030204" pitchFamily="34" charset="0"/>
                <a:ea typeface="Calibri" panose="020F0502020204030204" pitchFamily="34" charset="0"/>
                <a:cs typeface="Calibri" panose="020F0502020204030204" pitchFamily="34" charset="0"/>
              </a:rPr>
              <a:t> shows highest revenue generated in both estamps challans and document registration and has highest estamps challans revenues than document registered revenue with </a:t>
            </a:r>
            <a:r>
              <a:rPr lang="en-GB" b="1" dirty="0">
                <a:latin typeface="Calibri" panose="020F0502020204030204" pitchFamily="34" charset="0"/>
                <a:ea typeface="Calibri" panose="020F0502020204030204" pitchFamily="34" charset="0"/>
                <a:cs typeface="Calibri" panose="020F0502020204030204" pitchFamily="34" charset="0"/>
              </a:rPr>
              <a:t>651.60</a:t>
            </a:r>
            <a:r>
              <a:rPr lang="en-GB" dirty="0">
                <a:latin typeface="Calibri" panose="020F0502020204030204" pitchFamily="34" charset="0"/>
                <a:ea typeface="Calibri" panose="020F0502020204030204" pitchFamily="34" charset="0"/>
                <a:cs typeface="Calibri" panose="020F0502020204030204" pitchFamily="34" charset="0"/>
              </a:rPr>
              <a:t> million rupees</a:t>
            </a:r>
          </a:p>
        </p:txBody>
      </p:sp>
    </p:spTree>
    <p:extLst>
      <p:ext uri="{BB962C8B-B14F-4D97-AF65-F5344CB8AC3E}">
        <p14:creationId xmlns:p14="http://schemas.microsoft.com/office/powerpoint/2010/main" val="212103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1F5DD0-1F4C-45C4-8BEC-33AB4B47BF98}"/>
              </a:ext>
            </a:extLst>
          </p:cNvPr>
          <p:cNvSpPr>
            <a:spLocks noGrp="1"/>
          </p:cNvSpPr>
          <p:nvPr>
            <p:ph type="title"/>
          </p:nvPr>
        </p:nvSpPr>
        <p:spPr>
          <a:xfrm>
            <a:off x="1040183" y="1205623"/>
            <a:ext cx="4930687" cy="1947601"/>
          </a:xfrm>
        </p:spPr>
        <p:txBody>
          <a:bodyPr/>
          <a:lstStyle/>
          <a:p>
            <a:pPr marL="0" indent="0">
              <a:buNone/>
            </a:pPr>
            <a:r>
              <a:rPr lang="en-GB" sz="1800" b="1" dirty="0">
                <a:latin typeface="Calibri" panose="020F0502020204030204" pitchFamily="34" charset="0"/>
                <a:ea typeface="Calibri" panose="020F0502020204030204" pitchFamily="34" charset="0"/>
                <a:cs typeface="Calibri" panose="020F0502020204030204" pitchFamily="34" charset="0"/>
              </a:rPr>
              <a:t>3. Is there any alteration of e-Stamp challan count and document registration count pattern since the implementation of e-Stamp challan? If so, what suggestions would you propose to the government?</a:t>
            </a:r>
          </a:p>
        </p:txBody>
      </p:sp>
      <p:pic>
        <p:nvPicPr>
          <p:cNvPr id="2" name="Picture 1">
            <a:extLst>
              <a:ext uri="{FF2B5EF4-FFF2-40B4-BE49-F238E27FC236}">
                <a16:creationId xmlns:a16="http://schemas.microsoft.com/office/drawing/2014/main" id="{65146FCF-5C60-3A6C-1349-9A88687938A8}"/>
              </a:ext>
            </a:extLst>
          </p:cNvPr>
          <p:cNvPicPr>
            <a:picLocks noChangeAspect="1"/>
          </p:cNvPicPr>
          <p:nvPr/>
        </p:nvPicPr>
        <p:blipFill>
          <a:blip r:embed="rId2"/>
          <a:stretch>
            <a:fillRect/>
          </a:stretch>
        </p:blipFill>
        <p:spPr>
          <a:xfrm>
            <a:off x="7096392" y="1024251"/>
            <a:ext cx="3626036" cy="1761550"/>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6DD44E6A-ABF7-CEE3-99A6-14CE3E7434AD}"/>
              </a:ext>
            </a:extLst>
          </p:cNvPr>
          <p:cNvPicPr>
            <a:picLocks noChangeAspect="1"/>
          </p:cNvPicPr>
          <p:nvPr/>
        </p:nvPicPr>
        <p:blipFill>
          <a:blip r:embed="rId3"/>
          <a:stretch>
            <a:fillRect/>
          </a:stretch>
        </p:blipFill>
        <p:spPr>
          <a:xfrm>
            <a:off x="6051506" y="3655638"/>
            <a:ext cx="5715808" cy="2178111"/>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83BEED90-851C-57EA-9A7C-91306B2BCF40}"/>
              </a:ext>
            </a:extLst>
          </p:cNvPr>
          <p:cNvSpPr txBox="1"/>
          <p:nvPr/>
        </p:nvSpPr>
        <p:spPr>
          <a:xfrm>
            <a:off x="1107920" y="3655638"/>
            <a:ext cx="4247851" cy="2031325"/>
          </a:xfrm>
          <a:prstGeom prst="rect">
            <a:avLst/>
          </a:prstGeom>
          <a:noFill/>
        </p:spPr>
        <p:txBody>
          <a:bodyPr wrap="square">
            <a:spAutoFit/>
          </a:bodyPr>
          <a:lstStyle/>
          <a:p>
            <a:r>
              <a:rPr lang="en-GB" dirty="0">
                <a:latin typeface="Calibri" panose="020F0502020204030204" pitchFamily="34" charset="0"/>
                <a:ea typeface="Calibri" panose="020F0502020204030204" pitchFamily="34" charset="0"/>
                <a:cs typeface="Calibri" panose="020F0502020204030204" pitchFamily="34" charset="0"/>
              </a:rPr>
              <a:t>Insight: After the implementation of estamp , the count has drastically increased and shows higher counts in year 2021 and 2022 continues in 2023 than documents registered . There is a likelihood that many rural people will use </a:t>
            </a:r>
            <a:r>
              <a:rPr lang="en-GB" dirty="0" err="1">
                <a:latin typeface="Calibri" panose="020F0502020204030204" pitchFamily="34" charset="0"/>
                <a:ea typeface="Calibri" panose="020F0502020204030204" pitchFamily="34" charset="0"/>
                <a:cs typeface="Calibri" panose="020F0502020204030204" pitchFamily="34" charset="0"/>
              </a:rPr>
              <a:t>estamps</a:t>
            </a:r>
            <a:r>
              <a:rPr lang="en-GB" dirty="0">
                <a:latin typeface="Calibri" panose="020F0502020204030204" pitchFamily="34" charset="0"/>
                <a:ea typeface="Calibri" panose="020F0502020204030204" pitchFamily="34" charset="0"/>
                <a:cs typeface="Calibri" panose="020F0502020204030204" pitchFamily="34" charset="0"/>
              </a:rPr>
              <a:t> challans if the government raises knowledge of them.</a:t>
            </a:r>
          </a:p>
        </p:txBody>
      </p:sp>
      <p:sp>
        <p:nvSpPr>
          <p:cNvPr id="4" name="TextBox 3">
            <a:extLst>
              <a:ext uri="{FF2B5EF4-FFF2-40B4-BE49-F238E27FC236}">
                <a16:creationId xmlns:a16="http://schemas.microsoft.com/office/drawing/2014/main" id="{44B36E0D-A9E8-B482-9AB8-46B7CBBC14D5}"/>
              </a:ext>
            </a:extLst>
          </p:cNvPr>
          <p:cNvSpPr txBox="1"/>
          <p:nvPr/>
        </p:nvSpPr>
        <p:spPr>
          <a:xfrm>
            <a:off x="1611086" y="303100"/>
            <a:ext cx="9263743" cy="400110"/>
          </a:xfrm>
          <a:prstGeom prst="rect">
            <a:avLst/>
          </a:prstGeom>
          <a:noFill/>
        </p:spPr>
        <p:txBody>
          <a:bodyPr wrap="square">
            <a:spAutoFit/>
          </a:bodyPr>
          <a:lstStyle/>
          <a:p>
            <a:r>
              <a:rPr lang="en-GB" sz="2000" b="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Alteration of e-Stamp challan count and document registration count</a:t>
            </a:r>
          </a:p>
        </p:txBody>
      </p:sp>
    </p:spTree>
    <p:extLst>
      <p:ext uri="{BB962C8B-B14F-4D97-AF65-F5344CB8AC3E}">
        <p14:creationId xmlns:p14="http://schemas.microsoft.com/office/powerpoint/2010/main" val="207459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1F5DD0-1F4C-45C4-8BEC-33AB4B47BF98}"/>
              </a:ext>
            </a:extLst>
          </p:cNvPr>
          <p:cNvSpPr>
            <a:spLocks noGrp="1"/>
          </p:cNvSpPr>
          <p:nvPr>
            <p:ph type="title"/>
          </p:nvPr>
        </p:nvSpPr>
        <p:spPr>
          <a:xfrm>
            <a:off x="927009" y="2023713"/>
            <a:ext cx="4744449" cy="1326750"/>
          </a:xfrm>
        </p:spPr>
        <p:txBody>
          <a:bodyPr/>
          <a:lstStyle/>
          <a:p>
            <a:pPr marL="0" indent="0">
              <a:buNone/>
            </a:pPr>
            <a:r>
              <a:rPr lang="en-GB" sz="2000" b="1" dirty="0">
                <a:latin typeface="Calibri" panose="020F0502020204030204" pitchFamily="34" charset="0"/>
                <a:ea typeface="Calibri" panose="020F0502020204030204" pitchFamily="34" charset="0"/>
                <a:cs typeface="Calibri" panose="020F0502020204030204" pitchFamily="34" charset="0"/>
              </a:rPr>
              <a:t>4. Categorize districts into three segments based on their stamp registration revenue generation during the fiscal year 2021 to 2022.</a:t>
            </a:r>
          </a:p>
        </p:txBody>
      </p:sp>
      <p:pic>
        <p:nvPicPr>
          <p:cNvPr id="2" name="Picture 1">
            <a:extLst>
              <a:ext uri="{FF2B5EF4-FFF2-40B4-BE49-F238E27FC236}">
                <a16:creationId xmlns:a16="http://schemas.microsoft.com/office/drawing/2014/main" id="{A0BD698F-D5F8-9A04-A173-DB86DB92BBCF}"/>
              </a:ext>
            </a:extLst>
          </p:cNvPr>
          <p:cNvPicPr>
            <a:picLocks noChangeAspect="1"/>
          </p:cNvPicPr>
          <p:nvPr/>
        </p:nvPicPr>
        <p:blipFill>
          <a:blip r:embed="rId3"/>
          <a:stretch>
            <a:fillRect/>
          </a:stretch>
        </p:blipFill>
        <p:spPr>
          <a:xfrm>
            <a:off x="6935925" y="1217516"/>
            <a:ext cx="3479979" cy="2648086"/>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E00600B9-4275-8276-220E-86A53D7D11FF}"/>
              </a:ext>
            </a:extLst>
          </p:cNvPr>
          <p:cNvPicPr>
            <a:picLocks noChangeAspect="1"/>
          </p:cNvPicPr>
          <p:nvPr/>
        </p:nvPicPr>
        <p:blipFill>
          <a:blip r:embed="rId4"/>
          <a:stretch>
            <a:fillRect/>
          </a:stretch>
        </p:blipFill>
        <p:spPr>
          <a:xfrm>
            <a:off x="7184572" y="4027713"/>
            <a:ext cx="2982686" cy="2157155"/>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BF35AF8A-B4DF-5EA9-D7D2-EE6CEAED439F}"/>
              </a:ext>
            </a:extLst>
          </p:cNvPr>
          <p:cNvSpPr txBox="1"/>
          <p:nvPr/>
        </p:nvSpPr>
        <p:spPr>
          <a:xfrm>
            <a:off x="1132147" y="4186535"/>
            <a:ext cx="4072914" cy="1477328"/>
          </a:xfrm>
          <a:prstGeom prst="rect">
            <a:avLst/>
          </a:prstGeom>
          <a:noFill/>
        </p:spPr>
        <p:txBody>
          <a:bodyPr wrap="square">
            <a:spAutoFit/>
          </a:bodyPr>
          <a:lstStyle/>
          <a:p>
            <a:r>
              <a:rPr lang="en-GB" dirty="0">
                <a:latin typeface="Calibri" panose="020F0502020204030204" pitchFamily="34" charset="0"/>
                <a:ea typeface="Calibri" panose="020F0502020204030204" pitchFamily="34" charset="0"/>
                <a:cs typeface="Calibri" panose="020F0502020204030204" pitchFamily="34" charset="0"/>
              </a:rPr>
              <a:t>Insight: I categorised districts with more than 100 billion as high revenue, between 10 -100 billion as medium revenue and finally less than 10 billion as low revenue districts. </a:t>
            </a:r>
          </a:p>
        </p:txBody>
      </p:sp>
      <p:sp>
        <p:nvSpPr>
          <p:cNvPr id="5" name="TextBox 4">
            <a:extLst>
              <a:ext uri="{FF2B5EF4-FFF2-40B4-BE49-F238E27FC236}">
                <a16:creationId xmlns:a16="http://schemas.microsoft.com/office/drawing/2014/main" id="{D97A80A1-5C9A-D800-046F-C0CF62348E9C}"/>
              </a:ext>
            </a:extLst>
          </p:cNvPr>
          <p:cNvSpPr txBox="1"/>
          <p:nvPr/>
        </p:nvSpPr>
        <p:spPr>
          <a:xfrm>
            <a:off x="3299233" y="185501"/>
            <a:ext cx="6096000" cy="400110"/>
          </a:xfrm>
          <a:prstGeom prst="rect">
            <a:avLst/>
          </a:prstGeom>
          <a:noFill/>
        </p:spPr>
        <p:txBody>
          <a:bodyPr wrap="square">
            <a:spAutoFit/>
          </a:bodyPr>
          <a:lstStyle/>
          <a:p>
            <a:r>
              <a:rPr lang="en-GB" sz="2000" b="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Categorizing stamp registration revenue</a:t>
            </a:r>
          </a:p>
        </p:txBody>
      </p:sp>
    </p:spTree>
    <p:extLst>
      <p:ext uri="{BB962C8B-B14F-4D97-AF65-F5344CB8AC3E}">
        <p14:creationId xmlns:p14="http://schemas.microsoft.com/office/powerpoint/2010/main" val="4067993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441DDA4-C78E-568F-91AE-F6B6B169C3FE}"/>
              </a:ext>
            </a:extLst>
          </p:cNvPr>
          <p:cNvSpPr>
            <a:spLocks noGrp="1"/>
          </p:cNvSpPr>
          <p:nvPr>
            <p:ph type="sldNum" sz="quarter" idx="12"/>
          </p:nvPr>
        </p:nvSpPr>
        <p:spPr/>
        <p:txBody>
          <a:bodyPr/>
          <a:lstStyle/>
          <a:p>
            <a:fld id="{73B850FF-6169-4056-8077-06FFA93A5366}" type="slidenum">
              <a:rPr lang="en-US" smtClean="0"/>
              <a:t>9</a:t>
            </a:fld>
            <a:endParaRPr lang="en-US" dirty="0"/>
          </a:p>
        </p:txBody>
      </p:sp>
      <p:pic>
        <p:nvPicPr>
          <p:cNvPr id="8" name="Picture 7">
            <a:extLst>
              <a:ext uri="{FF2B5EF4-FFF2-40B4-BE49-F238E27FC236}">
                <a16:creationId xmlns:a16="http://schemas.microsoft.com/office/drawing/2014/main" id="{FAB8DD5E-E7D2-75B4-9A0A-3EC0B7B562E9}"/>
              </a:ext>
            </a:extLst>
          </p:cNvPr>
          <p:cNvPicPr>
            <a:picLocks noChangeAspect="1"/>
          </p:cNvPicPr>
          <p:nvPr/>
        </p:nvPicPr>
        <p:blipFill>
          <a:blip r:embed="rId2"/>
          <a:stretch>
            <a:fillRect/>
          </a:stretch>
        </p:blipFill>
        <p:spPr>
          <a:xfrm>
            <a:off x="7479817" y="249211"/>
            <a:ext cx="4197566" cy="1383437"/>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66644C20-91FC-69FB-9681-866CF22DAA6A}"/>
              </a:ext>
            </a:extLst>
          </p:cNvPr>
          <p:cNvPicPr>
            <a:picLocks noChangeAspect="1"/>
          </p:cNvPicPr>
          <p:nvPr/>
        </p:nvPicPr>
        <p:blipFill>
          <a:blip r:embed="rId3"/>
          <a:stretch>
            <a:fillRect/>
          </a:stretch>
        </p:blipFill>
        <p:spPr>
          <a:xfrm>
            <a:off x="7505218" y="1763927"/>
            <a:ext cx="4146763" cy="1383437"/>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0581E05F-4908-F849-39FF-88AECFF9C829}"/>
              </a:ext>
            </a:extLst>
          </p:cNvPr>
          <p:cNvPicPr>
            <a:picLocks noChangeAspect="1"/>
          </p:cNvPicPr>
          <p:nvPr/>
        </p:nvPicPr>
        <p:blipFill>
          <a:blip r:embed="rId4"/>
          <a:stretch>
            <a:fillRect/>
          </a:stretch>
        </p:blipFill>
        <p:spPr>
          <a:xfrm>
            <a:off x="7505218" y="3278643"/>
            <a:ext cx="4140413" cy="1400266"/>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161A62C9-52B7-FB1B-336D-DC47B3C21476}"/>
              </a:ext>
            </a:extLst>
          </p:cNvPr>
          <p:cNvPicPr>
            <a:picLocks noChangeAspect="1"/>
          </p:cNvPicPr>
          <p:nvPr/>
        </p:nvPicPr>
        <p:blipFill>
          <a:blip r:embed="rId5"/>
          <a:stretch>
            <a:fillRect/>
          </a:stretch>
        </p:blipFill>
        <p:spPr>
          <a:xfrm>
            <a:off x="7505218" y="4901959"/>
            <a:ext cx="4115011" cy="1656791"/>
          </a:xfrm>
          <a:prstGeom prst="rect">
            <a:avLst/>
          </a:prstGeom>
          <a:ln>
            <a:noFill/>
          </a:ln>
          <a:effectLst>
            <a:outerShdw blurRad="190500" algn="tl" rotWithShape="0">
              <a:srgbClr val="000000">
                <a:alpha val="70000"/>
              </a:srgbClr>
            </a:outerShdw>
          </a:effectLst>
        </p:spPr>
      </p:pic>
      <p:sp>
        <p:nvSpPr>
          <p:cNvPr id="15" name="TextBox 14">
            <a:extLst>
              <a:ext uri="{FF2B5EF4-FFF2-40B4-BE49-F238E27FC236}">
                <a16:creationId xmlns:a16="http://schemas.microsoft.com/office/drawing/2014/main" id="{25C69E15-F1DF-C80E-F74F-AF1493C22290}"/>
              </a:ext>
            </a:extLst>
          </p:cNvPr>
          <p:cNvSpPr txBox="1"/>
          <p:nvPr/>
        </p:nvSpPr>
        <p:spPr>
          <a:xfrm>
            <a:off x="2299641" y="117932"/>
            <a:ext cx="6096000" cy="400110"/>
          </a:xfrm>
          <a:prstGeom prst="rect">
            <a:avLst/>
          </a:prstGeom>
          <a:noFill/>
        </p:spPr>
        <p:txBody>
          <a:bodyPr wrap="square">
            <a:spAutoFit/>
          </a:bodyPr>
          <a:lstStyle/>
          <a:p>
            <a:r>
              <a:rPr lang="en-GB" sz="2000" b="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Correlation between vehicle sales</a:t>
            </a:r>
          </a:p>
        </p:txBody>
      </p:sp>
      <p:sp>
        <p:nvSpPr>
          <p:cNvPr id="16" name="Content Placeholder 2">
            <a:extLst>
              <a:ext uri="{FF2B5EF4-FFF2-40B4-BE49-F238E27FC236}">
                <a16:creationId xmlns:a16="http://schemas.microsoft.com/office/drawing/2014/main" id="{D8E19776-D535-3B78-037C-409A599E59FF}"/>
              </a:ext>
            </a:extLst>
          </p:cNvPr>
          <p:cNvSpPr>
            <a:spLocks noGrp="1"/>
          </p:cNvSpPr>
          <p:nvPr>
            <p:ph idx="1"/>
          </p:nvPr>
        </p:nvSpPr>
        <p:spPr>
          <a:xfrm>
            <a:off x="495663" y="1284778"/>
            <a:ext cx="5271879" cy="2808251"/>
          </a:xfrm>
        </p:spPr>
        <p:txBody>
          <a:bodyPr>
            <a:noAutofit/>
          </a:bodyPr>
          <a:lstStyle/>
          <a:p>
            <a:pPr marL="0" indent="0">
              <a:buNone/>
            </a:pPr>
            <a:r>
              <a:rPr lang="en-GB" sz="1800" b="1" dirty="0">
                <a:latin typeface="Calibri" panose="020F0502020204030204" pitchFamily="34" charset="0"/>
                <a:ea typeface="Calibri" panose="020F0502020204030204" pitchFamily="34" charset="0"/>
                <a:cs typeface="Calibri" panose="020F0502020204030204" pitchFamily="34" charset="0"/>
              </a:rPr>
              <a:t>5. Investigate whether there is any correlation between vehicle sales and specific months or seasons in different districts. Are there any months or seasons that consistently show higher or lower sales rate, and if yes, what could be the driving factors? (Consider Fuel-Type category only)</a:t>
            </a:r>
          </a:p>
          <a:p>
            <a:endParaRPr lang="en-GB" sz="1800" b="1" dirty="0">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013F30FB-3E6F-9B7A-261A-23846704E764}"/>
              </a:ext>
            </a:extLst>
          </p:cNvPr>
          <p:cNvSpPr txBox="1"/>
          <p:nvPr/>
        </p:nvSpPr>
        <p:spPr>
          <a:xfrm>
            <a:off x="708100" y="4179575"/>
            <a:ext cx="4865385" cy="1754326"/>
          </a:xfrm>
          <a:prstGeom prst="rect">
            <a:avLst/>
          </a:prstGeom>
          <a:noFill/>
        </p:spPr>
        <p:txBody>
          <a:bodyPr wrap="square">
            <a:spAutoFit/>
          </a:bodyPr>
          <a:lstStyle/>
          <a:p>
            <a:r>
              <a:rPr lang="en-GB" dirty="0">
                <a:latin typeface="Calibri" panose="020F0502020204030204" pitchFamily="34" charset="0"/>
                <a:ea typeface="Calibri" panose="020F0502020204030204" pitchFamily="34" charset="0"/>
                <a:cs typeface="Calibri" panose="020F0502020204030204" pitchFamily="34" charset="0"/>
              </a:rPr>
              <a:t>Insight: On considering fuel type category:</a:t>
            </a:r>
          </a:p>
          <a:p>
            <a:r>
              <a:rPr lang="en-GB" b="1" dirty="0">
                <a:latin typeface="Calibri" panose="020F0502020204030204" pitchFamily="34" charset="0"/>
                <a:ea typeface="Calibri" panose="020F0502020204030204" pitchFamily="34" charset="0"/>
                <a:cs typeface="Calibri" panose="020F0502020204030204" pitchFamily="34" charset="0"/>
              </a:rPr>
              <a:t>Petrol</a:t>
            </a:r>
            <a:r>
              <a:rPr lang="en-GB" dirty="0">
                <a:latin typeface="Calibri" panose="020F0502020204030204" pitchFamily="34" charset="0"/>
                <a:ea typeface="Calibri" panose="020F0502020204030204" pitchFamily="34" charset="0"/>
                <a:cs typeface="Calibri" panose="020F0502020204030204" pitchFamily="34" charset="0"/>
              </a:rPr>
              <a:t>: High – Oct, Low- April and may</a:t>
            </a:r>
          </a:p>
          <a:p>
            <a:r>
              <a:rPr lang="en-GB" b="1" dirty="0">
                <a:latin typeface="Calibri" panose="020F0502020204030204" pitchFamily="34" charset="0"/>
                <a:ea typeface="Calibri" panose="020F0502020204030204" pitchFamily="34" charset="0"/>
                <a:cs typeface="Calibri" panose="020F0502020204030204" pitchFamily="34" charset="0"/>
              </a:rPr>
              <a:t>Diesel</a:t>
            </a:r>
            <a:r>
              <a:rPr lang="en-GB" dirty="0">
                <a:latin typeface="Calibri" panose="020F0502020204030204" pitchFamily="34" charset="0"/>
                <a:ea typeface="Calibri" panose="020F0502020204030204" pitchFamily="34" charset="0"/>
                <a:cs typeface="Calibri" panose="020F0502020204030204" pitchFamily="34" charset="0"/>
              </a:rPr>
              <a:t>: High – March and June, Low- April</a:t>
            </a:r>
          </a:p>
          <a:p>
            <a:r>
              <a:rPr lang="en-GB" b="1" dirty="0">
                <a:latin typeface="Calibri" panose="020F0502020204030204" pitchFamily="34" charset="0"/>
                <a:ea typeface="Calibri" panose="020F0502020204030204" pitchFamily="34" charset="0"/>
                <a:cs typeface="Calibri" panose="020F0502020204030204" pitchFamily="34" charset="0"/>
              </a:rPr>
              <a:t>Electric and others:</a:t>
            </a:r>
          </a:p>
          <a:p>
            <a:r>
              <a:rPr lang="en-GB" dirty="0">
                <a:latin typeface="Calibri" panose="020F0502020204030204" pitchFamily="34" charset="0"/>
                <a:ea typeface="Calibri" panose="020F0502020204030204" pitchFamily="34" charset="0"/>
                <a:cs typeface="Calibri" panose="020F0502020204030204" pitchFamily="34" charset="0"/>
              </a:rPr>
              <a:t>High- March, Low - May</a:t>
            </a:r>
          </a:p>
          <a:p>
            <a:endParaRPr lang="en-GB"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6222861"/>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EFF82A-2FA9-4126-8B42-749013CDAC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A6A2B0-0AA5-4A3C-A463-A9815E212A8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1E9A1E4C-8388-4821-B0C4-BDD29A5F03A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_DappledVTI</Template>
  <TotalTime>0</TotalTime>
  <Words>1185</Words>
  <Application>Microsoft Office PowerPoint</Application>
  <PresentationFormat>Widescreen</PresentationFormat>
  <Paragraphs>100</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Avenir Next LT Pro</vt:lpstr>
      <vt:lpstr>AvenirNext LT Pro Medium</vt:lpstr>
      <vt:lpstr>Calibri</vt:lpstr>
      <vt:lpstr>Sabon Next LT</vt:lpstr>
      <vt:lpstr>Wingdings</vt:lpstr>
      <vt:lpstr>DappledVTI</vt:lpstr>
      <vt:lpstr>Growth and Insights-Telangana Government </vt:lpstr>
      <vt:lpstr>Agenda</vt:lpstr>
      <vt:lpstr>PowerPoint Presentation</vt:lpstr>
      <vt:lpstr>PowerPoint Presentation</vt:lpstr>
      <vt:lpstr>1. How does the revenue generated from document registration vary across districts in Telangana? List down the top 5 districts that showed the highest document registration revenue growth between FY 2019 and 2022.  </vt:lpstr>
      <vt:lpstr>2. How does the revenue generated from document registration compare to the revenue generated from e-stamp challans across districts? List down the top 5 districts  where e-stamps revenue contributes Significantly more to the revenue than the documents in FY 2022?</vt:lpstr>
      <vt:lpstr>3. Is there any alteration of e-Stamp challan count and document registration count pattern since the implementation of e-Stamp challan? If so, what suggestions would you propose to the government?</vt:lpstr>
      <vt:lpstr>4. Categorize districts into three segments based on their stamp registration revenue generation during the fiscal year 2021 to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2021-04-22T19:30:46Z</dcterms:created>
  <dcterms:modified xsi:type="dcterms:W3CDTF">2023-09-25T21:52:36Z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