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0"/>
  </p:notesMasterIdLst>
  <p:sldIdLst>
    <p:sldId id="259" r:id="rId6"/>
    <p:sldId id="269" r:id="rId7"/>
    <p:sldId id="290" r:id="rId8"/>
    <p:sldId id="287" r:id="rId9"/>
    <p:sldId id="291" r:id="rId10"/>
    <p:sldId id="273" r:id="rId11"/>
    <p:sldId id="274" r:id="rId12"/>
    <p:sldId id="275" r:id="rId13"/>
    <p:sldId id="292" r:id="rId14"/>
    <p:sldId id="277" r:id="rId15"/>
    <p:sldId id="278" r:id="rId16"/>
    <p:sldId id="279" r:id="rId17"/>
    <p:sldId id="280" r:id="rId18"/>
    <p:sldId id="281" r:id="rId19"/>
    <p:sldId id="282" r:id="rId20"/>
    <p:sldId id="283" r:id="rId21"/>
    <p:sldId id="284" r:id="rId22"/>
    <p:sldId id="286" r:id="rId23"/>
    <p:sldId id="285" r:id="rId24"/>
    <p:sldId id="256" r:id="rId25"/>
    <p:sldId id="294" r:id="rId26"/>
    <p:sldId id="295" r:id="rId27"/>
    <p:sldId id="296" r:id="rId28"/>
    <p:sldId id="293"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63" d="100"/>
          <a:sy n="63" d="100"/>
        </p:scale>
        <p:origin x="7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4DCD0-D59E-4643-B635-D4BFAE9B4FE3}" type="datetimeFigureOut">
              <a:rPr lang="en-GB" smtClean="0"/>
              <a:t>14/10/2023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9E90B-EE8D-4821-AE5F-B16BFCEABBF8}" type="slidenum">
              <a:rPr lang="en-GB" smtClean="0"/>
              <a:t>‹#›</a:t>
            </a:fld>
            <a:endParaRPr lang="en-GB"/>
          </a:p>
        </p:txBody>
      </p:sp>
    </p:spTree>
    <p:extLst>
      <p:ext uri="{BB962C8B-B14F-4D97-AF65-F5344CB8AC3E}">
        <p14:creationId xmlns:p14="http://schemas.microsoft.com/office/powerpoint/2010/main" val="337493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66E22B-85CA-45C7-86A8-A17C38B96A9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13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149246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535492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08316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59388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65091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662573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99006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310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307047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89573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352637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807289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168181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61809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385412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765597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7123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10/14/2023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10/14/2023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073703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1.xml"/><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791200" y="2012236"/>
            <a:ext cx="5627914" cy="2833528"/>
          </a:xfrm>
        </p:spPr>
        <p:txBody>
          <a:bodyPr>
            <a:normAutofit/>
          </a:bodyPr>
          <a:lstStyle/>
          <a:p>
            <a:r>
              <a:rPr lang="en-GB" b="0" i="0" dirty="0">
                <a:effectLst/>
                <a:latin typeface="Calibri" panose="020F0502020204030204" pitchFamily="34" charset="0"/>
                <a:ea typeface="Calibri" panose="020F0502020204030204" pitchFamily="34" charset="0"/>
                <a:cs typeface="Calibri" panose="020F0502020204030204" pitchFamily="34" charset="0"/>
              </a:rPr>
              <a:t>Growth and Insights-Telangana Government</a:t>
            </a:r>
            <a:br>
              <a:rPr lang="en-GB" b="0" i="0"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AutoShape 2" descr="All images">
            <a:extLst>
              <a:ext uri="{FF2B5EF4-FFF2-40B4-BE49-F238E27FC236}">
                <a16:creationId xmlns:a16="http://schemas.microsoft.com/office/drawing/2014/main" id="{0A0F0427-5F89-0D42-6FE5-6BA09E51D7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 name="AutoShape 4" descr="All images">
            <a:extLst>
              <a:ext uri="{FF2B5EF4-FFF2-40B4-BE49-F238E27FC236}">
                <a16:creationId xmlns:a16="http://schemas.microsoft.com/office/drawing/2014/main" id="{C894741C-348F-3A04-19E2-27A1D89F03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venir Next LT Pro"/>
              <a:ea typeface="+mn-ea"/>
              <a:cs typeface="+mn-cs"/>
            </a:endParaRPr>
          </a:p>
        </p:txBody>
      </p:sp>
      <p:pic>
        <p:nvPicPr>
          <p:cNvPr id="7" name="Picture 6">
            <a:extLst>
              <a:ext uri="{FF2B5EF4-FFF2-40B4-BE49-F238E27FC236}">
                <a16:creationId xmlns:a16="http://schemas.microsoft.com/office/drawing/2014/main" id="{B5831F52-3CE1-6270-3A56-46A67353D052}"/>
              </a:ext>
            </a:extLst>
          </p:cNvPr>
          <p:cNvPicPr>
            <a:picLocks noChangeAspect="1"/>
          </p:cNvPicPr>
          <p:nvPr/>
        </p:nvPicPr>
        <p:blipFill>
          <a:blip r:embed="rId2"/>
          <a:stretch>
            <a:fillRect/>
          </a:stretch>
        </p:blipFill>
        <p:spPr>
          <a:xfrm>
            <a:off x="990600" y="335956"/>
            <a:ext cx="4604657" cy="5511655"/>
          </a:xfrm>
          <a:prstGeom prst="rect">
            <a:avLst/>
          </a:prstGeo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FC3A8D-A3A7-F8EA-C557-62D2BEE8C876}"/>
              </a:ext>
            </a:extLst>
          </p:cNvPr>
          <p:cNvSpPr txBox="1"/>
          <p:nvPr/>
        </p:nvSpPr>
        <p:spPr>
          <a:xfrm>
            <a:off x="620485" y="1486157"/>
            <a:ext cx="511628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6. How does the distribution of vehicles vary by vehicle class (Motorcycle, Motorcar, Autorickshaw, Agriculture) across different districts? Are there  any districts with a predominant preference for a specific vehicle class? Consider FY 2022 for analysis.</a:t>
            </a:r>
          </a:p>
        </p:txBody>
      </p:sp>
      <p:pic>
        <p:nvPicPr>
          <p:cNvPr id="6" name="Content Placeholder 4">
            <a:extLst>
              <a:ext uri="{FF2B5EF4-FFF2-40B4-BE49-F238E27FC236}">
                <a16:creationId xmlns:a16="http://schemas.microsoft.com/office/drawing/2014/main" id="{A3C5F968-8008-1590-E9EE-43983F2D1D11}"/>
              </a:ext>
            </a:extLst>
          </p:cNvPr>
          <p:cNvPicPr>
            <a:picLocks noGrp="1" noChangeAspect="1"/>
          </p:cNvPicPr>
          <p:nvPr>
            <p:ph idx="1"/>
          </p:nvPr>
        </p:nvPicPr>
        <p:blipFill>
          <a:blip r:embed="rId2"/>
          <a:stretch>
            <a:fillRect/>
          </a:stretch>
        </p:blipFill>
        <p:spPr>
          <a:xfrm>
            <a:off x="6575422" y="1008360"/>
            <a:ext cx="4639316" cy="219968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9EDC7834-9DDC-4AA6-7AE3-741CB488CB83}"/>
              </a:ext>
            </a:extLst>
          </p:cNvPr>
          <p:cNvPicPr>
            <a:picLocks noChangeAspect="1"/>
          </p:cNvPicPr>
          <p:nvPr/>
        </p:nvPicPr>
        <p:blipFill>
          <a:blip r:embed="rId3"/>
          <a:stretch>
            <a:fillRect/>
          </a:stretch>
        </p:blipFill>
        <p:spPr>
          <a:xfrm>
            <a:off x="6575422" y="3649961"/>
            <a:ext cx="5059680" cy="2641600"/>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43DF16B3-F2A7-A4F0-1C18-458D75C01BB6}"/>
              </a:ext>
            </a:extLst>
          </p:cNvPr>
          <p:cNvSpPr txBox="1"/>
          <p:nvPr/>
        </p:nvSpPr>
        <p:spPr>
          <a:xfrm>
            <a:off x="901856" y="3894515"/>
            <a:ext cx="398582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For the fiscal year  2022,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motorcycle</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considered to be used by most of the population, followed by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motorcar</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Hyderabad</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shows highest motorcycle sales 206819 whereas motor car is 51447 , which is in 4:1 ratio. </a:t>
            </a:r>
          </a:p>
        </p:txBody>
      </p:sp>
      <p:sp>
        <p:nvSpPr>
          <p:cNvPr id="3" name="TextBox 2">
            <a:extLst>
              <a:ext uri="{FF2B5EF4-FFF2-40B4-BE49-F238E27FC236}">
                <a16:creationId xmlns:a16="http://schemas.microsoft.com/office/drawing/2014/main" id="{2D7F028C-5AFC-7B3F-1DE5-FDCE1350291C}"/>
              </a:ext>
            </a:extLst>
          </p:cNvPr>
          <p:cNvSpPr txBox="1"/>
          <p:nvPr/>
        </p:nvSpPr>
        <p:spPr>
          <a:xfrm>
            <a:off x="3668486" y="286802"/>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Distribution of vehicles </a:t>
            </a:r>
          </a:p>
        </p:txBody>
      </p:sp>
    </p:spTree>
    <p:extLst>
      <p:ext uri="{BB962C8B-B14F-4D97-AF65-F5344CB8AC3E}">
        <p14:creationId xmlns:p14="http://schemas.microsoft.com/office/powerpoint/2010/main" val="274936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04EC9E-5E27-7F2C-5B3F-4AA48BE5FCCA}"/>
              </a:ext>
            </a:extLst>
          </p:cNvPr>
          <p:cNvSpPr txBox="1"/>
          <p:nvPr/>
        </p:nvSpPr>
        <p:spPr>
          <a:xfrm>
            <a:off x="761999" y="2160081"/>
            <a:ext cx="4604659"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7. List down the top 3 and bottom 3 districts that have shown the highest and lowest vehicle sales growth during FY 2022 compared to FY 2021? (Consider and compare categories: Petrol, Diesel and Electric)</a:t>
            </a:r>
          </a:p>
        </p:txBody>
      </p:sp>
      <p:pic>
        <p:nvPicPr>
          <p:cNvPr id="6" name="Picture 5">
            <a:extLst>
              <a:ext uri="{FF2B5EF4-FFF2-40B4-BE49-F238E27FC236}">
                <a16:creationId xmlns:a16="http://schemas.microsoft.com/office/drawing/2014/main" id="{A1D4EB22-953B-7DE4-0107-9FAEFD174B76}"/>
              </a:ext>
            </a:extLst>
          </p:cNvPr>
          <p:cNvPicPr>
            <a:picLocks noChangeAspect="1"/>
          </p:cNvPicPr>
          <p:nvPr/>
        </p:nvPicPr>
        <p:blipFill>
          <a:blip r:embed="rId2"/>
          <a:stretch>
            <a:fillRect/>
          </a:stretch>
        </p:blipFill>
        <p:spPr>
          <a:xfrm>
            <a:off x="6096000" y="1734586"/>
            <a:ext cx="4280120" cy="88269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F8060102-C1E8-2EC1-E907-C7BE980A1106}"/>
              </a:ext>
            </a:extLst>
          </p:cNvPr>
          <p:cNvPicPr>
            <a:picLocks noChangeAspect="1"/>
          </p:cNvPicPr>
          <p:nvPr/>
        </p:nvPicPr>
        <p:blipFill>
          <a:blip r:embed="rId3"/>
          <a:stretch>
            <a:fillRect/>
          </a:stretch>
        </p:blipFill>
        <p:spPr>
          <a:xfrm>
            <a:off x="6134102" y="3487472"/>
            <a:ext cx="4203916" cy="876345"/>
          </a:xfrm>
          <a:prstGeom prst="rect">
            <a:avLst/>
          </a:prstGeom>
          <a:ln>
            <a:noFill/>
          </a:ln>
          <a:effectLst>
            <a:outerShdw blurRad="190500" algn="tl" rotWithShape="0">
              <a:srgbClr val="000000">
                <a:alpha val="70000"/>
              </a:srgbClr>
            </a:outerShdw>
          </a:effectLst>
        </p:spPr>
      </p:pic>
      <p:pic>
        <p:nvPicPr>
          <p:cNvPr id="13" name="Graphic 12" descr="Bar graph with upward trend with solid fill">
            <a:extLst>
              <a:ext uri="{FF2B5EF4-FFF2-40B4-BE49-F238E27FC236}">
                <a16:creationId xmlns:a16="http://schemas.microsoft.com/office/drawing/2014/main" id="{68B79CEA-4F7C-5C8A-2EF1-2B0FB596CC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15601" y="1702881"/>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380D7A64-23BD-2380-668D-8E585A048C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5601" y="3529660"/>
            <a:ext cx="914400" cy="914400"/>
          </a:xfrm>
          <a:prstGeom prst="rect">
            <a:avLst/>
          </a:prstGeom>
        </p:spPr>
      </p:pic>
      <p:sp>
        <p:nvSpPr>
          <p:cNvPr id="3" name="TextBox 2">
            <a:extLst>
              <a:ext uri="{FF2B5EF4-FFF2-40B4-BE49-F238E27FC236}">
                <a16:creationId xmlns:a16="http://schemas.microsoft.com/office/drawing/2014/main" id="{9093056F-BE4C-041C-579E-FB93D41BFD42}"/>
              </a:ext>
            </a:extLst>
          </p:cNvPr>
          <p:cNvSpPr txBox="1"/>
          <p:nvPr/>
        </p:nvSpPr>
        <p:spPr>
          <a:xfrm>
            <a:off x="2645229" y="356152"/>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Highest and lowest vehicle sales growth-2022</a:t>
            </a:r>
          </a:p>
        </p:txBody>
      </p:sp>
    </p:spTree>
    <p:extLst>
      <p:ext uri="{BB962C8B-B14F-4D97-AF65-F5344CB8AC3E}">
        <p14:creationId xmlns:p14="http://schemas.microsoft.com/office/powerpoint/2010/main" val="277915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83202B-3FC5-7AB7-C0DB-0D2B2B6AA49F}"/>
              </a:ext>
            </a:extLst>
          </p:cNvPr>
          <p:cNvSpPr txBox="1"/>
          <p:nvPr/>
        </p:nvSpPr>
        <p:spPr>
          <a:xfrm>
            <a:off x="1446012" y="1919787"/>
            <a:ext cx="394241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8. List down the top 5 sectors that have witnessed the most significant investments in FY 2022.</a:t>
            </a:r>
          </a:p>
        </p:txBody>
      </p:sp>
      <p:pic>
        <p:nvPicPr>
          <p:cNvPr id="6" name="Content Placeholder 4">
            <a:extLst>
              <a:ext uri="{FF2B5EF4-FFF2-40B4-BE49-F238E27FC236}">
                <a16:creationId xmlns:a16="http://schemas.microsoft.com/office/drawing/2014/main" id="{05500B18-428B-A22E-3C00-CD4277F2124D}"/>
              </a:ext>
            </a:extLst>
          </p:cNvPr>
          <p:cNvPicPr>
            <a:picLocks noGrp="1" noChangeAspect="1"/>
          </p:cNvPicPr>
          <p:nvPr>
            <p:ph idx="1"/>
          </p:nvPr>
        </p:nvPicPr>
        <p:blipFill>
          <a:blip r:embed="rId2"/>
          <a:stretch>
            <a:fillRect/>
          </a:stretch>
        </p:blipFill>
        <p:spPr>
          <a:xfrm>
            <a:off x="6645031" y="1318512"/>
            <a:ext cx="3254438" cy="144645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0A734D4-AA4E-4040-DD89-2B2AE18E81A4}"/>
              </a:ext>
            </a:extLst>
          </p:cNvPr>
          <p:cNvPicPr>
            <a:picLocks noChangeAspect="1"/>
          </p:cNvPicPr>
          <p:nvPr/>
        </p:nvPicPr>
        <p:blipFill>
          <a:blip r:embed="rId3"/>
          <a:stretch>
            <a:fillRect/>
          </a:stretch>
        </p:blipFill>
        <p:spPr>
          <a:xfrm>
            <a:off x="5997090" y="3505200"/>
            <a:ext cx="4794496" cy="2393124"/>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F22B9745-E44A-5C69-FC61-3D5F7C5F63D2}"/>
              </a:ext>
            </a:extLst>
          </p:cNvPr>
          <p:cNvSpPr txBox="1"/>
          <p:nvPr/>
        </p:nvSpPr>
        <p:spPr>
          <a:xfrm>
            <a:off x="2590800" y="457027"/>
            <a:ext cx="648788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Top 5 sectors with most significant investments in FY 2022.</a:t>
            </a:r>
          </a:p>
        </p:txBody>
      </p:sp>
    </p:spTree>
    <p:extLst>
      <p:ext uri="{BB962C8B-B14F-4D97-AF65-F5344CB8AC3E}">
        <p14:creationId xmlns:p14="http://schemas.microsoft.com/office/powerpoint/2010/main" val="261006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A0E2A-E582-DD72-65F5-B9A07E08A49C}"/>
              </a:ext>
            </a:extLst>
          </p:cNvPr>
          <p:cNvSpPr txBox="1"/>
          <p:nvPr/>
        </p:nvSpPr>
        <p:spPr>
          <a:xfrm>
            <a:off x="1478800" y="1474124"/>
            <a:ext cx="4540999"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9. List down the top 3 districts that have attracted the most significant sector investments during FY 2019 to 2022? What factors could have led to the substantial investments in these particular districts?</a:t>
            </a:r>
          </a:p>
        </p:txBody>
      </p:sp>
      <p:pic>
        <p:nvPicPr>
          <p:cNvPr id="6" name="Picture 5">
            <a:extLst>
              <a:ext uri="{FF2B5EF4-FFF2-40B4-BE49-F238E27FC236}">
                <a16:creationId xmlns:a16="http://schemas.microsoft.com/office/drawing/2014/main" id="{94EB860F-163E-F79D-4085-38FB2FF75A25}"/>
              </a:ext>
            </a:extLst>
          </p:cNvPr>
          <p:cNvPicPr>
            <a:picLocks noChangeAspect="1"/>
          </p:cNvPicPr>
          <p:nvPr/>
        </p:nvPicPr>
        <p:blipFill>
          <a:blip r:embed="rId2"/>
          <a:stretch>
            <a:fillRect/>
          </a:stretch>
        </p:blipFill>
        <p:spPr>
          <a:xfrm>
            <a:off x="6836229" y="1817860"/>
            <a:ext cx="4267200" cy="106685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58FE72B-B6FE-2263-876F-E7257EB5AC5F}"/>
              </a:ext>
            </a:extLst>
          </p:cNvPr>
          <p:cNvPicPr>
            <a:picLocks noChangeAspect="1"/>
          </p:cNvPicPr>
          <p:nvPr/>
        </p:nvPicPr>
        <p:blipFill>
          <a:blip r:embed="rId3"/>
          <a:stretch>
            <a:fillRect/>
          </a:stretch>
        </p:blipFill>
        <p:spPr>
          <a:xfrm>
            <a:off x="7554686" y="3609075"/>
            <a:ext cx="2830286" cy="2084651"/>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50D2E502-1F98-6D29-7D8E-E39F53E2380F}"/>
              </a:ext>
            </a:extLst>
          </p:cNvPr>
          <p:cNvSpPr txBox="1"/>
          <p:nvPr/>
        </p:nvSpPr>
        <p:spPr>
          <a:xfrm>
            <a:off x="1549216" y="3939400"/>
            <a:ext cx="395414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Rangareddy shows 28.970k crore total investment in Real estate, Industrial parks and IT Buildings, followed by Peddapalli and  Rangareddy also stands third in Plastic and Rubber sector.</a:t>
            </a:r>
          </a:p>
        </p:txBody>
      </p:sp>
      <p:sp>
        <p:nvSpPr>
          <p:cNvPr id="3" name="TextBox 2">
            <a:extLst>
              <a:ext uri="{FF2B5EF4-FFF2-40B4-BE49-F238E27FC236}">
                <a16:creationId xmlns:a16="http://schemas.microsoft.com/office/drawing/2014/main" id="{EDF6501F-179D-5572-3BFA-F05C266EED7A}"/>
              </a:ext>
            </a:extLst>
          </p:cNvPr>
          <p:cNvSpPr txBox="1"/>
          <p:nvPr/>
        </p:nvSpPr>
        <p:spPr>
          <a:xfrm>
            <a:off x="2536372" y="37207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Top 3 districts with most significant sector investments </a:t>
            </a:r>
          </a:p>
        </p:txBody>
      </p:sp>
    </p:spTree>
    <p:extLst>
      <p:ext uri="{BB962C8B-B14F-4D97-AF65-F5344CB8AC3E}">
        <p14:creationId xmlns:p14="http://schemas.microsoft.com/office/powerpoint/2010/main" val="98458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56A43-3C2F-02CB-EFE1-6966CCF389DB}"/>
              </a:ext>
            </a:extLst>
          </p:cNvPr>
          <p:cNvSpPr txBox="1"/>
          <p:nvPr/>
        </p:nvSpPr>
        <p:spPr>
          <a:xfrm>
            <a:off x="1214458" y="932436"/>
            <a:ext cx="8730343"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10. Is there any relationship between district investments, vehicles sales and stamps revenue within the same district between FY 2021 and 2022?</a:t>
            </a:r>
          </a:p>
        </p:txBody>
      </p:sp>
      <p:pic>
        <p:nvPicPr>
          <p:cNvPr id="6" name="Picture 5">
            <a:extLst>
              <a:ext uri="{FF2B5EF4-FFF2-40B4-BE49-F238E27FC236}">
                <a16:creationId xmlns:a16="http://schemas.microsoft.com/office/drawing/2014/main" id="{E74990E1-0418-7217-6C95-28E910B99108}"/>
              </a:ext>
            </a:extLst>
          </p:cNvPr>
          <p:cNvPicPr>
            <a:picLocks noChangeAspect="1"/>
          </p:cNvPicPr>
          <p:nvPr/>
        </p:nvPicPr>
        <p:blipFill>
          <a:blip r:embed="rId2"/>
          <a:stretch>
            <a:fillRect/>
          </a:stretch>
        </p:blipFill>
        <p:spPr>
          <a:xfrm>
            <a:off x="898772" y="2154171"/>
            <a:ext cx="3149762" cy="34736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489FB84-F839-3353-C3A7-C37E7906C3B2}"/>
              </a:ext>
            </a:extLst>
          </p:cNvPr>
          <p:cNvPicPr>
            <a:picLocks noChangeAspect="1"/>
          </p:cNvPicPr>
          <p:nvPr/>
        </p:nvPicPr>
        <p:blipFill>
          <a:blip r:embed="rId3"/>
          <a:stretch>
            <a:fillRect/>
          </a:stretch>
        </p:blipFill>
        <p:spPr>
          <a:xfrm>
            <a:off x="4328757" y="2154171"/>
            <a:ext cx="3187864" cy="3448227"/>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4F86CF3A-8100-269A-2B9D-A47FAF95F713}"/>
              </a:ext>
            </a:extLst>
          </p:cNvPr>
          <p:cNvPicPr>
            <a:picLocks noChangeAspect="1"/>
          </p:cNvPicPr>
          <p:nvPr/>
        </p:nvPicPr>
        <p:blipFill>
          <a:blip r:embed="rId4"/>
          <a:stretch>
            <a:fillRect/>
          </a:stretch>
        </p:blipFill>
        <p:spPr>
          <a:xfrm>
            <a:off x="7938360" y="2128769"/>
            <a:ext cx="3168813" cy="3473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561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69020-2064-EC3E-BE0C-D74E01B2EF6D}"/>
              </a:ext>
            </a:extLst>
          </p:cNvPr>
          <p:cNvSpPr txBox="1"/>
          <p:nvPr/>
        </p:nvSpPr>
        <p:spPr>
          <a:xfrm>
            <a:off x="992255" y="1571707"/>
            <a:ext cx="361405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11. Are there any particular sectors that have shown substantial investment in multiple districts between FY 2021 and 2022?</a:t>
            </a:r>
          </a:p>
        </p:txBody>
      </p:sp>
      <p:pic>
        <p:nvPicPr>
          <p:cNvPr id="6" name="Picture 5">
            <a:extLst>
              <a:ext uri="{FF2B5EF4-FFF2-40B4-BE49-F238E27FC236}">
                <a16:creationId xmlns:a16="http://schemas.microsoft.com/office/drawing/2014/main" id="{4BC52092-35EB-CE5D-AA5D-D7ED531320E7}"/>
              </a:ext>
            </a:extLst>
          </p:cNvPr>
          <p:cNvPicPr>
            <a:picLocks noChangeAspect="1"/>
          </p:cNvPicPr>
          <p:nvPr/>
        </p:nvPicPr>
        <p:blipFill>
          <a:blip r:embed="rId2"/>
          <a:stretch>
            <a:fillRect/>
          </a:stretch>
        </p:blipFill>
        <p:spPr>
          <a:xfrm>
            <a:off x="5029201" y="1756357"/>
            <a:ext cx="6934200" cy="3345286"/>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DF1BD0CA-196A-D27B-E0A8-E155F7133FD4}"/>
              </a:ext>
            </a:extLst>
          </p:cNvPr>
          <p:cNvSpPr txBox="1"/>
          <p:nvPr/>
        </p:nvSpPr>
        <p:spPr>
          <a:xfrm>
            <a:off x="992255" y="3347317"/>
            <a:ext cx="3511472"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From the analysis, Pharmaceuticals and Chemicals sectors shows substantial investment in multiple districts, followed by Food Processing sector Between the year 2021 and 2022.</a:t>
            </a:r>
          </a:p>
        </p:txBody>
      </p:sp>
      <p:sp>
        <p:nvSpPr>
          <p:cNvPr id="3" name="TextBox 2">
            <a:extLst>
              <a:ext uri="{FF2B5EF4-FFF2-40B4-BE49-F238E27FC236}">
                <a16:creationId xmlns:a16="http://schemas.microsoft.com/office/drawing/2014/main" id="{507DDEFB-D934-8FBB-F8E1-9900E763E604}"/>
              </a:ext>
            </a:extLst>
          </p:cNvPr>
          <p:cNvSpPr txBox="1"/>
          <p:nvPr/>
        </p:nvSpPr>
        <p:spPr>
          <a:xfrm>
            <a:off x="3037115" y="488411"/>
            <a:ext cx="611777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Sector with Investment in multiple districts- 2021-2022</a:t>
            </a:r>
          </a:p>
        </p:txBody>
      </p:sp>
    </p:spTree>
    <p:extLst>
      <p:ext uri="{BB962C8B-B14F-4D97-AF65-F5344CB8AC3E}">
        <p14:creationId xmlns:p14="http://schemas.microsoft.com/office/powerpoint/2010/main" val="339212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1B321-25ED-7AC6-3EA5-875732CB97AA}"/>
              </a:ext>
            </a:extLst>
          </p:cNvPr>
          <p:cNvSpPr txBox="1"/>
          <p:nvPr/>
        </p:nvSpPr>
        <p:spPr>
          <a:xfrm>
            <a:off x="1175657" y="1371739"/>
            <a:ext cx="92855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12. Can we identify any seasonal patterns or cyclicality in the investment trends for specific sectors? Do certain sectors experience higher investments during particular months?</a:t>
            </a:r>
          </a:p>
        </p:txBody>
      </p:sp>
      <p:pic>
        <p:nvPicPr>
          <p:cNvPr id="4" name="Picture 3">
            <a:extLst>
              <a:ext uri="{FF2B5EF4-FFF2-40B4-BE49-F238E27FC236}">
                <a16:creationId xmlns:a16="http://schemas.microsoft.com/office/drawing/2014/main" id="{5BA2B2CF-1938-2AE9-9BB9-F1626F351B2D}"/>
              </a:ext>
            </a:extLst>
          </p:cNvPr>
          <p:cNvPicPr>
            <a:picLocks noChangeAspect="1"/>
          </p:cNvPicPr>
          <p:nvPr/>
        </p:nvPicPr>
        <p:blipFill>
          <a:blip r:embed="rId2"/>
          <a:stretch>
            <a:fillRect/>
          </a:stretch>
        </p:blipFill>
        <p:spPr>
          <a:xfrm>
            <a:off x="989738" y="3079507"/>
            <a:ext cx="3108311" cy="268359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C03208E-3C73-CF73-41E1-1D4CECFA30F9}"/>
              </a:ext>
            </a:extLst>
          </p:cNvPr>
          <p:cNvPicPr>
            <a:picLocks noChangeAspect="1"/>
          </p:cNvPicPr>
          <p:nvPr/>
        </p:nvPicPr>
        <p:blipFill>
          <a:blip r:embed="rId3"/>
          <a:stretch>
            <a:fillRect/>
          </a:stretch>
        </p:blipFill>
        <p:spPr>
          <a:xfrm>
            <a:off x="4388735" y="3079507"/>
            <a:ext cx="3253036" cy="268359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714B1401-8493-70DC-A865-1A338D678089}"/>
              </a:ext>
            </a:extLst>
          </p:cNvPr>
          <p:cNvPicPr>
            <a:picLocks noChangeAspect="1"/>
          </p:cNvPicPr>
          <p:nvPr/>
        </p:nvPicPr>
        <p:blipFill>
          <a:blip r:embed="rId4"/>
          <a:stretch>
            <a:fillRect/>
          </a:stretch>
        </p:blipFill>
        <p:spPr>
          <a:xfrm>
            <a:off x="7932457" y="3079507"/>
            <a:ext cx="3457963" cy="265653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CD210B32-90B5-F4E3-BFA7-DEF37F0B03C4}"/>
              </a:ext>
            </a:extLst>
          </p:cNvPr>
          <p:cNvSpPr txBox="1"/>
          <p:nvPr/>
        </p:nvSpPr>
        <p:spPr>
          <a:xfrm>
            <a:off x="3048000" y="471689"/>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The investment trends for specific sectors</a:t>
            </a:r>
          </a:p>
        </p:txBody>
      </p:sp>
    </p:spTree>
    <p:extLst>
      <p:ext uri="{BB962C8B-B14F-4D97-AF65-F5344CB8AC3E}">
        <p14:creationId xmlns:p14="http://schemas.microsoft.com/office/powerpoint/2010/main" val="844873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E2A38-7F42-E896-ED77-313AA4BD9058}"/>
              </a:ext>
            </a:extLst>
          </p:cNvPr>
          <p:cNvSpPr txBox="1"/>
          <p:nvPr/>
        </p:nvSpPr>
        <p:spPr>
          <a:xfrm>
            <a:off x="2030184" y="760550"/>
            <a:ext cx="7086601"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br>
            <a:r>
              <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What are the top 5 districts to buy commercial properties in Telangana? Justify your answer.</a:t>
            </a:r>
          </a:p>
        </p:txBody>
      </p:sp>
      <p:sp>
        <p:nvSpPr>
          <p:cNvPr id="7" name="TextBox 6">
            <a:extLst>
              <a:ext uri="{FF2B5EF4-FFF2-40B4-BE49-F238E27FC236}">
                <a16:creationId xmlns:a16="http://schemas.microsoft.com/office/drawing/2014/main" id="{4B21084D-361B-B271-1041-685D123D6441}"/>
              </a:ext>
            </a:extLst>
          </p:cNvPr>
          <p:cNvSpPr txBox="1"/>
          <p:nvPr/>
        </p:nvSpPr>
        <p:spPr>
          <a:xfrm>
            <a:off x="2666999" y="2351705"/>
            <a:ext cx="609600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Hyderabad District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 Rangareddy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 Medchal-Malkajgiri District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4. Warangal Urban District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5. Karimnagar District</a:t>
            </a:r>
          </a:p>
        </p:txBody>
      </p:sp>
    </p:spTree>
    <p:extLst>
      <p:ext uri="{BB962C8B-B14F-4D97-AF65-F5344CB8AC3E}">
        <p14:creationId xmlns:p14="http://schemas.microsoft.com/office/powerpoint/2010/main" val="296135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EDFC8-E3B5-9DE7-06A5-1C45AEE0370D}"/>
              </a:ext>
            </a:extLst>
          </p:cNvPr>
          <p:cNvSpPr txBox="1"/>
          <p:nvPr/>
        </p:nvSpPr>
        <p:spPr>
          <a:xfrm>
            <a:off x="947057" y="866784"/>
            <a:ext cx="957942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10" name="TextBox 9">
            <a:extLst>
              <a:ext uri="{FF2B5EF4-FFF2-40B4-BE49-F238E27FC236}">
                <a16:creationId xmlns:a16="http://schemas.microsoft.com/office/drawing/2014/main" id="{85E9AB32-5872-4210-7EC5-FD8A94ADE12D}"/>
              </a:ext>
            </a:extLst>
          </p:cNvPr>
          <p:cNvSpPr txBox="1"/>
          <p:nvPr/>
        </p:nvSpPr>
        <p:spPr>
          <a:xfrm>
            <a:off x="1251856" y="2297897"/>
            <a:ext cx="7380516" cy="369331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Since Service sector is the largest contributor to the Telangana's economy, policies to promote the IT sectors aimed to attract IT companies, startups, and technology-focused investments.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Investment in Fertilizers Organic and Inorganic, Pesticides, Insecticides, and Other Related sector stands 5th from other sectors. Since Telangana is an agriculture land, investing in this sectors and introducing modern techniques and Scheme can enhance agricultural productivity.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Program should be launched to support startups and innovation to improve employment.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Open hand with plant with solid fill">
            <a:extLst>
              <a:ext uri="{FF2B5EF4-FFF2-40B4-BE49-F238E27FC236}">
                <a16:creationId xmlns:a16="http://schemas.microsoft.com/office/drawing/2014/main" id="{1BA85B3F-1DF7-2D8D-8CA6-5C829AB442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6429" y="3463671"/>
            <a:ext cx="914400" cy="914400"/>
          </a:xfrm>
          <a:prstGeom prst="rect">
            <a:avLst/>
          </a:prstGeom>
        </p:spPr>
      </p:pic>
      <p:pic>
        <p:nvPicPr>
          <p:cNvPr id="6" name="Graphic 5" descr="City with solid fill">
            <a:extLst>
              <a:ext uri="{FF2B5EF4-FFF2-40B4-BE49-F238E27FC236}">
                <a16:creationId xmlns:a16="http://schemas.microsoft.com/office/drawing/2014/main" id="{850211FA-17AA-5727-D0A0-14955502F9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2372" y="2180971"/>
            <a:ext cx="914400" cy="914400"/>
          </a:xfrm>
          <a:prstGeom prst="rect">
            <a:avLst/>
          </a:prstGeom>
        </p:spPr>
      </p:pic>
      <p:pic>
        <p:nvPicPr>
          <p:cNvPr id="8" name="Graphic 7" descr="Briefcase with solid fill">
            <a:extLst>
              <a:ext uri="{FF2B5EF4-FFF2-40B4-BE49-F238E27FC236}">
                <a16:creationId xmlns:a16="http://schemas.microsoft.com/office/drawing/2014/main" id="{6B427DB0-A5E5-ACAB-F6B8-BB74B05B7C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5172" y="4651416"/>
            <a:ext cx="914400" cy="914400"/>
          </a:xfrm>
          <a:prstGeom prst="rect">
            <a:avLst/>
          </a:prstGeom>
        </p:spPr>
      </p:pic>
    </p:spTree>
    <p:extLst>
      <p:ext uri="{BB962C8B-B14F-4D97-AF65-F5344CB8AC3E}">
        <p14:creationId xmlns:p14="http://schemas.microsoft.com/office/powerpoint/2010/main" val="116873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3BE2D-97A5-3814-C0FD-731FCECF5D10}"/>
              </a:ext>
            </a:extLst>
          </p:cNvPr>
          <p:cNvSpPr txBox="1"/>
          <p:nvPr/>
        </p:nvSpPr>
        <p:spPr>
          <a:xfrm>
            <a:off x="783772" y="905079"/>
            <a:ext cx="94488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 Provide top 5 Insights &amp; 5 recommendations to Telangana government for sustained growth in the next 5 years based on your analysis.</a:t>
            </a:r>
          </a:p>
        </p:txBody>
      </p:sp>
      <p:sp>
        <p:nvSpPr>
          <p:cNvPr id="7" name="TextBox 6">
            <a:extLst>
              <a:ext uri="{FF2B5EF4-FFF2-40B4-BE49-F238E27FC236}">
                <a16:creationId xmlns:a16="http://schemas.microsoft.com/office/drawing/2014/main" id="{F571B8B4-F9CA-F98D-DB2B-BF2EF9217CC3}"/>
              </a:ext>
            </a:extLst>
          </p:cNvPr>
          <p:cNvSpPr txBox="1"/>
          <p:nvPr/>
        </p:nvSpPr>
        <p:spPr>
          <a:xfrm>
            <a:off x="1110343" y="2256081"/>
            <a:ext cx="4147457"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Insights</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Diversification of industries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Skill development and education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Infrastructure development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Encouraging entrepreneurship and innovation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Sustainable development</a:t>
            </a:r>
          </a:p>
        </p:txBody>
      </p:sp>
      <p:sp>
        <p:nvSpPr>
          <p:cNvPr id="2" name="TextBox 1">
            <a:extLst>
              <a:ext uri="{FF2B5EF4-FFF2-40B4-BE49-F238E27FC236}">
                <a16:creationId xmlns:a16="http://schemas.microsoft.com/office/drawing/2014/main" id="{807779F4-3F7F-8100-CF59-2C1556E91708}"/>
              </a:ext>
            </a:extLst>
          </p:cNvPr>
          <p:cNvSpPr txBox="1"/>
          <p:nvPr/>
        </p:nvSpPr>
        <p:spPr>
          <a:xfrm>
            <a:off x="5410202" y="2343166"/>
            <a:ext cx="5344884"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Recommendation</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Strengthen the ease of doing business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Boost rural development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Improve connectivity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Promote tourism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Foster public-private partnerships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3" name="Graphic 2" descr="A lightbulb">
            <a:extLst>
              <a:ext uri="{FF2B5EF4-FFF2-40B4-BE49-F238E27FC236}">
                <a16:creationId xmlns:a16="http://schemas.microsoft.com/office/drawing/2014/main" id="{92F30BAF-64BD-E01D-0D83-AF43F9BCA6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743" y="1880522"/>
            <a:ext cx="990600" cy="925287"/>
          </a:xfrm>
          <a:prstGeom prst="rect">
            <a:avLst/>
          </a:prstGeom>
        </p:spPr>
      </p:pic>
    </p:spTree>
    <p:extLst>
      <p:ext uri="{BB962C8B-B14F-4D97-AF65-F5344CB8AC3E}">
        <p14:creationId xmlns:p14="http://schemas.microsoft.com/office/powerpoint/2010/main" val="17893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730828" y="990599"/>
            <a:ext cx="4365171" cy="1415144"/>
          </a:xfrm>
        </p:spPr>
        <p:txBody>
          <a:bodyPr/>
          <a:lstStyle/>
          <a:p>
            <a:r>
              <a:rPr lang="en-US" dirty="0">
                <a:solidFill>
                  <a:schemeClr val="accent3">
                    <a:lumMod val="75000"/>
                  </a:schemeClr>
                </a:solidFill>
              </a:rPr>
              <a:t>Agenda</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2923904" y="2250803"/>
            <a:ext cx="6738256" cy="2816497"/>
          </a:xfrm>
        </p:spPr>
        <p:txBody>
          <a:bodyPr>
            <a:normAutofit lnSpcReduction="10000"/>
          </a:bodyPr>
          <a:lstStyle/>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Introduction about Telangana state</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Goals and objectives</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Problem statement and insights</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Recommendation for economic growth</a:t>
            </a:r>
          </a:p>
          <a:p>
            <a:pPr marL="457200" indent="-45720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Dashboard </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20515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2077547938"/>
                  </p:ext>
                </p:extLst>
              </p:nvPr>
            </p:nvGraphicFramePr>
            <p:xfrm>
              <a:off x="914400"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6"/>
              <a:stretch>
                <a:fillRect/>
              </a:stretch>
            </p:blipFill>
            <p:spPr>
              <a:xfrm>
                <a:off x="914400" y="1170879"/>
                <a:ext cx="10749976" cy="5335725"/>
              </a:xfrm>
              <a:prstGeom prst="rect">
                <a:avLst/>
              </a:prstGeom>
            </p:spPr>
          </p:pic>
        </mc:Fallback>
      </mc:AlternateContent>
      <p:pic>
        <p:nvPicPr>
          <p:cNvPr id="4" name="Picture 3">
            <a:extLst>
              <a:ext uri="{FF2B5EF4-FFF2-40B4-BE49-F238E27FC236}">
                <a16:creationId xmlns:a16="http://schemas.microsoft.com/office/drawing/2014/main" id="{C88E153D-DABC-8712-CD44-EDEAD1FEFC09}"/>
              </a:ext>
            </a:extLst>
          </p:cNvPr>
          <p:cNvPicPr>
            <a:picLocks noChangeAspect="1"/>
          </p:cNvPicPr>
          <p:nvPr/>
        </p:nvPicPr>
        <p:blipFill>
          <a:blip r:embed="rId7"/>
          <a:stretch>
            <a:fillRect/>
          </a:stretch>
        </p:blipFill>
        <p:spPr>
          <a:xfrm>
            <a:off x="2149272" y="1254013"/>
            <a:ext cx="7893456" cy="4349974"/>
          </a:xfrm>
          <a:prstGeom prst="rect">
            <a:avLst/>
          </a:prstGeom>
        </p:spPr>
      </p:pic>
    </p:spTree>
    <p:extLst>
      <p:ext uri="{BB962C8B-B14F-4D97-AF65-F5344CB8AC3E}">
        <p14:creationId xmlns:p14="http://schemas.microsoft.com/office/powerpoint/2010/main" val="321185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DD7143-4645-B79C-3131-CE33AB0DDE72}"/>
              </a:ext>
            </a:extLst>
          </p:cNvPr>
          <p:cNvPicPr>
            <a:picLocks noChangeAspect="1"/>
          </p:cNvPicPr>
          <p:nvPr/>
        </p:nvPicPr>
        <p:blipFill>
          <a:blip r:embed="rId2"/>
          <a:stretch>
            <a:fillRect/>
          </a:stretch>
        </p:blipFill>
        <p:spPr>
          <a:xfrm>
            <a:off x="822960" y="619760"/>
            <a:ext cx="10576560" cy="5659120"/>
          </a:xfrm>
          <a:prstGeom prst="rect">
            <a:avLst/>
          </a:prstGeom>
        </p:spPr>
      </p:pic>
    </p:spTree>
    <p:extLst>
      <p:ext uri="{BB962C8B-B14F-4D97-AF65-F5344CB8AC3E}">
        <p14:creationId xmlns:p14="http://schemas.microsoft.com/office/powerpoint/2010/main" val="1795930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1061D-6016-59D9-730A-68FBA608C1D1}"/>
              </a:ext>
            </a:extLst>
          </p:cNvPr>
          <p:cNvPicPr>
            <a:picLocks noChangeAspect="1"/>
          </p:cNvPicPr>
          <p:nvPr/>
        </p:nvPicPr>
        <p:blipFill>
          <a:blip r:embed="rId2"/>
          <a:stretch>
            <a:fillRect/>
          </a:stretch>
        </p:blipFill>
        <p:spPr>
          <a:xfrm>
            <a:off x="1026161" y="660400"/>
            <a:ext cx="10424160" cy="5628640"/>
          </a:xfrm>
          <a:prstGeom prst="rect">
            <a:avLst/>
          </a:prstGeom>
        </p:spPr>
      </p:pic>
    </p:spTree>
    <p:extLst>
      <p:ext uri="{BB962C8B-B14F-4D97-AF65-F5344CB8AC3E}">
        <p14:creationId xmlns:p14="http://schemas.microsoft.com/office/powerpoint/2010/main" val="270706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4678E6-4D9E-4358-AAEB-2893FD37942D}"/>
              </a:ext>
            </a:extLst>
          </p:cNvPr>
          <p:cNvPicPr>
            <a:picLocks noChangeAspect="1"/>
          </p:cNvPicPr>
          <p:nvPr/>
        </p:nvPicPr>
        <p:blipFill>
          <a:blip r:embed="rId2"/>
          <a:stretch>
            <a:fillRect/>
          </a:stretch>
        </p:blipFill>
        <p:spPr>
          <a:xfrm>
            <a:off x="609600" y="497840"/>
            <a:ext cx="10840720" cy="5679440"/>
          </a:xfrm>
          <a:prstGeom prst="rect">
            <a:avLst/>
          </a:prstGeom>
        </p:spPr>
      </p:pic>
    </p:spTree>
    <p:extLst>
      <p:ext uri="{BB962C8B-B14F-4D97-AF65-F5344CB8AC3E}">
        <p14:creationId xmlns:p14="http://schemas.microsoft.com/office/powerpoint/2010/main" val="1904025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Thank you</a:t>
            </a:r>
          </a:p>
        </p:txBody>
      </p:sp>
      <p:sp>
        <p:nvSpPr>
          <p:cNvPr id="4" name="Subtitle 2">
            <a:extLst>
              <a:ext uri="{FF2B5EF4-FFF2-40B4-BE49-F238E27FC236}">
                <a16:creationId xmlns:a16="http://schemas.microsoft.com/office/drawing/2014/main" id="{EE3743FB-C0C2-24D1-7C81-847AF44F7A57}"/>
              </a:ext>
            </a:extLst>
          </p:cNvPr>
          <p:cNvSpPr txBox="1">
            <a:spLocks/>
          </p:cNvSpPr>
          <p:nvPr/>
        </p:nvSpPr>
        <p:spPr>
          <a:xfrm>
            <a:off x="646176" y="5007428"/>
            <a:ext cx="8763001" cy="914400"/>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
                <a:srgbClr val="75846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Name: </a:t>
            </a:r>
            <a:r>
              <a:rPr kumimoji="0" lang="en-US" sz="2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Vinodhini Ramakrishnan</a:t>
            </a:r>
          </a:p>
          <a:p>
            <a:pPr marL="0" marR="0" lvl="0" indent="0" algn="l" defTabSz="914400" rtl="0" eaLnBrk="1" fontAlgn="auto" latinLnBrk="0" hangingPunct="1">
              <a:lnSpc>
                <a:spcPct val="110000"/>
              </a:lnSpc>
              <a:spcBef>
                <a:spcPts val="1000"/>
              </a:spcBef>
              <a:spcAft>
                <a:spcPts val="0"/>
              </a:spcAft>
              <a:buClr>
                <a:srgbClr val="75846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Tools used: MySQL and Power BI</a:t>
            </a:r>
          </a:p>
        </p:txBody>
      </p:sp>
    </p:spTree>
    <p:extLst>
      <p:ext uri="{BB962C8B-B14F-4D97-AF65-F5344CB8AC3E}">
        <p14:creationId xmlns:p14="http://schemas.microsoft.com/office/powerpoint/2010/main" val="33701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11699ED-FB97-B1BD-1AFD-8F744808859F}"/>
              </a:ext>
            </a:extLst>
          </p:cNvPr>
          <p:cNvSpPr>
            <a:spLocks noGrp="1"/>
          </p:cNvSpPr>
          <p:nvPr>
            <p:ph type="ftr" sz="quarter" idx="11"/>
          </p:nvPr>
        </p:nvSpPr>
        <p:spPr>
          <a:xfrm>
            <a:off x="2971799" y="576944"/>
            <a:ext cx="5148943" cy="9143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C9C6F">
                    <a:lumMod val="75000"/>
                    <a:alpha val="60000"/>
                  </a:srgbClr>
                </a:solidFill>
                <a:effectLst/>
                <a:uLnTx/>
                <a:uFillTx/>
                <a:latin typeface="Calibri" panose="020F0502020204030204" pitchFamily="34" charset="0"/>
                <a:ea typeface="Calibri" panose="020F0502020204030204" pitchFamily="34" charset="0"/>
                <a:cs typeface="Calibri" panose="020F0502020204030204" pitchFamily="34" charset="0"/>
              </a:rPr>
              <a:t>About Telangana</a:t>
            </a:r>
          </a:p>
        </p:txBody>
      </p:sp>
      <p:sp>
        <p:nvSpPr>
          <p:cNvPr id="3" name="TextBox 2">
            <a:extLst>
              <a:ext uri="{FF2B5EF4-FFF2-40B4-BE49-F238E27FC236}">
                <a16:creationId xmlns:a16="http://schemas.microsoft.com/office/drawing/2014/main" id="{3499607D-5AB0-F193-706F-2771DF0642D1}"/>
              </a:ext>
            </a:extLst>
          </p:cNvPr>
          <p:cNvSpPr txBox="1"/>
          <p:nvPr/>
        </p:nvSpPr>
        <p:spPr>
          <a:xfrm>
            <a:off x="1066800" y="1659714"/>
            <a:ext cx="9895114" cy="341632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Telangana is a state in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south-central</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India that was formed in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2014</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after being created by separating the north-central and northeastern portions of Andhra Pradesh.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capital of Telangana is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Hyderabad</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which is also the capital of the neighbouring state of Andhra Pradesh.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state has a diverse economy, with the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IT sector </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being one of its major contributors to growth. Other key industries include agriculture, manufacturing, and tourism.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Telangana has a long history of political and social movements, including the Telangana movement which sought to create a separate state. The movement was successful in 2014 when Telangana was formed. </a:t>
            </a:r>
          </a:p>
        </p:txBody>
      </p:sp>
    </p:spTree>
    <p:extLst>
      <p:ext uri="{BB962C8B-B14F-4D97-AF65-F5344CB8AC3E}">
        <p14:creationId xmlns:p14="http://schemas.microsoft.com/office/powerpoint/2010/main" val="127123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C11699ED-FB97-B1BD-1AFD-8F744808859F}"/>
              </a:ext>
            </a:extLst>
          </p:cNvPr>
          <p:cNvSpPr>
            <a:spLocks noGrp="1"/>
          </p:cNvSpPr>
          <p:nvPr>
            <p:ph type="ftr" sz="quarter" idx="11"/>
          </p:nvPr>
        </p:nvSpPr>
        <p:spPr>
          <a:xfrm>
            <a:off x="1436915" y="370114"/>
            <a:ext cx="8469086" cy="53884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Objective</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Explore Stamp Registration, Transportation and Ts-</a:t>
            </a:r>
            <a:r>
              <a:rPr kumimoji="0" lang="en-GB"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Ipass</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Datasets. Understand their attributes, categories and time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Analyse trends and patterns within each department.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Identify growth opportunities and areas needing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Find correlation among these departments and report the overall growth of the state through insights and relevant visuals such as shape maps.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694230" y="1601116"/>
            <a:ext cx="5192485" cy="2089028"/>
          </a:xfrm>
        </p:spPr>
        <p:txBody>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1. How does the revenue generated from document registration vary across districts in Telangana? List down the top 5 districts that showed the highest document registration revenue growth between FY 2019 and 2022.</a:t>
            </a:r>
            <a:br>
              <a:rPr lang="en-GB" sz="1800" b="1" dirty="0">
                <a:latin typeface="Calibri" panose="020F0502020204030204" pitchFamily="34" charset="0"/>
                <a:ea typeface="Calibri" panose="020F0502020204030204" pitchFamily="34" charset="0"/>
                <a:cs typeface="Calibri" panose="020F0502020204030204" pitchFamily="34" charset="0"/>
              </a:rPr>
            </a:br>
            <a:br>
              <a:rPr lang="en-GB" sz="1800" b="1" dirty="0">
                <a:latin typeface="Calibri" panose="020F0502020204030204" pitchFamily="34" charset="0"/>
                <a:ea typeface="Calibri" panose="020F0502020204030204" pitchFamily="34" charset="0"/>
                <a:cs typeface="Calibri" panose="020F0502020204030204" pitchFamily="34"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39C1D750-31D4-A354-E47B-A1EF9B6299AB}"/>
              </a:ext>
            </a:extLst>
          </p:cNvPr>
          <p:cNvPicPr>
            <a:picLocks noChangeAspect="1"/>
          </p:cNvPicPr>
          <p:nvPr/>
        </p:nvPicPr>
        <p:blipFill rotWithShape="1">
          <a:blip r:embed="rId2"/>
          <a:srcRect t="4174" r="-208"/>
          <a:stretch/>
        </p:blipFill>
        <p:spPr>
          <a:xfrm>
            <a:off x="6559285" y="1523999"/>
            <a:ext cx="4938485" cy="180702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2FE2EAB2-E26F-CB84-920C-433FF2043F0C}"/>
              </a:ext>
            </a:extLst>
          </p:cNvPr>
          <p:cNvPicPr>
            <a:picLocks noChangeAspect="1"/>
          </p:cNvPicPr>
          <p:nvPr/>
        </p:nvPicPr>
        <p:blipFill>
          <a:blip r:embed="rId3"/>
          <a:stretch>
            <a:fillRect/>
          </a:stretch>
        </p:blipFill>
        <p:spPr>
          <a:xfrm>
            <a:off x="6974909" y="3690144"/>
            <a:ext cx="4254719" cy="2519680"/>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7113A68F-A7D3-9629-A312-BEEBC8D1D66E}"/>
              </a:ext>
            </a:extLst>
          </p:cNvPr>
          <p:cNvSpPr txBox="1"/>
          <p:nvPr/>
        </p:nvSpPr>
        <p:spPr>
          <a:xfrm>
            <a:off x="1163114" y="4349820"/>
            <a:ext cx="425471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Rangareddy</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shows highest revenue of 108 billion rupees followed by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Medchal Malkajgini, Hyderabad,  Sangareddy and Hanumakonda</a:t>
            </a:r>
          </a:p>
        </p:txBody>
      </p:sp>
      <p:sp>
        <p:nvSpPr>
          <p:cNvPr id="2" name="TextBox 1">
            <a:extLst>
              <a:ext uri="{FF2B5EF4-FFF2-40B4-BE49-F238E27FC236}">
                <a16:creationId xmlns:a16="http://schemas.microsoft.com/office/drawing/2014/main" id="{39AFF4F7-CF17-C26C-98BB-90624E850657}"/>
              </a:ext>
            </a:extLst>
          </p:cNvPr>
          <p:cNvSpPr txBox="1"/>
          <p:nvPr/>
        </p:nvSpPr>
        <p:spPr>
          <a:xfrm>
            <a:off x="2963487" y="278844"/>
            <a:ext cx="584645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Top 5 districts for document registration revenue</a:t>
            </a:r>
          </a:p>
        </p:txBody>
      </p:sp>
    </p:spTree>
    <p:extLst>
      <p:ext uri="{BB962C8B-B14F-4D97-AF65-F5344CB8AC3E}">
        <p14:creationId xmlns:p14="http://schemas.microsoft.com/office/powerpoint/2010/main" val="170396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778741" y="1222703"/>
            <a:ext cx="4746173" cy="2402240"/>
          </a:xfrm>
        </p:spPr>
        <p:txBody>
          <a:bodyPr/>
          <a:lstStyle/>
          <a:p>
            <a:pPr marL="0" indent="0">
              <a:buNone/>
            </a:pPr>
            <a:r>
              <a:rPr lang="en-GB" sz="2000" b="1" dirty="0">
                <a:latin typeface="Calibri" panose="020F0502020204030204" pitchFamily="34" charset="0"/>
                <a:ea typeface="Calibri" panose="020F0502020204030204" pitchFamily="34" charset="0"/>
                <a:cs typeface="Calibri" panose="020F0502020204030204" pitchFamily="34" charset="0"/>
              </a:rPr>
              <a:t>2. How does the revenue generated from document registration compare to the revenue generated from e-stamp challans across districts? List down the top 5 districts  where e-stamps revenue contributes Significantly more to the revenue than the documents in FY 2022?</a:t>
            </a:r>
          </a:p>
        </p:txBody>
      </p:sp>
      <p:pic>
        <p:nvPicPr>
          <p:cNvPr id="3" name="Picture 2">
            <a:extLst>
              <a:ext uri="{FF2B5EF4-FFF2-40B4-BE49-F238E27FC236}">
                <a16:creationId xmlns:a16="http://schemas.microsoft.com/office/drawing/2014/main" id="{DE0A273E-F251-286C-A660-66A17E590319}"/>
              </a:ext>
            </a:extLst>
          </p:cNvPr>
          <p:cNvPicPr>
            <a:picLocks noChangeAspect="1"/>
          </p:cNvPicPr>
          <p:nvPr/>
        </p:nvPicPr>
        <p:blipFill>
          <a:blip r:embed="rId2"/>
          <a:stretch>
            <a:fillRect/>
          </a:stretch>
        </p:blipFill>
        <p:spPr>
          <a:xfrm>
            <a:off x="6667088" y="1882020"/>
            <a:ext cx="4746172" cy="240224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ABB06BCF-0C11-4D46-51EA-CC9C9D204110}"/>
              </a:ext>
            </a:extLst>
          </p:cNvPr>
          <p:cNvSpPr txBox="1"/>
          <p:nvPr/>
        </p:nvSpPr>
        <p:spPr>
          <a:xfrm>
            <a:off x="3381701" y="297809"/>
            <a:ext cx="3908799"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Top 5 districts for e-stamp challans</a:t>
            </a:r>
          </a:p>
        </p:txBody>
      </p:sp>
      <p:sp>
        <p:nvSpPr>
          <p:cNvPr id="2" name="TextBox 1">
            <a:extLst>
              <a:ext uri="{FF2B5EF4-FFF2-40B4-BE49-F238E27FC236}">
                <a16:creationId xmlns:a16="http://schemas.microsoft.com/office/drawing/2014/main" id="{929D50A1-4A4B-5804-92C4-20B060D351B2}"/>
              </a:ext>
            </a:extLst>
          </p:cNvPr>
          <p:cNvSpPr txBox="1"/>
          <p:nvPr/>
        </p:nvSpPr>
        <p:spPr>
          <a:xfrm>
            <a:off x="892630" y="4365171"/>
            <a:ext cx="406037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Rangareddy</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shows highest revenue generated in both estamps challans and document registration and has highest estamps challans revenues than document registered revenue with </a:t>
            </a: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651.60</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million rupees</a:t>
            </a:r>
          </a:p>
        </p:txBody>
      </p:sp>
    </p:spTree>
    <p:extLst>
      <p:ext uri="{BB962C8B-B14F-4D97-AF65-F5344CB8AC3E}">
        <p14:creationId xmlns:p14="http://schemas.microsoft.com/office/powerpoint/2010/main" val="212103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1040183" y="1205623"/>
            <a:ext cx="4930687" cy="1947601"/>
          </a:xfrm>
        </p:spPr>
        <p:txBody>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3. Is there any alteration of e-Stamp challan count and document registration count pattern since the implementation of e-Stamp challan? If so, what suggestions would you propose to the government?</a:t>
            </a:r>
          </a:p>
        </p:txBody>
      </p:sp>
      <p:pic>
        <p:nvPicPr>
          <p:cNvPr id="2" name="Picture 1">
            <a:extLst>
              <a:ext uri="{FF2B5EF4-FFF2-40B4-BE49-F238E27FC236}">
                <a16:creationId xmlns:a16="http://schemas.microsoft.com/office/drawing/2014/main" id="{65146FCF-5C60-3A6C-1349-9A88687938A8}"/>
              </a:ext>
            </a:extLst>
          </p:cNvPr>
          <p:cNvPicPr>
            <a:picLocks noChangeAspect="1"/>
          </p:cNvPicPr>
          <p:nvPr/>
        </p:nvPicPr>
        <p:blipFill>
          <a:blip r:embed="rId2"/>
          <a:stretch>
            <a:fillRect/>
          </a:stretch>
        </p:blipFill>
        <p:spPr>
          <a:xfrm>
            <a:off x="7096392" y="1024251"/>
            <a:ext cx="3626036" cy="176155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6DD44E6A-ABF7-CEE3-99A6-14CE3E7434AD}"/>
              </a:ext>
            </a:extLst>
          </p:cNvPr>
          <p:cNvPicPr>
            <a:picLocks noChangeAspect="1"/>
          </p:cNvPicPr>
          <p:nvPr/>
        </p:nvPicPr>
        <p:blipFill>
          <a:blip r:embed="rId3"/>
          <a:stretch>
            <a:fillRect/>
          </a:stretch>
        </p:blipFill>
        <p:spPr>
          <a:xfrm>
            <a:off x="6051506" y="3655638"/>
            <a:ext cx="5715808" cy="2178111"/>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83BEED90-851C-57EA-9A7C-91306B2BCF40}"/>
              </a:ext>
            </a:extLst>
          </p:cNvPr>
          <p:cNvSpPr txBox="1"/>
          <p:nvPr/>
        </p:nvSpPr>
        <p:spPr>
          <a:xfrm>
            <a:off x="1107920" y="3655638"/>
            <a:ext cx="4247851"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After the implementation of estamp , the count has drastically increased and shows higher counts in year 2021 and 2022 continues in 2023 than documents registered . There is a likelihood that many rural people will use </a:t>
            </a:r>
            <a:r>
              <a:rPr kumimoji="0" lang="en-GB"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estamps</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challans if the government raises knowledge of them.</a:t>
            </a:r>
          </a:p>
        </p:txBody>
      </p:sp>
      <p:sp>
        <p:nvSpPr>
          <p:cNvPr id="4" name="TextBox 3">
            <a:extLst>
              <a:ext uri="{FF2B5EF4-FFF2-40B4-BE49-F238E27FC236}">
                <a16:creationId xmlns:a16="http://schemas.microsoft.com/office/drawing/2014/main" id="{44B36E0D-A9E8-B482-9AB8-46B7CBBC14D5}"/>
              </a:ext>
            </a:extLst>
          </p:cNvPr>
          <p:cNvSpPr txBox="1"/>
          <p:nvPr/>
        </p:nvSpPr>
        <p:spPr>
          <a:xfrm>
            <a:off x="1611086" y="303100"/>
            <a:ext cx="9263743"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Alteration of e-Stamp challan count and document registration count</a:t>
            </a:r>
          </a:p>
        </p:txBody>
      </p:sp>
    </p:spTree>
    <p:extLst>
      <p:ext uri="{BB962C8B-B14F-4D97-AF65-F5344CB8AC3E}">
        <p14:creationId xmlns:p14="http://schemas.microsoft.com/office/powerpoint/2010/main" val="207459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927009" y="2023713"/>
            <a:ext cx="4744449" cy="1326750"/>
          </a:xfrm>
        </p:spPr>
        <p:txBody>
          <a:bodyPr/>
          <a:lstStyle/>
          <a:p>
            <a:pPr marL="0" indent="0">
              <a:buNone/>
            </a:pPr>
            <a:r>
              <a:rPr lang="en-GB" sz="2000" b="1" dirty="0">
                <a:latin typeface="Calibri" panose="020F0502020204030204" pitchFamily="34" charset="0"/>
                <a:ea typeface="Calibri" panose="020F0502020204030204" pitchFamily="34" charset="0"/>
                <a:cs typeface="Calibri" panose="020F0502020204030204" pitchFamily="34" charset="0"/>
              </a:rPr>
              <a:t>4. Categorize districts into three segments based on their stamp registration revenue generation during the fiscal year 2021 to 2022.</a:t>
            </a:r>
          </a:p>
        </p:txBody>
      </p:sp>
      <p:pic>
        <p:nvPicPr>
          <p:cNvPr id="2" name="Picture 1">
            <a:extLst>
              <a:ext uri="{FF2B5EF4-FFF2-40B4-BE49-F238E27FC236}">
                <a16:creationId xmlns:a16="http://schemas.microsoft.com/office/drawing/2014/main" id="{A0BD698F-D5F8-9A04-A173-DB86DB92BBCF}"/>
              </a:ext>
            </a:extLst>
          </p:cNvPr>
          <p:cNvPicPr>
            <a:picLocks noChangeAspect="1"/>
          </p:cNvPicPr>
          <p:nvPr/>
        </p:nvPicPr>
        <p:blipFill>
          <a:blip r:embed="rId3"/>
          <a:stretch>
            <a:fillRect/>
          </a:stretch>
        </p:blipFill>
        <p:spPr>
          <a:xfrm>
            <a:off x="6935925" y="1217516"/>
            <a:ext cx="3479979" cy="2648086"/>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E00600B9-4275-8276-220E-86A53D7D11FF}"/>
              </a:ext>
            </a:extLst>
          </p:cNvPr>
          <p:cNvPicPr>
            <a:picLocks noChangeAspect="1"/>
          </p:cNvPicPr>
          <p:nvPr/>
        </p:nvPicPr>
        <p:blipFill>
          <a:blip r:embed="rId4"/>
          <a:stretch>
            <a:fillRect/>
          </a:stretch>
        </p:blipFill>
        <p:spPr>
          <a:xfrm>
            <a:off x="7184572" y="4027713"/>
            <a:ext cx="2982686" cy="2157155"/>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F35AF8A-B4DF-5EA9-D7D2-EE6CEAED439F}"/>
              </a:ext>
            </a:extLst>
          </p:cNvPr>
          <p:cNvSpPr txBox="1"/>
          <p:nvPr/>
        </p:nvSpPr>
        <p:spPr>
          <a:xfrm>
            <a:off x="1132147" y="4186535"/>
            <a:ext cx="4072914"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I categorised districts with more than 100 billion as high revenue, between 10 -100 billion as medium revenue and finally less than 10 billion as low revenue districts. </a:t>
            </a:r>
          </a:p>
        </p:txBody>
      </p:sp>
      <p:sp>
        <p:nvSpPr>
          <p:cNvPr id="5" name="TextBox 4">
            <a:extLst>
              <a:ext uri="{FF2B5EF4-FFF2-40B4-BE49-F238E27FC236}">
                <a16:creationId xmlns:a16="http://schemas.microsoft.com/office/drawing/2014/main" id="{D97A80A1-5C9A-D800-046F-C0CF62348E9C}"/>
              </a:ext>
            </a:extLst>
          </p:cNvPr>
          <p:cNvSpPr txBox="1"/>
          <p:nvPr/>
        </p:nvSpPr>
        <p:spPr>
          <a:xfrm>
            <a:off x="3299233" y="18550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Categorizing stamp registration revenue</a:t>
            </a:r>
          </a:p>
        </p:txBody>
      </p:sp>
    </p:spTree>
    <p:extLst>
      <p:ext uri="{BB962C8B-B14F-4D97-AF65-F5344CB8AC3E}">
        <p14:creationId xmlns:p14="http://schemas.microsoft.com/office/powerpoint/2010/main" val="406799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41DDA4-C78E-568F-91AE-F6B6B169C3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black">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alpha val="60000"/>
                </a:prstClr>
              </a:solidFill>
              <a:effectLst/>
              <a:uLnTx/>
              <a:uFillTx/>
              <a:latin typeface="Avenir Next LT Pro"/>
              <a:ea typeface="+mn-ea"/>
              <a:cs typeface="+mn-cs"/>
            </a:endParaRPr>
          </a:p>
        </p:txBody>
      </p:sp>
      <p:pic>
        <p:nvPicPr>
          <p:cNvPr id="8" name="Picture 7">
            <a:extLst>
              <a:ext uri="{FF2B5EF4-FFF2-40B4-BE49-F238E27FC236}">
                <a16:creationId xmlns:a16="http://schemas.microsoft.com/office/drawing/2014/main" id="{FAB8DD5E-E7D2-75B4-9A0A-3EC0B7B562E9}"/>
              </a:ext>
            </a:extLst>
          </p:cNvPr>
          <p:cNvPicPr>
            <a:picLocks noChangeAspect="1"/>
          </p:cNvPicPr>
          <p:nvPr/>
        </p:nvPicPr>
        <p:blipFill>
          <a:blip r:embed="rId2"/>
          <a:stretch>
            <a:fillRect/>
          </a:stretch>
        </p:blipFill>
        <p:spPr>
          <a:xfrm>
            <a:off x="7479817" y="249211"/>
            <a:ext cx="4197566" cy="1383437"/>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66644C20-91FC-69FB-9681-866CF22DAA6A}"/>
              </a:ext>
            </a:extLst>
          </p:cNvPr>
          <p:cNvPicPr>
            <a:picLocks noChangeAspect="1"/>
          </p:cNvPicPr>
          <p:nvPr/>
        </p:nvPicPr>
        <p:blipFill>
          <a:blip r:embed="rId3"/>
          <a:stretch>
            <a:fillRect/>
          </a:stretch>
        </p:blipFill>
        <p:spPr>
          <a:xfrm>
            <a:off x="7505218" y="1763927"/>
            <a:ext cx="4146763" cy="138343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581E05F-4908-F849-39FF-88AECFF9C829}"/>
              </a:ext>
            </a:extLst>
          </p:cNvPr>
          <p:cNvPicPr>
            <a:picLocks noChangeAspect="1"/>
          </p:cNvPicPr>
          <p:nvPr/>
        </p:nvPicPr>
        <p:blipFill>
          <a:blip r:embed="rId4"/>
          <a:stretch>
            <a:fillRect/>
          </a:stretch>
        </p:blipFill>
        <p:spPr>
          <a:xfrm>
            <a:off x="7505218" y="3278643"/>
            <a:ext cx="4140413" cy="1400266"/>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161A62C9-52B7-FB1B-336D-DC47B3C21476}"/>
              </a:ext>
            </a:extLst>
          </p:cNvPr>
          <p:cNvPicPr>
            <a:picLocks noChangeAspect="1"/>
          </p:cNvPicPr>
          <p:nvPr/>
        </p:nvPicPr>
        <p:blipFill>
          <a:blip r:embed="rId5"/>
          <a:stretch>
            <a:fillRect/>
          </a:stretch>
        </p:blipFill>
        <p:spPr>
          <a:xfrm>
            <a:off x="7505218" y="4901959"/>
            <a:ext cx="4115011" cy="1656791"/>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25C69E15-F1DF-C80E-F74F-AF1493C22290}"/>
              </a:ext>
            </a:extLst>
          </p:cNvPr>
          <p:cNvSpPr txBox="1"/>
          <p:nvPr/>
        </p:nvSpPr>
        <p:spPr>
          <a:xfrm>
            <a:off x="2299641" y="117932"/>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CC9C6F">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Correlation between vehicle sales</a:t>
            </a:r>
          </a:p>
        </p:txBody>
      </p:sp>
      <p:sp>
        <p:nvSpPr>
          <p:cNvPr id="16" name="Content Placeholder 2">
            <a:extLst>
              <a:ext uri="{FF2B5EF4-FFF2-40B4-BE49-F238E27FC236}">
                <a16:creationId xmlns:a16="http://schemas.microsoft.com/office/drawing/2014/main" id="{D8E19776-D535-3B78-037C-409A599E59FF}"/>
              </a:ext>
            </a:extLst>
          </p:cNvPr>
          <p:cNvSpPr>
            <a:spLocks noGrp="1"/>
          </p:cNvSpPr>
          <p:nvPr>
            <p:ph idx="1"/>
          </p:nvPr>
        </p:nvSpPr>
        <p:spPr>
          <a:xfrm>
            <a:off x="495663" y="1284778"/>
            <a:ext cx="5271879" cy="2808251"/>
          </a:xfrm>
        </p:spPr>
        <p:txBody>
          <a:bodyPr>
            <a:no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p>
          <a:p>
            <a:endParaRPr lang="en-GB" sz="1800" b="1"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013F30FB-3E6F-9B7A-261A-23846704E764}"/>
              </a:ext>
            </a:extLst>
          </p:cNvPr>
          <p:cNvSpPr txBox="1"/>
          <p:nvPr/>
        </p:nvSpPr>
        <p:spPr>
          <a:xfrm>
            <a:off x="708100" y="4179575"/>
            <a:ext cx="4865385"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 On considering fuel type category: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Petrol</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High – Oct, Low- April and may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Diesel</a:t>
            </a: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High – March and June, Low- April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Electric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High- March, Low - May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6222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6.png"/></Relationships>
</file>

<file path=ppt/webextensions/webextension1.xml><?xml version="1.0" encoding="utf-8"?>
<we:webextension xmlns:we="http://schemas.microsoft.com/office/webextensions/webextension/2010/11" id="{7aa43bda-8029-4b33-972a-fcb3e38c0eeb}">
  <we:reference id="WA200003233" version="2.0.0.3" store="en-GB" storeType="OMEX"/>
  <we:alternateReferences/>
  <we:properties>
    <we:property name="Microsoft.Office.CampaignId" value="&quot;none&quot;"/>
    <we:property name="backgroundColor" value="&quot;#E8D166&quot;"/>
    <we:property name="bookmark" value="&quot;H4sIAAAAAAAAA6WSsW7DIBCGX6VitiqwcXAypmtVRU2VJcpwNueIBhsLcNQ0yrsXcKooXTpkwXc/5++/A85EKjdoOL1Bh2RBlsYcOrCHJ0Yy0t9ruaznwPKW5igp5VSUiKHKDF6Z3pHFmXiwe/Qb5UbQERjE7S4joPUK9jFrQTvMyIDWmR60+sapOGx5O+IlI/g1aGMhItcePEbsMZSHPLTCnovgCI1XR1xj4yf1HQdj/W+eETdFqaX7vQhLhi+m96D6AI4arWUxq2cCcg4lhxlFkFF3qt/ra4u3fz9OQzwW1YWZ4vz1Z6BHzuUSBhB1JZCVhSwKmTNacynhXxak9paj92mAP0heIVSspZw1QvBmTmssH0RWXLCc87bgc16IoqZh6oeQiXpTSIfhKcTAjN4N0OAK+pBvz2SwJty/V5jqwn1DL1FeYxu/r8qjnfw3oMdonR4OSTa7uPwAE/msGbgCAAA=&quot;"/>
    <we:property name="creatorSessionId" value="&quot;22a93c26-09c4-478f-a1cc-b957a213acc7&quot;"/>
    <we:property name="creatorTenantId" value="&quot;387dcd6f-1213-4e02-8953-aea4b4512e1b&quot;"/>
    <we:property name="creatorUserId" value="&quot;10032002F8F2B29A&quot;"/>
    <we:property name="datasetId" value="&quot;f468fc10-f954-4b51-bb90-4a7d1859e374&quot;"/>
    <we:property name="embedUrl" value="&quot;/reportEmbed?reportId=c81563a1-c46f-4bae-a5db-faabc4dfd140&amp;config=eyJjbHVzdGVyVXJsIjoiaHR0cHM6Ly9XQUJJLVVLLVNPVVRILUMtUFJJTUFSWS1yZWRpcmVjdC5hbmFseXNpcy53aW5kb3dzLm5ldCIsImVtYmVkRmVhdHVyZXMiOnsidXNhZ2VNZXRyaWNzVk5leHQiOnRydWV9fQ%3D%3D&amp;disableSensitivityBanner=true&quot;"/>
    <we:property name="initialStateBookmark" value="&quot;H4sIAAAAAAAAA6WSTW/CMAyG/8qUczW1JNDCDaadGB+CiQtCk9sYlJE2VZqiMcR/nxOY0HbhwKWx3zjPazc5MamaWsNxCiWyARsZsy/B7p8SFrHqqs1m48lwMf6YDievJJvaKVM1bHBiDuwO3Uo1LWhPIHG9iRhoPYedz7agG4xYjbYxFWj1jZdi2nK2xXPE8KvWxoJHLh049NgDlVNO3skzJ0conDrgEgt3URdYG+t+84g1lyi09HfPw4Lhi6kcqIrAXotzyXt5L4WOgK6AXowgvd6oaqevLd7Ovh9r/x9USTP5+fNPonvO+UwDpHmWYtLlknPZSeJcSAl3WRDaG7XOhQH+IUWGkCXbWCRFmoqiH+fYfRCZiTTpCLHloi94yvOYpn4IGag3hZVIT8EHpnVNDQXOoaJ8fWK1NXT/TmGoo/uGSqK8xtavb8qhvfivQLfeOjwcFkyoJZVrvHPAPycW2tr4zw8JtJPV2QIAAA==&quot;"/>
    <we:property name="isFiltersActionButtonVisible" value="true"/>
    <we:property name="pageDisplayName" value="&quot;Main&quot;"/>
    <we:property name="pageName" value="&quot;ReportSection&quot;"/>
    <we:property name="reportEmbeddedTime" value="&quot;2023-09-25T22:53:12.452Z&quot;"/>
    <we:property name="reportName" value="&quot;project7-telangana&quot;"/>
    <we:property name="reportState" value="&quot;CONNECTED&quot;"/>
    <we:property name="reportUrl" value="&quot;/groups/me/reports/c81563a1-c46f-4bae-a5db-faabc4dfd140/ReportSection?bookmarkGuid=8d50d58c-264b-42b4-a0af-a8abdbda26a3&amp;bookmarkUsage=1&amp;ctid=387dcd6f-1213-4e02-8953-aea4b4512e1b&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1772</TotalTime>
  <Words>1186</Words>
  <Application>Microsoft Office PowerPoint</Application>
  <PresentationFormat>Widescreen</PresentationFormat>
  <Paragraphs>101</Paragraphs>
  <Slides>24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Avenir Next LT Pro</vt:lpstr>
      <vt:lpstr>AvenirNext LT Pro Medium</vt:lpstr>
      <vt:lpstr>Calibri</vt:lpstr>
      <vt:lpstr>Calibri Light</vt:lpstr>
      <vt:lpstr>Sabon Next LT</vt:lpstr>
      <vt:lpstr>Wingdings</vt:lpstr>
      <vt:lpstr>Office Theme</vt:lpstr>
      <vt:lpstr>DappledVTI</vt:lpstr>
      <vt:lpstr>Growth and Insights-Telangana Government </vt:lpstr>
      <vt:lpstr>Agenda</vt:lpstr>
      <vt:lpstr>PowerPoint Presentation</vt:lpstr>
      <vt:lpstr>PowerPoint Presentation</vt:lpstr>
      <vt:lpstr>1. How does the revenue generated from document registration vary across districts in Telangana? List down the top 5 districts that showed the highest document registration revenue growth between FY 2019 and 2022.  </vt:lpstr>
      <vt:lpstr>2. How does the revenue generated from document registration compare to the revenue generated from e-stamp challans across districts? List down the top 5 districts  where e-stamps revenue contributes Significantly more to the revenue than the documents in FY 2022?</vt:lpstr>
      <vt:lpstr>3. Is there any alteration of e-Stamp challan count and document registration count pattern since the implementation of e-Stamp challan? If so, what suggestions would you propose to the government?</vt:lpstr>
      <vt:lpstr>4. Categorize districts into three segments based on their stamp registration revenue generation during the fiscal year 2021 to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Vinodhini Ramakrishnan</cp:lastModifiedBy>
  <cp:revision>13</cp:revision>
  <dcterms:created xsi:type="dcterms:W3CDTF">2018-06-07T21:39:02Z</dcterms:created>
  <dcterms:modified xsi:type="dcterms:W3CDTF">2023-10-14T20:50:09Z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