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2294"/>
    <a:srgbClr val="61001B"/>
    <a:srgbClr val="FFFFFF"/>
    <a:srgbClr val="CC0688"/>
    <a:srgbClr val="0007CD"/>
    <a:srgbClr val="DE2A6E"/>
    <a:srgbClr val="000055"/>
    <a:srgbClr val="690090"/>
    <a:srgbClr val="001889"/>
    <a:srgbClr val="7901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41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ani\Downloads\ATTENDANCE%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Sheet1!$M$5</c:f>
              <c:strCache>
                <c:ptCount val="1"/>
                <c:pt idx="0">
                  <c:v>PRESENT DAYS</c:v>
                </c:pt>
              </c:strCache>
            </c:strRef>
          </c:tx>
          <c:spPr>
            <a:solidFill>
              <a:schemeClr val="accent1"/>
            </a:solidFill>
            <a:ln>
              <a:noFill/>
            </a:ln>
            <a:effectLst/>
          </c:spPr>
          <c:cat>
            <c:multiLvlStrRef>
              <c:f>Sheet1!$A$6:$L$25</c:f>
              <c:multiLvlStrCache>
                <c:ptCount val="20"/>
                <c:lvl>
                  <c:pt idx="0">
                    <c:v>P</c:v>
                  </c:pt>
                  <c:pt idx="1">
                    <c:v>A</c:v>
                  </c:pt>
                  <c:pt idx="2">
                    <c:v>P</c:v>
                  </c:pt>
                  <c:pt idx="3">
                    <c:v>P</c:v>
                  </c:pt>
                  <c:pt idx="4">
                    <c:v>P</c:v>
                  </c:pt>
                  <c:pt idx="5">
                    <c:v>A</c:v>
                  </c:pt>
                  <c:pt idx="6">
                    <c:v>P</c:v>
                  </c:pt>
                  <c:pt idx="7">
                    <c:v>P</c:v>
                  </c:pt>
                  <c:pt idx="8">
                    <c:v>A</c:v>
                  </c:pt>
                  <c:pt idx="9">
                    <c:v>A</c:v>
                  </c:pt>
                  <c:pt idx="10">
                    <c:v>P</c:v>
                  </c:pt>
                  <c:pt idx="11">
                    <c:v>P</c:v>
                  </c:pt>
                  <c:pt idx="12">
                    <c:v>P</c:v>
                  </c:pt>
                  <c:pt idx="13">
                    <c:v>P</c:v>
                  </c:pt>
                  <c:pt idx="14">
                    <c:v>P</c:v>
                  </c:pt>
                  <c:pt idx="15">
                    <c:v>P</c:v>
                  </c:pt>
                  <c:pt idx="16">
                    <c:v>P</c:v>
                  </c:pt>
                  <c:pt idx="17">
                    <c:v>A</c:v>
                  </c:pt>
                  <c:pt idx="18">
                    <c:v>P</c:v>
                  </c:pt>
                  <c:pt idx="19">
                    <c:v>P</c:v>
                  </c:pt>
                </c:lvl>
                <c:lvl>
                  <c:pt idx="0">
                    <c:v>A</c:v>
                  </c:pt>
                  <c:pt idx="1">
                    <c:v>A</c:v>
                  </c:pt>
                  <c:pt idx="2">
                    <c:v>P</c:v>
                  </c:pt>
                  <c:pt idx="3">
                    <c:v>A</c:v>
                  </c:pt>
                  <c:pt idx="4">
                    <c:v>P</c:v>
                  </c:pt>
                  <c:pt idx="5">
                    <c:v>P</c:v>
                  </c:pt>
                  <c:pt idx="6">
                    <c:v>P</c:v>
                  </c:pt>
                  <c:pt idx="7">
                    <c:v>A</c:v>
                  </c:pt>
                  <c:pt idx="8">
                    <c:v>A</c:v>
                  </c:pt>
                  <c:pt idx="9">
                    <c:v>A</c:v>
                  </c:pt>
                  <c:pt idx="10">
                    <c:v>P</c:v>
                  </c:pt>
                  <c:pt idx="11">
                    <c:v>P</c:v>
                  </c:pt>
                  <c:pt idx="12">
                    <c:v>A</c:v>
                  </c:pt>
                  <c:pt idx="13">
                    <c:v>P</c:v>
                  </c:pt>
                  <c:pt idx="14">
                    <c:v>A</c:v>
                  </c:pt>
                  <c:pt idx="15">
                    <c:v>P</c:v>
                  </c:pt>
                  <c:pt idx="16">
                    <c:v>P</c:v>
                  </c:pt>
                  <c:pt idx="17">
                    <c:v>P</c:v>
                  </c:pt>
                  <c:pt idx="18">
                    <c:v>P</c:v>
                  </c:pt>
                  <c:pt idx="19">
                    <c:v>P</c:v>
                  </c:pt>
                </c:lvl>
                <c:lvl>
                  <c:pt idx="0">
                    <c:v>P</c:v>
                  </c:pt>
                  <c:pt idx="1">
                    <c:v>P</c:v>
                  </c:pt>
                  <c:pt idx="2">
                    <c:v>P</c:v>
                  </c:pt>
                  <c:pt idx="3">
                    <c:v>P</c:v>
                  </c:pt>
                  <c:pt idx="4">
                    <c:v>P</c:v>
                  </c:pt>
                  <c:pt idx="5">
                    <c:v>P</c:v>
                  </c:pt>
                  <c:pt idx="6">
                    <c:v>P</c:v>
                  </c:pt>
                  <c:pt idx="7">
                    <c:v>A</c:v>
                  </c:pt>
                  <c:pt idx="8">
                    <c:v>A</c:v>
                  </c:pt>
                  <c:pt idx="9">
                    <c:v>P</c:v>
                  </c:pt>
                  <c:pt idx="10">
                    <c:v>P</c:v>
                  </c:pt>
                  <c:pt idx="11">
                    <c:v>AA</c:v>
                  </c:pt>
                  <c:pt idx="12">
                    <c:v>P</c:v>
                  </c:pt>
                  <c:pt idx="13">
                    <c:v>P</c:v>
                  </c:pt>
                  <c:pt idx="14">
                    <c:v>P</c:v>
                  </c:pt>
                  <c:pt idx="15">
                    <c:v>A</c:v>
                  </c:pt>
                  <c:pt idx="16">
                    <c:v>P</c:v>
                  </c:pt>
                  <c:pt idx="17">
                    <c:v>P</c:v>
                  </c:pt>
                  <c:pt idx="18">
                    <c:v>A</c:v>
                  </c:pt>
                  <c:pt idx="19">
                    <c:v>P</c:v>
                  </c:pt>
                </c:lvl>
                <c:lvl>
                  <c:pt idx="0">
                    <c:v>P</c:v>
                  </c:pt>
                  <c:pt idx="1">
                    <c:v>P</c:v>
                  </c:pt>
                  <c:pt idx="2">
                    <c:v>P</c:v>
                  </c:pt>
                  <c:pt idx="3">
                    <c:v>P</c:v>
                  </c:pt>
                  <c:pt idx="4">
                    <c:v>P</c:v>
                  </c:pt>
                  <c:pt idx="5">
                    <c:v>P</c:v>
                  </c:pt>
                  <c:pt idx="6">
                    <c:v>P</c:v>
                  </c:pt>
                  <c:pt idx="7">
                    <c:v>P</c:v>
                  </c:pt>
                  <c:pt idx="8">
                    <c:v>P</c:v>
                  </c:pt>
                  <c:pt idx="9">
                    <c:v>P</c:v>
                  </c:pt>
                  <c:pt idx="10">
                    <c:v>A</c:v>
                  </c:pt>
                  <c:pt idx="11">
                    <c:v>P</c:v>
                  </c:pt>
                  <c:pt idx="12">
                    <c:v>A</c:v>
                  </c:pt>
                  <c:pt idx="13">
                    <c:v>P</c:v>
                  </c:pt>
                  <c:pt idx="14">
                    <c:v>P</c:v>
                  </c:pt>
                  <c:pt idx="15">
                    <c:v>P</c:v>
                  </c:pt>
                  <c:pt idx="16">
                    <c:v>P</c:v>
                  </c:pt>
                  <c:pt idx="17">
                    <c:v>P</c:v>
                  </c:pt>
                  <c:pt idx="18">
                    <c:v>P</c:v>
                  </c:pt>
                  <c:pt idx="19">
                    <c:v>P</c:v>
                  </c:pt>
                </c:lvl>
                <c:lvl>
                  <c:pt idx="0">
                    <c:v>P</c:v>
                  </c:pt>
                  <c:pt idx="1">
                    <c:v>P</c:v>
                  </c:pt>
                  <c:pt idx="2">
                    <c:v>P</c:v>
                  </c:pt>
                  <c:pt idx="3">
                    <c:v>P</c:v>
                  </c:pt>
                  <c:pt idx="4">
                    <c:v>P</c:v>
                  </c:pt>
                  <c:pt idx="5">
                    <c:v>A</c:v>
                  </c:pt>
                  <c:pt idx="6">
                    <c:v>P</c:v>
                  </c:pt>
                  <c:pt idx="7">
                    <c:v>P</c:v>
                  </c:pt>
                  <c:pt idx="8">
                    <c:v>P</c:v>
                  </c:pt>
                  <c:pt idx="9">
                    <c:v>P</c:v>
                  </c:pt>
                  <c:pt idx="10">
                    <c:v>A</c:v>
                  </c:pt>
                  <c:pt idx="11">
                    <c:v>P</c:v>
                  </c:pt>
                  <c:pt idx="12">
                    <c:v>P</c:v>
                  </c:pt>
                  <c:pt idx="13">
                    <c:v>P</c:v>
                  </c:pt>
                  <c:pt idx="14">
                    <c:v>P</c:v>
                  </c:pt>
                  <c:pt idx="15">
                    <c:v>A</c:v>
                  </c:pt>
                  <c:pt idx="16">
                    <c:v>P</c:v>
                  </c:pt>
                  <c:pt idx="17">
                    <c:v>A</c:v>
                  </c:pt>
                  <c:pt idx="18">
                    <c:v>P</c:v>
                  </c:pt>
                  <c:pt idx="19">
                    <c:v>P</c:v>
                  </c:pt>
                </c:lvl>
                <c:lvl>
                  <c:pt idx="0">
                    <c:v>A</c:v>
                  </c:pt>
                  <c:pt idx="1">
                    <c:v>P</c:v>
                  </c:pt>
                  <c:pt idx="2">
                    <c:v>P</c:v>
                  </c:pt>
                  <c:pt idx="3">
                    <c:v>A</c:v>
                  </c:pt>
                  <c:pt idx="4">
                    <c:v>P</c:v>
                  </c:pt>
                  <c:pt idx="5">
                    <c:v>A</c:v>
                  </c:pt>
                  <c:pt idx="6">
                    <c:v>P</c:v>
                  </c:pt>
                  <c:pt idx="7">
                    <c:v>P</c:v>
                  </c:pt>
                  <c:pt idx="8">
                    <c:v>A</c:v>
                  </c:pt>
                  <c:pt idx="9">
                    <c:v>P</c:v>
                  </c:pt>
                  <c:pt idx="10">
                    <c:v>A</c:v>
                  </c:pt>
                  <c:pt idx="11">
                    <c:v>A</c:v>
                  </c:pt>
                  <c:pt idx="12">
                    <c:v>P</c:v>
                  </c:pt>
                  <c:pt idx="13">
                    <c:v>A</c:v>
                  </c:pt>
                  <c:pt idx="14">
                    <c:v>A</c:v>
                  </c:pt>
                  <c:pt idx="15">
                    <c:v>A</c:v>
                  </c:pt>
                  <c:pt idx="16">
                    <c:v>P</c:v>
                  </c:pt>
                  <c:pt idx="17">
                    <c:v>A</c:v>
                  </c:pt>
                  <c:pt idx="18">
                    <c:v>A</c:v>
                  </c:pt>
                  <c:pt idx="19">
                    <c:v>A</c:v>
                  </c:pt>
                </c:lvl>
                <c:lvl>
                  <c:pt idx="0">
                    <c:v>P</c:v>
                  </c:pt>
                  <c:pt idx="1">
                    <c:v>P</c:v>
                  </c:pt>
                  <c:pt idx="2">
                    <c:v>P</c:v>
                  </c:pt>
                  <c:pt idx="3">
                    <c:v>P</c:v>
                  </c:pt>
                  <c:pt idx="4">
                    <c:v>P</c:v>
                  </c:pt>
                  <c:pt idx="5">
                    <c:v>A</c:v>
                  </c:pt>
                  <c:pt idx="6">
                    <c:v>P</c:v>
                  </c:pt>
                  <c:pt idx="7">
                    <c:v>P</c:v>
                  </c:pt>
                  <c:pt idx="8">
                    <c:v>P</c:v>
                  </c:pt>
                  <c:pt idx="9">
                    <c:v>P</c:v>
                  </c:pt>
                  <c:pt idx="10">
                    <c:v>A</c:v>
                  </c:pt>
                  <c:pt idx="11">
                    <c:v>P</c:v>
                  </c:pt>
                  <c:pt idx="12">
                    <c:v>P</c:v>
                  </c:pt>
                  <c:pt idx="13">
                    <c:v>A</c:v>
                  </c:pt>
                  <c:pt idx="14">
                    <c:v>P</c:v>
                  </c:pt>
                  <c:pt idx="15">
                    <c:v>P</c:v>
                  </c:pt>
                  <c:pt idx="16">
                    <c:v>P</c:v>
                  </c:pt>
                  <c:pt idx="17">
                    <c:v>A</c:v>
                  </c:pt>
                  <c:pt idx="18">
                    <c:v>P</c:v>
                  </c:pt>
                  <c:pt idx="19">
                    <c:v>P</c:v>
                  </c:pt>
                </c:lvl>
                <c:lvl>
                  <c:pt idx="0">
                    <c:v>P</c:v>
                  </c:pt>
                  <c:pt idx="1">
                    <c:v>P</c:v>
                  </c:pt>
                  <c:pt idx="2">
                    <c:v>P</c:v>
                  </c:pt>
                  <c:pt idx="3">
                    <c:v>P</c:v>
                  </c:pt>
                  <c:pt idx="4">
                    <c:v>P</c:v>
                  </c:pt>
                  <c:pt idx="5">
                    <c:v>P</c:v>
                  </c:pt>
                  <c:pt idx="6">
                    <c:v>P</c:v>
                  </c:pt>
                  <c:pt idx="7">
                    <c:v>P</c:v>
                  </c:pt>
                  <c:pt idx="8">
                    <c:v>A</c:v>
                  </c:pt>
                  <c:pt idx="9">
                    <c:v>P</c:v>
                  </c:pt>
                  <c:pt idx="10">
                    <c:v>P</c:v>
                  </c:pt>
                  <c:pt idx="11">
                    <c:v>P</c:v>
                  </c:pt>
                  <c:pt idx="12">
                    <c:v>P</c:v>
                  </c:pt>
                  <c:pt idx="13">
                    <c:v>P</c:v>
                  </c:pt>
                  <c:pt idx="14">
                    <c:v>P</c:v>
                  </c:pt>
                  <c:pt idx="15">
                    <c:v>P</c:v>
                  </c:pt>
                  <c:pt idx="16">
                    <c:v>A</c:v>
                  </c:pt>
                  <c:pt idx="17">
                    <c:v>P</c:v>
                  </c:pt>
                  <c:pt idx="18">
                    <c:v>P</c:v>
                  </c:pt>
                  <c:pt idx="19">
                    <c:v>P</c:v>
                  </c:pt>
                </c:lvl>
                <c:lvl>
                  <c:pt idx="0">
                    <c:v>P</c:v>
                  </c:pt>
                  <c:pt idx="1">
                    <c:v>P</c:v>
                  </c:pt>
                  <c:pt idx="2">
                    <c:v>P</c:v>
                  </c:pt>
                  <c:pt idx="3">
                    <c:v>P</c:v>
                  </c:pt>
                  <c:pt idx="4">
                    <c:v>P</c:v>
                  </c:pt>
                  <c:pt idx="5">
                    <c:v>P</c:v>
                  </c:pt>
                  <c:pt idx="6">
                    <c:v>P</c:v>
                  </c:pt>
                  <c:pt idx="7">
                    <c:v>A</c:v>
                  </c:pt>
                  <c:pt idx="8">
                    <c:v>P</c:v>
                  </c:pt>
                  <c:pt idx="9">
                    <c:v>A</c:v>
                  </c:pt>
                  <c:pt idx="10">
                    <c:v>P</c:v>
                  </c:pt>
                  <c:pt idx="11">
                    <c:v>P</c:v>
                  </c:pt>
                  <c:pt idx="12">
                    <c:v>A</c:v>
                  </c:pt>
                  <c:pt idx="13">
                    <c:v>P</c:v>
                  </c:pt>
                  <c:pt idx="14">
                    <c:v>P</c:v>
                  </c:pt>
                  <c:pt idx="15">
                    <c:v>A</c:v>
                  </c:pt>
                  <c:pt idx="16">
                    <c:v>P</c:v>
                  </c:pt>
                  <c:pt idx="17">
                    <c:v>P</c:v>
                  </c:pt>
                  <c:pt idx="18">
                    <c:v>P</c:v>
                  </c:pt>
                  <c:pt idx="19">
                    <c:v>P</c:v>
                  </c:pt>
                </c:lvl>
                <c:lvl>
                  <c:pt idx="0">
                    <c:v>P</c:v>
                  </c:pt>
                  <c:pt idx="1">
                    <c:v>A</c:v>
                  </c:pt>
                  <c:pt idx="2">
                    <c:v>P</c:v>
                  </c:pt>
                  <c:pt idx="3">
                    <c:v>P</c:v>
                  </c:pt>
                  <c:pt idx="4">
                    <c:v>P</c:v>
                  </c:pt>
                  <c:pt idx="5">
                    <c:v>A</c:v>
                  </c:pt>
                  <c:pt idx="6">
                    <c:v>P</c:v>
                  </c:pt>
                  <c:pt idx="7">
                    <c:v>A</c:v>
                  </c:pt>
                  <c:pt idx="8">
                    <c:v>P</c:v>
                  </c:pt>
                  <c:pt idx="9">
                    <c:v>P</c:v>
                  </c:pt>
                  <c:pt idx="10">
                    <c:v>P</c:v>
                  </c:pt>
                  <c:pt idx="11">
                    <c:v>P</c:v>
                  </c:pt>
                  <c:pt idx="12">
                    <c:v>A</c:v>
                  </c:pt>
                  <c:pt idx="13">
                    <c:v>P</c:v>
                  </c:pt>
                  <c:pt idx="14">
                    <c:v>P</c:v>
                  </c:pt>
                  <c:pt idx="15">
                    <c:v>P</c:v>
                  </c:pt>
                  <c:pt idx="16">
                    <c:v>P</c:v>
                  </c:pt>
                  <c:pt idx="17">
                    <c:v>P</c:v>
                  </c:pt>
                  <c:pt idx="18">
                    <c:v>P</c:v>
                  </c:pt>
                  <c:pt idx="19">
                    <c:v>P</c:v>
                  </c:pt>
                </c:lvl>
                <c:lvl>
                  <c:pt idx="0">
                    <c:v>KISHORE</c:v>
                  </c:pt>
                  <c:pt idx="1">
                    <c:v>SELVI</c:v>
                  </c:pt>
                  <c:pt idx="2">
                    <c:v>VINODHINI</c:v>
                  </c:pt>
                  <c:pt idx="3">
                    <c:v>ASHWINI</c:v>
                  </c:pt>
                  <c:pt idx="4">
                    <c:v>POOJA</c:v>
                  </c:pt>
                  <c:pt idx="5">
                    <c:v>OOVIYA</c:v>
                  </c:pt>
                  <c:pt idx="6">
                    <c:v>VALARMATHI</c:v>
                  </c:pt>
                  <c:pt idx="7">
                    <c:v>BHAVANI</c:v>
                  </c:pt>
                  <c:pt idx="8">
                    <c:v>KARTHIK</c:v>
                  </c:pt>
                  <c:pt idx="9">
                    <c:v>MANIKANDAN</c:v>
                  </c:pt>
                  <c:pt idx="10">
                    <c:v>SIVAKUMAR</c:v>
                  </c:pt>
                  <c:pt idx="11">
                    <c:v>VARSHINI</c:v>
                  </c:pt>
                  <c:pt idx="12">
                    <c:v>AKSHAYA</c:v>
                  </c:pt>
                  <c:pt idx="13">
                    <c:v>SHANTHI</c:v>
                  </c:pt>
                  <c:pt idx="14">
                    <c:v>EZHUMALAI</c:v>
                  </c:pt>
                  <c:pt idx="15">
                    <c:v>YASHODA</c:v>
                  </c:pt>
                  <c:pt idx="16">
                    <c:v>SATHEESH</c:v>
                  </c:pt>
                  <c:pt idx="17">
                    <c:v>MAHESH</c:v>
                  </c:pt>
                  <c:pt idx="18">
                    <c:v>SANTHIYA</c:v>
                  </c:pt>
                  <c:pt idx="19">
                    <c:v>AGALYA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Sheet1!$M$6:$M$25</c:f>
              <c:numCache>
                <c:formatCode>General</c:formatCode>
                <c:ptCount val="20"/>
                <c:pt idx="0">
                  <c:v>8</c:v>
                </c:pt>
                <c:pt idx="1">
                  <c:v>7</c:v>
                </c:pt>
                <c:pt idx="2">
                  <c:v>10</c:v>
                </c:pt>
                <c:pt idx="3">
                  <c:v>8</c:v>
                </c:pt>
                <c:pt idx="4">
                  <c:v>10</c:v>
                </c:pt>
                <c:pt idx="5">
                  <c:v>5</c:v>
                </c:pt>
                <c:pt idx="6">
                  <c:v>10</c:v>
                </c:pt>
                <c:pt idx="7">
                  <c:v>6</c:v>
                </c:pt>
                <c:pt idx="8">
                  <c:v>5</c:v>
                </c:pt>
                <c:pt idx="9">
                  <c:v>7</c:v>
                </c:pt>
                <c:pt idx="10">
                  <c:v>6</c:v>
                </c:pt>
                <c:pt idx="11">
                  <c:v>8</c:v>
                </c:pt>
                <c:pt idx="12">
                  <c:v>6</c:v>
                </c:pt>
                <c:pt idx="13">
                  <c:v>8</c:v>
                </c:pt>
                <c:pt idx="14">
                  <c:v>8</c:v>
                </c:pt>
                <c:pt idx="15">
                  <c:v>6</c:v>
                </c:pt>
                <c:pt idx="16">
                  <c:v>9</c:v>
                </c:pt>
                <c:pt idx="17">
                  <c:v>6</c:v>
                </c:pt>
                <c:pt idx="18">
                  <c:v>8</c:v>
                </c:pt>
                <c:pt idx="19">
                  <c:v>9</c:v>
                </c:pt>
              </c:numCache>
            </c:numRef>
          </c:val>
        </c:ser>
        <c:ser>
          <c:idx val="1"/>
          <c:order val="1"/>
          <c:tx>
            <c:strRef>
              <c:f>Sheet1!$N$5</c:f>
              <c:strCache>
                <c:ptCount val="1"/>
                <c:pt idx="0">
                  <c:v>ABSENT DAYS</c:v>
                </c:pt>
              </c:strCache>
            </c:strRef>
          </c:tx>
          <c:spPr>
            <a:solidFill>
              <a:schemeClr val="accent3"/>
            </a:solidFill>
            <a:ln>
              <a:noFill/>
            </a:ln>
            <a:effectLst/>
          </c:spPr>
          <c:cat>
            <c:multiLvlStrRef>
              <c:f>Sheet1!$A$6:$L$25</c:f>
              <c:multiLvlStrCache>
                <c:ptCount val="20"/>
                <c:lvl>
                  <c:pt idx="0">
                    <c:v>P</c:v>
                  </c:pt>
                  <c:pt idx="1">
                    <c:v>A</c:v>
                  </c:pt>
                  <c:pt idx="2">
                    <c:v>P</c:v>
                  </c:pt>
                  <c:pt idx="3">
                    <c:v>P</c:v>
                  </c:pt>
                  <c:pt idx="4">
                    <c:v>P</c:v>
                  </c:pt>
                  <c:pt idx="5">
                    <c:v>A</c:v>
                  </c:pt>
                  <c:pt idx="6">
                    <c:v>P</c:v>
                  </c:pt>
                  <c:pt idx="7">
                    <c:v>P</c:v>
                  </c:pt>
                  <c:pt idx="8">
                    <c:v>A</c:v>
                  </c:pt>
                  <c:pt idx="9">
                    <c:v>A</c:v>
                  </c:pt>
                  <c:pt idx="10">
                    <c:v>P</c:v>
                  </c:pt>
                  <c:pt idx="11">
                    <c:v>P</c:v>
                  </c:pt>
                  <c:pt idx="12">
                    <c:v>P</c:v>
                  </c:pt>
                  <c:pt idx="13">
                    <c:v>P</c:v>
                  </c:pt>
                  <c:pt idx="14">
                    <c:v>P</c:v>
                  </c:pt>
                  <c:pt idx="15">
                    <c:v>P</c:v>
                  </c:pt>
                  <c:pt idx="16">
                    <c:v>P</c:v>
                  </c:pt>
                  <c:pt idx="17">
                    <c:v>A</c:v>
                  </c:pt>
                  <c:pt idx="18">
                    <c:v>P</c:v>
                  </c:pt>
                  <c:pt idx="19">
                    <c:v>P</c:v>
                  </c:pt>
                </c:lvl>
                <c:lvl>
                  <c:pt idx="0">
                    <c:v>A</c:v>
                  </c:pt>
                  <c:pt idx="1">
                    <c:v>A</c:v>
                  </c:pt>
                  <c:pt idx="2">
                    <c:v>P</c:v>
                  </c:pt>
                  <c:pt idx="3">
                    <c:v>A</c:v>
                  </c:pt>
                  <c:pt idx="4">
                    <c:v>P</c:v>
                  </c:pt>
                  <c:pt idx="5">
                    <c:v>P</c:v>
                  </c:pt>
                  <c:pt idx="6">
                    <c:v>P</c:v>
                  </c:pt>
                  <c:pt idx="7">
                    <c:v>A</c:v>
                  </c:pt>
                  <c:pt idx="8">
                    <c:v>A</c:v>
                  </c:pt>
                  <c:pt idx="9">
                    <c:v>A</c:v>
                  </c:pt>
                  <c:pt idx="10">
                    <c:v>P</c:v>
                  </c:pt>
                  <c:pt idx="11">
                    <c:v>P</c:v>
                  </c:pt>
                  <c:pt idx="12">
                    <c:v>A</c:v>
                  </c:pt>
                  <c:pt idx="13">
                    <c:v>P</c:v>
                  </c:pt>
                  <c:pt idx="14">
                    <c:v>A</c:v>
                  </c:pt>
                  <c:pt idx="15">
                    <c:v>P</c:v>
                  </c:pt>
                  <c:pt idx="16">
                    <c:v>P</c:v>
                  </c:pt>
                  <c:pt idx="17">
                    <c:v>P</c:v>
                  </c:pt>
                  <c:pt idx="18">
                    <c:v>P</c:v>
                  </c:pt>
                  <c:pt idx="19">
                    <c:v>P</c:v>
                  </c:pt>
                </c:lvl>
                <c:lvl>
                  <c:pt idx="0">
                    <c:v>P</c:v>
                  </c:pt>
                  <c:pt idx="1">
                    <c:v>P</c:v>
                  </c:pt>
                  <c:pt idx="2">
                    <c:v>P</c:v>
                  </c:pt>
                  <c:pt idx="3">
                    <c:v>P</c:v>
                  </c:pt>
                  <c:pt idx="4">
                    <c:v>P</c:v>
                  </c:pt>
                  <c:pt idx="5">
                    <c:v>P</c:v>
                  </c:pt>
                  <c:pt idx="6">
                    <c:v>P</c:v>
                  </c:pt>
                  <c:pt idx="7">
                    <c:v>A</c:v>
                  </c:pt>
                  <c:pt idx="8">
                    <c:v>A</c:v>
                  </c:pt>
                  <c:pt idx="9">
                    <c:v>P</c:v>
                  </c:pt>
                  <c:pt idx="10">
                    <c:v>P</c:v>
                  </c:pt>
                  <c:pt idx="11">
                    <c:v>AA</c:v>
                  </c:pt>
                  <c:pt idx="12">
                    <c:v>P</c:v>
                  </c:pt>
                  <c:pt idx="13">
                    <c:v>P</c:v>
                  </c:pt>
                  <c:pt idx="14">
                    <c:v>P</c:v>
                  </c:pt>
                  <c:pt idx="15">
                    <c:v>A</c:v>
                  </c:pt>
                  <c:pt idx="16">
                    <c:v>P</c:v>
                  </c:pt>
                  <c:pt idx="17">
                    <c:v>P</c:v>
                  </c:pt>
                  <c:pt idx="18">
                    <c:v>A</c:v>
                  </c:pt>
                  <c:pt idx="19">
                    <c:v>P</c:v>
                  </c:pt>
                </c:lvl>
                <c:lvl>
                  <c:pt idx="0">
                    <c:v>P</c:v>
                  </c:pt>
                  <c:pt idx="1">
                    <c:v>P</c:v>
                  </c:pt>
                  <c:pt idx="2">
                    <c:v>P</c:v>
                  </c:pt>
                  <c:pt idx="3">
                    <c:v>P</c:v>
                  </c:pt>
                  <c:pt idx="4">
                    <c:v>P</c:v>
                  </c:pt>
                  <c:pt idx="5">
                    <c:v>P</c:v>
                  </c:pt>
                  <c:pt idx="6">
                    <c:v>P</c:v>
                  </c:pt>
                  <c:pt idx="7">
                    <c:v>P</c:v>
                  </c:pt>
                  <c:pt idx="8">
                    <c:v>P</c:v>
                  </c:pt>
                  <c:pt idx="9">
                    <c:v>P</c:v>
                  </c:pt>
                  <c:pt idx="10">
                    <c:v>A</c:v>
                  </c:pt>
                  <c:pt idx="11">
                    <c:v>P</c:v>
                  </c:pt>
                  <c:pt idx="12">
                    <c:v>A</c:v>
                  </c:pt>
                  <c:pt idx="13">
                    <c:v>P</c:v>
                  </c:pt>
                  <c:pt idx="14">
                    <c:v>P</c:v>
                  </c:pt>
                  <c:pt idx="15">
                    <c:v>P</c:v>
                  </c:pt>
                  <c:pt idx="16">
                    <c:v>P</c:v>
                  </c:pt>
                  <c:pt idx="17">
                    <c:v>P</c:v>
                  </c:pt>
                  <c:pt idx="18">
                    <c:v>P</c:v>
                  </c:pt>
                  <c:pt idx="19">
                    <c:v>P</c:v>
                  </c:pt>
                </c:lvl>
                <c:lvl>
                  <c:pt idx="0">
                    <c:v>P</c:v>
                  </c:pt>
                  <c:pt idx="1">
                    <c:v>P</c:v>
                  </c:pt>
                  <c:pt idx="2">
                    <c:v>P</c:v>
                  </c:pt>
                  <c:pt idx="3">
                    <c:v>P</c:v>
                  </c:pt>
                  <c:pt idx="4">
                    <c:v>P</c:v>
                  </c:pt>
                  <c:pt idx="5">
                    <c:v>A</c:v>
                  </c:pt>
                  <c:pt idx="6">
                    <c:v>P</c:v>
                  </c:pt>
                  <c:pt idx="7">
                    <c:v>P</c:v>
                  </c:pt>
                  <c:pt idx="8">
                    <c:v>P</c:v>
                  </c:pt>
                  <c:pt idx="9">
                    <c:v>P</c:v>
                  </c:pt>
                  <c:pt idx="10">
                    <c:v>A</c:v>
                  </c:pt>
                  <c:pt idx="11">
                    <c:v>P</c:v>
                  </c:pt>
                  <c:pt idx="12">
                    <c:v>P</c:v>
                  </c:pt>
                  <c:pt idx="13">
                    <c:v>P</c:v>
                  </c:pt>
                  <c:pt idx="14">
                    <c:v>P</c:v>
                  </c:pt>
                  <c:pt idx="15">
                    <c:v>A</c:v>
                  </c:pt>
                  <c:pt idx="16">
                    <c:v>P</c:v>
                  </c:pt>
                  <c:pt idx="17">
                    <c:v>A</c:v>
                  </c:pt>
                  <c:pt idx="18">
                    <c:v>P</c:v>
                  </c:pt>
                  <c:pt idx="19">
                    <c:v>P</c:v>
                  </c:pt>
                </c:lvl>
                <c:lvl>
                  <c:pt idx="0">
                    <c:v>A</c:v>
                  </c:pt>
                  <c:pt idx="1">
                    <c:v>P</c:v>
                  </c:pt>
                  <c:pt idx="2">
                    <c:v>P</c:v>
                  </c:pt>
                  <c:pt idx="3">
                    <c:v>A</c:v>
                  </c:pt>
                  <c:pt idx="4">
                    <c:v>P</c:v>
                  </c:pt>
                  <c:pt idx="5">
                    <c:v>A</c:v>
                  </c:pt>
                  <c:pt idx="6">
                    <c:v>P</c:v>
                  </c:pt>
                  <c:pt idx="7">
                    <c:v>P</c:v>
                  </c:pt>
                  <c:pt idx="8">
                    <c:v>A</c:v>
                  </c:pt>
                  <c:pt idx="9">
                    <c:v>P</c:v>
                  </c:pt>
                  <c:pt idx="10">
                    <c:v>A</c:v>
                  </c:pt>
                  <c:pt idx="11">
                    <c:v>A</c:v>
                  </c:pt>
                  <c:pt idx="12">
                    <c:v>P</c:v>
                  </c:pt>
                  <c:pt idx="13">
                    <c:v>A</c:v>
                  </c:pt>
                  <c:pt idx="14">
                    <c:v>A</c:v>
                  </c:pt>
                  <c:pt idx="15">
                    <c:v>A</c:v>
                  </c:pt>
                  <c:pt idx="16">
                    <c:v>P</c:v>
                  </c:pt>
                  <c:pt idx="17">
                    <c:v>A</c:v>
                  </c:pt>
                  <c:pt idx="18">
                    <c:v>A</c:v>
                  </c:pt>
                  <c:pt idx="19">
                    <c:v>A</c:v>
                  </c:pt>
                </c:lvl>
                <c:lvl>
                  <c:pt idx="0">
                    <c:v>P</c:v>
                  </c:pt>
                  <c:pt idx="1">
                    <c:v>P</c:v>
                  </c:pt>
                  <c:pt idx="2">
                    <c:v>P</c:v>
                  </c:pt>
                  <c:pt idx="3">
                    <c:v>P</c:v>
                  </c:pt>
                  <c:pt idx="4">
                    <c:v>P</c:v>
                  </c:pt>
                  <c:pt idx="5">
                    <c:v>A</c:v>
                  </c:pt>
                  <c:pt idx="6">
                    <c:v>P</c:v>
                  </c:pt>
                  <c:pt idx="7">
                    <c:v>P</c:v>
                  </c:pt>
                  <c:pt idx="8">
                    <c:v>P</c:v>
                  </c:pt>
                  <c:pt idx="9">
                    <c:v>P</c:v>
                  </c:pt>
                  <c:pt idx="10">
                    <c:v>A</c:v>
                  </c:pt>
                  <c:pt idx="11">
                    <c:v>P</c:v>
                  </c:pt>
                  <c:pt idx="12">
                    <c:v>P</c:v>
                  </c:pt>
                  <c:pt idx="13">
                    <c:v>A</c:v>
                  </c:pt>
                  <c:pt idx="14">
                    <c:v>P</c:v>
                  </c:pt>
                  <c:pt idx="15">
                    <c:v>P</c:v>
                  </c:pt>
                  <c:pt idx="16">
                    <c:v>P</c:v>
                  </c:pt>
                  <c:pt idx="17">
                    <c:v>A</c:v>
                  </c:pt>
                  <c:pt idx="18">
                    <c:v>P</c:v>
                  </c:pt>
                  <c:pt idx="19">
                    <c:v>P</c:v>
                  </c:pt>
                </c:lvl>
                <c:lvl>
                  <c:pt idx="0">
                    <c:v>P</c:v>
                  </c:pt>
                  <c:pt idx="1">
                    <c:v>P</c:v>
                  </c:pt>
                  <c:pt idx="2">
                    <c:v>P</c:v>
                  </c:pt>
                  <c:pt idx="3">
                    <c:v>P</c:v>
                  </c:pt>
                  <c:pt idx="4">
                    <c:v>P</c:v>
                  </c:pt>
                  <c:pt idx="5">
                    <c:v>P</c:v>
                  </c:pt>
                  <c:pt idx="6">
                    <c:v>P</c:v>
                  </c:pt>
                  <c:pt idx="7">
                    <c:v>P</c:v>
                  </c:pt>
                  <c:pt idx="8">
                    <c:v>A</c:v>
                  </c:pt>
                  <c:pt idx="9">
                    <c:v>P</c:v>
                  </c:pt>
                  <c:pt idx="10">
                    <c:v>P</c:v>
                  </c:pt>
                  <c:pt idx="11">
                    <c:v>P</c:v>
                  </c:pt>
                  <c:pt idx="12">
                    <c:v>P</c:v>
                  </c:pt>
                  <c:pt idx="13">
                    <c:v>P</c:v>
                  </c:pt>
                  <c:pt idx="14">
                    <c:v>P</c:v>
                  </c:pt>
                  <c:pt idx="15">
                    <c:v>P</c:v>
                  </c:pt>
                  <c:pt idx="16">
                    <c:v>A</c:v>
                  </c:pt>
                  <c:pt idx="17">
                    <c:v>P</c:v>
                  </c:pt>
                  <c:pt idx="18">
                    <c:v>P</c:v>
                  </c:pt>
                  <c:pt idx="19">
                    <c:v>P</c:v>
                  </c:pt>
                </c:lvl>
                <c:lvl>
                  <c:pt idx="0">
                    <c:v>P</c:v>
                  </c:pt>
                  <c:pt idx="1">
                    <c:v>P</c:v>
                  </c:pt>
                  <c:pt idx="2">
                    <c:v>P</c:v>
                  </c:pt>
                  <c:pt idx="3">
                    <c:v>P</c:v>
                  </c:pt>
                  <c:pt idx="4">
                    <c:v>P</c:v>
                  </c:pt>
                  <c:pt idx="5">
                    <c:v>P</c:v>
                  </c:pt>
                  <c:pt idx="6">
                    <c:v>P</c:v>
                  </c:pt>
                  <c:pt idx="7">
                    <c:v>A</c:v>
                  </c:pt>
                  <c:pt idx="8">
                    <c:v>P</c:v>
                  </c:pt>
                  <c:pt idx="9">
                    <c:v>A</c:v>
                  </c:pt>
                  <c:pt idx="10">
                    <c:v>P</c:v>
                  </c:pt>
                  <c:pt idx="11">
                    <c:v>P</c:v>
                  </c:pt>
                  <c:pt idx="12">
                    <c:v>A</c:v>
                  </c:pt>
                  <c:pt idx="13">
                    <c:v>P</c:v>
                  </c:pt>
                  <c:pt idx="14">
                    <c:v>P</c:v>
                  </c:pt>
                  <c:pt idx="15">
                    <c:v>A</c:v>
                  </c:pt>
                  <c:pt idx="16">
                    <c:v>P</c:v>
                  </c:pt>
                  <c:pt idx="17">
                    <c:v>P</c:v>
                  </c:pt>
                  <c:pt idx="18">
                    <c:v>P</c:v>
                  </c:pt>
                  <c:pt idx="19">
                    <c:v>P</c:v>
                  </c:pt>
                </c:lvl>
                <c:lvl>
                  <c:pt idx="0">
                    <c:v>P</c:v>
                  </c:pt>
                  <c:pt idx="1">
                    <c:v>A</c:v>
                  </c:pt>
                  <c:pt idx="2">
                    <c:v>P</c:v>
                  </c:pt>
                  <c:pt idx="3">
                    <c:v>P</c:v>
                  </c:pt>
                  <c:pt idx="4">
                    <c:v>P</c:v>
                  </c:pt>
                  <c:pt idx="5">
                    <c:v>A</c:v>
                  </c:pt>
                  <c:pt idx="6">
                    <c:v>P</c:v>
                  </c:pt>
                  <c:pt idx="7">
                    <c:v>A</c:v>
                  </c:pt>
                  <c:pt idx="8">
                    <c:v>P</c:v>
                  </c:pt>
                  <c:pt idx="9">
                    <c:v>P</c:v>
                  </c:pt>
                  <c:pt idx="10">
                    <c:v>P</c:v>
                  </c:pt>
                  <c:pt idx="11">
                    <c:v>P</c:v>
                  </c:pt>
                  <c:pt idx="12">
                    <c:v>A</c:v>
                  </c:pt>
                  <c:pt idx="13">
                    <c:v>P</c:v>
                  </c:pt>
                  <c:pt idx="14">
                    <c:v>P</c:v>
                  </c:pt>
                  <c:pt idx="15">
                    <c:v>P</c:v>
                  </c:pt>
                  <c:pt idx="16">
                    <c:v>P</c:v>
                  </c:pt>
                  <c:pt idx="17">
                    <c:v>P</c:v>
                  </c:pt>
                  <c:pt idx="18">
                    <c:v>P</c:v>
                  </c:pt>
                  <c:pt idx="19">
                    <c:v>P</c:v>
                  </c:pt>
                </c:lvl>
                <c:lvl>
                  <c:pt idx="0">
                    <c:v>KISHORE</c:v>
                  </c:pt>
                  <c:pt idx="1">
                    <c:v>SELVI</c:v>
                  </c:pt>
                  <c:pt idx="2">
                    <c:v>VINODHINI</c:v>
                  </c:pt>
                  <c:pt idx="3">
                    <c:v>ASHWINI</c:v>
                  </c:pt>
                  <c:pt idx="4">
                    <c:v>POOJA</c:v>
                  </c:pt>
                  <c:pt idx="5">
                    <c:v>OOVIYA</c:v>
                  </c:pt>
                  <c:pt idx="6">
                    <c:v>VALARMATHI</c:v>
                  </c:pt>
                  <c:pt idx="7">
                    <c:v>BHAVANI</c:v>
                  </c:pt>
                  <c:pt idx="8">
                    <c:v>KARTHIK</c:v>
                  </c:pt>
                  <c:pt idx="9">
                    <c:v>MANIKANDAN</c:v>
                  </c:pt>
                  <c:pt idx="10">
                    <c:v>SIVAKUMAR</c:v>
                  </c:pt>
                  <c:pt idx="11">
                    <c:v>VARSHINI</c:v>
                  </c:pt>
                  <c:pt idx="12">
                    <c:v>AKSHAYA</c:v>
                  </c:pt>
                  <c:pt idx="13">
                    <c:v>SHANTHI</c:v>
                  </c:pt>
                  <c:pt idx="14">
                    <c:v>EZHUMALAI</c:v>
                  </c:pt>
                  <c:pt idx="15">
                    <c:v>YASHODA</c:v>
                  </c:pt>
                  <c:pt idx="16">
                    <c:v>SATHEESH</c:v>
                  </c:pt>
                  <c:pt idx="17">
                    <c:v>MAHESH</c:v>
                  </c:pt>
                  <c:pt idx="18">
                    <c:v>SANTHIYA</c:v>
                  </c:pt>
                  <c:pt idx="19">
                    <c:v>AGALYA</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Sheet1!$N$6:$N$25</c:f>
              <c:numCache>
                <c:formatCode>General</c:formatCode>
                <c:ptCount val="20"/>
                <c:pt idx="0">
                  <c:v>2</c:v>
                </c:pt>
                <c:pt idx="1">
                  <c:v>3</c:v>
                </c:pt>
                <c:pt idx="2">
                  <c:v>0</c:v>
                </c:pt>
                <c:pt idx="3">
                  <c:v>2</c:v>
                </c:pt>
                <c:pt idx="4">
                  <c:v>0</c:v>
                </c:pt>
                <c:pt idx="5">
                  <c:v>5</c:v>
                </c:pt>
                <c:pt idx="6">
                  <c:v>0</c:v>
                </c:pt>
                <c:pt idx="7">
                  <c:v>4</c:v>
                </c:pt>
                <c:pt idx="8">
                  <c:v>5</c:v>
                </c:pt>
                <c:pt idx="9">
                  <c:v>3</c:v>
                </c:pt>
                <c:pt idx="10">
                  <c:v>4</c:v>
                </c:pt>
                <c:pt idx="11">
                  <c:v>1</c:v>
                </c:pt>
                <c:pt idx="12">
                  <c:v>4</c:v>
                </c:pt>
                <c:pt idx="13">
                  <c:v>2</c:v>
                </c:pt>
                <c:pt idx="14">
                  <c:v>2</c:v>
                </c:pt>
                <c:pt idx="15">
                  <c:v>4</c:v>
                </c:pt>
                <c:pt idx="16">
                  <c:v>1</c:v>
                </c:pt>
                <c:pt idx="17">
                  <c:v>4</c:v>
                </c:pt>
                <c:pt idx="18">
                  <c:v>2</c:v>
                </c:pt>
                <c:pt idx="19">
                  <c:v>1</c:v>
                </c:pt>
              </c:numCache>
            </c:numRef>
          </c:val>
        </c:ser>
        <c:dLbls>
          <c:showLegendKey val="0"/>
          <c:showVal val="0"/>
          <c:showCatName val="0"/>
          <c:showSerName val="0"/>
          <c:showPercent val="0"/>
          <c:showBubbleSize val="0"/>
        </c:dLbls>
        <c:axId val="1247380624"/>
        <c:axId val="1247372464"/>
      </c:areaChart>
      <c:catAx>
        <c:axId val="1247380624"/>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7372464"/>
        <c:crosses val="autoZero"/>
        <c:auto val="1"/>
        <c:lblAlgn val="ctr"/>
        <c:lblOffset val="100"/>
        <c:noMultiLvlLbl val="0"/>
      </c:catAx>
      <c:valAx>
        <c:axId val="1247372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7380624"/>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677F6-6169-4DFC-85D0-B08D6A75FB06}" type="datetimeFigureOut">
              <a:rPr lang="en-IN" smtClean="0"/>
              <a:t>02-09-2024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FDDF1-D06D-4A51-8426-3DA517F0CB76}" type="slidenum">
              <a:rPr lang="en-IN" smtClean="0"/>
              <a:t>‹#›</a:t>
            </a:fld>
            <a:endParaRPr lang="en-IN"/>
          </a:p>
        </p:txBody>
      </p:sp>
    </p:spTree>
    <p:extLst>
      <p:ext uri="{BB962C8B-B14F-4D97-AF65-F5344CB8AC3E}">
        <p14:creationId xmlns:p14="http://schemas.microsoft.com/office/powerpoint/2010/main" val="405844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1069878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Employee </a:t>
            </a:r>
            <a:r>
              <a:rPr lang="en-US" sz="4000" b="1" dirty="0" smtClean="0">
                <a:solidFill>
                  <a:srgbClr val="0F0F0F"/>
                </a:solidFill>
                <a:latin typeface="Times New Roman" panose="02020603050405020304" pitchFamily="18" charset="0"/>
                <a:cs typeface="Times New Roman" panose="02020603050405020304" pitchFamily="18" charset="0"/>
              </a:rPr>
              <a:t>ATTENDANCE  </a:t>
            </a:r>
            <a:r>
              <a:rPr lang="en-US" sz="4000" b="1" dirty="0">
                <a:solidFill>
                  <a:srgbClr val="0F0F0F"/>
                </a:solidFill>
                <a:latin typeface="Times New Roman" panose="02020603050405020304" pitchFamily="18" charset="0"/>
                <a:cs typeface="Times New Roman" panose="02020603050405020304" pitchFamily="18" charset="0"/>
              </a:rPr>
              <a:t>Analysis using Excel</a:t>
            </a:r>
            <a:endParaRPr lang="en-IN" sz="4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509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flipH="1">
            <a:off x="6560457" y="682171"/>
            <a:ext cx="4238172"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CC0688"/>
                </a:solidFill>
                <a:latin typeface="Trebuchet MS"/>
                <a:cs typeface="Trebuchet MS"/>
              </a:rPr>
              <a:t>M</a:t>
            </a:r>
            <a:r>
              <a:rPr sz="4800" b="1" dirty="0">
                <a:solidFill>
                  <a:srgbClr val="CC0688"/>
                </a:solidFill>
                <a:latin typeface="Trebuchet MS"/>
                <a:cs typeface="Trebuchet MS"/>
              </a:rPr>
              <a:t>O</a:t>
            </a:r>
            <a:r>
              <a:rPr sz="4800" b="1" spc="-15" dirty="0">
                <a:solidFill>
                  <a:srgbClr val="CC0688"/>
                </a:solidFill>
                <a:latin typeface="Trebuchet MS"/>
                <a:cs typeface="Trebuchet MS"/>
              </a:rPr>
              <a:t>D</a:t>
            </a:r>
            <a:r>
              <a:rPr sz="4800" b="1" spc="-35" dirty="0">
                <a:solidFill>
                  <a:srgbClr val="CC0688"/>
                </a:solidFill>
                <a:latin typeface="Trebuchet MS"/>
                <a:cs typeface="Trebuchet MS"/>
              </a:rPr>
              <a:t>E</a:t>
            </a:r>
            <a:r>
              <a:rPr sz="4800" b="1" spc="-30" dirty="0">
                <a:solidFill>
                  <a:srgbClr val="0007CD"/>
                </a:solidFill>
                <a:latin typeface="Trebuchet MS"/>
                <a:cs typeface="Trebuchet MS"/>
              </a:rPr>
              <a:t>LL</a:t>
            </a:r>
            <a:r>
              <a:rPr sz="4800" b="1" spc="-5" dirty="0">
                <a:solidFill>
                  <a:srgbClr val="0007CD"/>
                </a:solidFill>
                <a:latin typeface="Trebuchet MS"/>
                <a:cs typeface="Trebuchet MS"/>
              </a:rPr>
              <a:t>I</a:t>
            </a:r>
            <a:r>
              <a:rPr sz="4800" b="1" spc="30" dirty="0">
                <a:solidFill>
                  <a:srgbClr val="0007CD"/>
                </a:solidFill>
                <a:latin typeface="Trebuchet MS"/>
                <a:cs typeface="Trebuchet MS"/>
              </a:rPr>
              <a:t>N</a:t>
            </a:r>
            <a:r>
              <a:rPr sz="4800" b="1" spc="5" dirty="0">
                <a:solidFill>
                  <a:srgbClr val="0007CD"/>
                </a:solidFill>
                <a:latin typeface="Trebuchet MS"/>
                <a:cs typeface="Trebuchet MS"/>
              </a:rPr>
              <a:t>G</a:t>
            </a:r>
            <a:endParaRPr sz="4800" dirty="0">
              <a:solidFill>
                <a:srgbClr val="0007CD"/>
              </a:solidFill>
              <a:latin typeface="Trebuchet MS"/>
              <a:cs typeface="Trebuchet MS"/>
            </a:endParaRPr>
          </a:p>
        </p:txBody>
      </p:sp>
      <p:sp>
        <p:nvSpPr>
          <p:cNvPr id="1048683" name="TextBox 1048682"/>
          <p:cNvSpPr txBox="1"/>
          <p:nvPr/>
        </p:nvSpPr>
        <p:spPr>
          <a:xfrm rot="21600000">
            <a:off x="943464" y="2190070"/>
            <a:ext cx="7634479" cy="2677656"/>
          </a:xfrm>
          <a:prstGeom prst="rect">
            <a:avLst/>
          </a:prstGeom>
        </p:spPr>
        <p:txBody>
          <a:bodyPr wrap="square" rtlCol="0">
            <a:spAutoFit/>
          </a:bodyPr>
          <a:lstStyle/>
          <a:p>
            <a:r>
              <a:rPr lang="en-GB" sz="2800" dirty="0" err="1">
                <a:solidFill>
                  <a:srgbClr val="000000"/>
                </a:solidFill>
                <a:latin typeface="Times New Roman" panose="02020603050405020304" pitchFamily="18" charset="0"/>
                <a:cs typeface="Times New Roman" panose="02020603050405020304" pitchFamily="18" charset="0"/>
              </a:rPr>
              <a:t>Modeling</a:t>
            </a:r>
            <a:r>
              <a:rPr lang="en-GB" sz="2800" dirty="0">
                <a:solidFill>
                  <a:srgbClr val="000000"/>
                </a:solidFill>
                <a:latin typeface="Times New Roman" panose="02020603050405020304" pitchFamily="18" charset="0"/>
                <a:cs typeface="Times New Roman" panose="02020603050405020304" pitchFamily="18" charset="0"/>
              </a:rPr>
              <a:t> employee attendance data </a:t>
            </a:r>
            <a:r>
              <a:rPr lang="en-GB" sz="2800" dirty="0" smtClean="0">
                <a:solidFill>
                  <a:srgbClr val="000000"/>
                </a:solidFill>
                <a:latin typeface="Times New Roman" panose="02020603050405020304" pitchFamily="18" charset="0"/>
                <a:cs typeface="Times New Roman" panose="02020603050405020304" pitchFamily="18" charset="0"/>
              </a:rPr>
              <a:t>involves </a:t>
            </a:r>
            <a:r>
              <a:rPr lang="en-GB" sz="2800" dirty="0">
                <a:solidFill>
                  <a:srgbClr val="000000"/>
                </a:solidFill>
                <a:latin typeface="Times New Roman" panose="02020603050405020304" pitchFamily="18" charset="0"/>
                <a:cs typeface="Times New Roman" panose="02020603050405020304" pitchFamily="18" charset="0"/>
              </a:rPr>
              <a:t>using statistical techniques and machine learning algorithms to uncover patterns, predict future trends, and identify factors influencing attendance </a:t>
            </a:r>
            <a:r>
              <a:rPr lang="en-GB" sz="2800" dirty="0" err="1">
                <a:solidFill>
                  <a:srgbClr val="000000"/>
                </a:solidFill>
                <a:latin typeface="Times New Roman" panose="02020603050405020304" pitchFamily="18" charset="0"/>
                <a:cs typeface="Times New Roman" panose="02020603050405020304" pitchFamily="18" charset="0"/>
              </a:rPr>
              <a:t>behavior</a:t>
            </a:r>
            <a:r>
              <a:rPr lang="en-GB" sz="2800" dirty="0">
                <a:solidFill>
                  <a:srgbClr val="000000"/>
                </a:solidFill>
                <a:latin typeface="Times New Roman" panose="02020603050405020304" pitchFamily="18" charset="0"/>
                <a:cs typeface="Times New Roman" panose="02020603050405020304" pitchFamily="18" charset="0"/>
              </a:rPr>
              <a:t>. Here’s a structured approach to </a:t>
            </a:r>
            <a:r>
              <a:rPr lang="en-GB" sz="2800" dirty="0" err="1">
                <a:solidFill>
                  <a:srgbClr val="000000"/>
                </a:solidFill>
                <a:latin typeface="Times New Roman" panose="02020603050405020304" pitchFamily="18" charset="0"/>
                <a:cs typeface="Times New Roman" panose="02020603050405020304" pitchFamily="18" charset="0"/>
              </a:rPr>
              <a:t>modeling</a:t>
            </a:r>
            <a:r>
              <a:rPr lang="en-GB" sz="2800" dirty="0">
                <a:solidFill>
                  <a:srgbClr val="000000"/>
                </a:solidFill>
                <a:latin typeface="Times New Roman" panose="02020603050405020304" pitchFamily="18" charset="0"/>
                <a:cs typeface="Times New Roman" panose="02020603050405020304" pitchFamily="18" charset="0"/>
              </a:rPr>
              <a:t> in the context of employee attendance analysis</a:t>
            </a:r>
          </a:p>
        </p:txBody>
      </p:sp>
    </p:spTree>
    <p:extLst>
      <p:ext uri="{BB962C8B-B14F-4D97-AF65-F5344CB8AC3E}">
        <p14:creationId xmlns:p14="http://schemas.microsoft.com/office/powerpoint/2010/main" val="2886789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flipH="1">
            <a:off x="5776686" y="623704"/>
            <a:ext cx="2598057" cy="629018"/>
          </a:xfrm>
          <a:prstGeom prst="rect">
            <a:avLst/>
          </a:prstGeom>
        </p:spPr>
        <p:txBody>
          <a:bodyPr vert="horz" wrap="square" lIns="0" tIns="13335" rIns="0" bIns="0" rtlCol="0">
            <a:spAutoFit/>
          </a:bodyPr>
          <a:lstStyle/>
          <a:p>
            <a:pPr marL="12700">
              <a:lnSpc>
                <a:spcPct val="100000"/>
              </a:lnSpc>
              <a:spcBef>
                <a:spcPts val="105"/>
              </a:spcBef>
            </a:pPr>
            <a:r>
              <a:rPr b="1" dirty="0">
                <a:solidFill>
                  <a:srgbClr val="7F2294"/>
                </a:solidFill>
                <a:latin typeface="Times New Roman" panose="02020603050405020304" pitchFamily="18" charset="0"/>
                <a:cs typeface="Times New Roman" panose="02020603050405020304" pitchFamily="18" charset="0"/>
              </a:rPr>
              <a:t>R</a:t>
            </a:r>
            <a:r>
              <a:rPr b="1" spc="-40" dirty="0">
                <a:solidFill>
                  <a:srgbClr val="7F2294"/>
                </a:solidFill>
                <a:latin typeface="Times New Roman" panose="02020603050405020304" pitchFamily="18" charset="0"/>
                <a:cs typeface="Times New Roman" panose="02020603050405020304" pitchFamily="18" charset="0"/>
              </a:rPr>
              <a:t>E</a:t>
            </a:r>
            <a:r>
              <a:rPr b="1" spc="15" dirty="0">
                <a:solidFill>
                  <a:srgbClr val="7F2294"/>
                </a:solidFill>
                <a:latin typeface="Times New Roman" panose="02020603050405020304" pitchFamily="18" charset="0"/>
                <a:cs typeface="Times New Roman" panose="02020603050405020304" pitchFamily="18" charset="0"/>
              </a:rPr>
              <a:t>S</a:t>
            </a:r>
            <a:r>
              <a:rPr b="1" spc="-30" dirty="0">
                <a:solidFill>
                  <a:srgbClr val="7F2294"/>
                </a:solidFill>
                <a:latin typeface="Times New Roman" panose="02020603050405020304" pitchFamily="18" charset="0"/>
                <a:cs typeface="Times New Roman" panose="02020603050405020304" pitchFamily="18" charset="0"/>
              </a:rPr>
              <a:t>U</a:t>
            </a:r>
            <a:r>
              <a:rPr b="1" spc="-405" dirty="0">
                <a:solidFill>
                  <a:srgbClr val="7F2294"/>
                </a:solidFill>
                <a:latin typeface="Times New Roman" panose="02020603050405020304" pitchFamily="18" charset="0"/>
                <a:cs typeface="Times New Roman" panose="02020603050405020304" pitchFamily="18" charset="0"/>
              </a:rPr>
              <a:t>L</a:t>
            </a:r>
            <a:r>
              <a:rPr b="1" dirty="0">
                <a:solidFill>
                  <a:srgbClr val="7F2294"/>
                </a:solidFill>
                <a:latin typeface="Times New Roman" panose="02020603050405020304" pitchFamily="18" charset="0"/>
                <a:cs typeface="Times New Roman" panose="02020603050405020304" pitchFamily="18" charset="0"/>
              </a:rPr>
              <a:t>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图表 2"/>
          <p:cNvGraphicFramePr>
            <a:graphicFrameLocks/>
          </p:cNvGraphicFramePr>
          <p:nvPr>
            <p:extLst>
              <p:ext uri="{D42A27DB-BD31-4B8C-83A1-F6EECF244321}">
                <p14:modId xmlns:p14="http://schemas.microsoft.com/office/powerpoint/2010/main" val="32575430"/>
              </p:ext>
            </p:extLst>
          </p:nvPr>
        </p:nvGraphicFramePr>
        <p:xfrm>
          <a:off x="2612571" y="1524000"/>
          <a:ext cx="7628629" cy="51918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96036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986970"/>
            <a:ext cx="9506268" cy="624115"/>
          </a:xfrm>
        </p:spPr>
        <p:txBody>
          <a:bodyPr>
            <a:normAutofit fontScale="90000"/>
          </a:bodyPr>
          <a:lstStyle/>
          <a:p>
            <a:r>
              <a:rPr lang="en-US" b="1" dirty="0">
                <a:solidFill>
                  <a:srgbClr val="61001B"/>
                </a:solidFill>
                <a:latin typeface="Times New Roman" panose="02020603050405020304" pitchFamily="18" charset="0"/>
                <a:cs typeface="Times New Roman" panose="02020603050405020304" pitchFamily="18" charset="0"/>
              </a:rPr>
              <a:t>conclusion</a:t>
            </a:r>
            <a:endParaRPr lang="en-IN" b="1" dirty="0">
              <a:solidFill>
                <a:srgbClr val="61001B"/>
              </a:solidFill>
              <a:latin typeface="Times New Roman" panose="02020603050405020304" pitchFamily="18" charset="0"/>
              <a:cs typeface="Times New Roman" panose="02020603050405020304" pitchFamily="18" charset="0"/>
            </a:endParaRPr>
          </a:p>
        </p:txBody>
      </p:sp>
      <p:sp>
        <p:nvSpPr>
          <p:cNvPr id="1048690" name="TextBox 1048689"/>
          <p:cNvSpPr txBox="1"/>
          <p:nvPr/>
        </p:nvSpPr>
        <p:spPr>
          <a:xfrm>
            <a:off x="1277257" y="2249714"/>
            <a:ext cx="9739086" cy="3108543"/>
          </a:xfrm>
          <a:prstGeom prst="rect">
            <a:avLst/>
          </a:prstGeom>
        </p:spPr>
        <p:txBody>
          <a:bodyPr wrap="square" rtlCol="0">
            <a:spAutoFit/>
          </a:bodyPr>
          <a:lstStyle/>
          <a:p>
            <a:r>
              <a:rPr lang="en-GB" sz="2800" dirty="0">
                <a:solidFill>
                  <a:srgbClr val="000000"/>
                </a:solidFill>
                <a:latin typeface="Times New Roman" panose="02020603050405020304" pitchFamily="18" charset="0"/>
                <a:cs typeface="Times New Roman" panose="02020603050405020304" pitchFamily="18" charset="0"/>
              </a:rPr>
              <a:t>The employee attendance analysis provides critical insights into the workforce's attendance </a:t>
            </a:r>
            <a:r>
              <a:rPr lang="en-GB" sz="2800" dirty="0" err="1">
                <a:solidFill>
                  <a:srgbClr val="000000"/>
                </a:solidFill>
                <a:latin typeface="Times New Roman" panose="02020603050405020304" pitchFamily="18" charset="0"/>
                <a:cs typeface="Times New Roman" panose="02020603050405020304" pitchFamily="18" charset="0"/>
              </a:rPr>
              <a:t>behavior</a:t>
            </a:r>
            <a:r>
              <a:rPr lang="en-GB" sz="2800" dirty="0">
                <a:solidFill>
                  <a:srgbClr val="000000"/>
                </a:solidFill>
                <a:latin typeface="Times New Roman" panose="02020603050405020304" pitchFamily="18" charset="0"/>
                <a:cs typeface="Times New Roman" panose="02020603050405020304" pitchFamily="18" charset="0"/>
              </a:rPr>
              <a:t>, uncovering patterns, trends, and potential issues that impact organizational productivity. By leveraging advanced data analysis and predictive </a:t>
            </a:r>
            <a:r>
              <a:rPr lang="en-GB" sz="2800" dirty="0" err="1">
                <a:solidFill>
                  <a:srgbClr val="000000"/>
                </a:solidFill>
                <a:latin typeface="Times New Roman" panose="02020603050405020304" pitchFamily="18" charset="0"/>
                <a:cs typeface="Times New Roman" panose="02020603050405020304" pitchFamily="18" charset="0"/>
              </a:rPr>
              <a:t>modeling</a:t>
            </a:r>
            <a:r>
              <a:rPr lang="en-GB" sz="2800" dirty="0">
                <a:solidFill>
                  <a:srgbClr val="000000"/>
                </a:solidFill>
                <a:latin typeface="Times New Roman" panose="02020603050405020304" pitchFamily="18" charset="0"/>
                <a:cs typeface="Times New Roman" panose="02020603050405020304" pitchFamily="18" charset="0"/>
              </a:rPr>
              <a:t>, this analysis enables organizations </a:t>
            </a:r>
            <a:r>
              <a:rPr lang="en-US" sz="2800" dirty="0">
                <a:solidFill>
                  <a:srgbClr val="000000"/>
                </a:solidFill>
              </a:rPr>
              <a:t>.</a:t>
            </a:r>
            <a:r>
              <a:rPr lang="en-GB" sz="2800" dirty="0">
                <a:solidFill>
                  <a:srgbClr val="000000"/>
                </a:solidFill>
              </a:rPr>
              <a:t>
</a:t>
            </a:r>
          </a:p>
        </p:txBody>
      </p:sp>
    </p:spTree>
    <p:extLst>
      <p:ext uri="{BB962C8B-B14F-4D97-AF65-F5344CB8AC3E}">
        <p14:creationId xmlns:p14="http://schemas.microsoft.com/office/powerpoint/2010/main" val="3609581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29" y="2859313"/>
            <a:ext cx="8360228" cy="1446550"/>
          </a:xfrm>
          <a:prstGeom prst="rect">
            <a:avLst/>
          </a:prstGeom>
          <a:noFill/>
        </p:spPr>
        <p:txBody>
          <a:bodyPr wrap="square" rtlCol="0">
            <a:spAutoFit/>
          </a:bodyPr>
          <a:lstStyle/>
          <a:p>
            <a:r>
              <a:rPr lang="en-US" sz="8800" i="1" dirty="0" smtClean="0">
                <a:latin typeface="Times New Roman" panose="02020603050405020304" pitchFamily="18" charset="0"/>
                <a:cs typeface="Times New Roman" panose="02020603050405020304" pitchFamily="18" charset="0"/>
              </a:rPr>
              <a:t>THANK YOU</a:t>
            </a:r>
            <a:endParaRPr lang="en-IN" sz="8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898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2828836"/>
            <a:ext cx="6817217"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STUDENT </a:t>
            </a:r>
            <a:r>
              <a:rPr lang="en-US" sz="2400" dirty="0" smtClean="0">
                <a:latin typeface="Times New Roman" panose="02020603050405020304" pitchFamily="18" charset="0"/>
                <a:cs typeface="Times New Roman" panose="02020603050405020304" pitchFamily="18" charset="0"/>
              </a:rPr>
              <a:t>NAME : </a:t>
            </a:r>
            <a:r>
              <a:rPr lang="en-US" sz="2400" dirty="0" err="1">
                <a:latin typeface="Times New Roman" panose="02020603050405020304" pitchFamily="18" charset="0"/>
                <a:cs typeface="Times New Roman" panose="02020603050405020304" pitchFamily="18" charset="0"/>
              </a:rPr>
              <a:t>Vinodhini</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REGISTER </a:t>
            </a:r>
            <a:r>
              <a:rPr lang="en-US" sz="2400" dirty="0" smtClean="0">
                <a:latin typeface="Times New Roman" panose="02020603050405020304" pitchFamily="18" charset="0"/>
                <a:cs typeface="Times New Roman" panose="02020603050405020304" pitchFamily="18" charset="0"/>
              </a:rPr>
              <a:t>NO      :  312218320</a:t>
            </a:r>
            <a:endParaRPr lang="zh-CN" alt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DEPARTMENT      : Department </a:t>
            </a:r>
            <a:r>
              <a:rPr lang="en-US" sz="2400" dirty="0">
                <a:latin typeface="Times New Roman" panose="02020603050405020304" pitchFamily="18" charset="0"/>
                <a:cs typeface="Times New Roman" panose="02020603050405020304" pitchFamily="18" charset="0"/>
              </a:rPr>
              <a:t>of commerce </a:t>
            </a:r>
            <a:endParaRPr lang="zh-CN" alt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COLLEGE              : Government Arts  and Science </a:t>
            </a:r>
            <a:r>
              <a:rPr lang="en-US" sz="2400" dirty="0" err="1" smtClean="0">
                <a:latin typeface="Times New Roman" panose="02020603050405020304" pitchFamily="18" charset="0"/>
                <a:cs typeface="Times New Roman" panose="02020603050405020304" pitchFamily="18" charset="0"/>
              </a:rPr>
              <a:t>College,RK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nagar</a:t>
            </a:r>
            <a:r>
              <a:rPr 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827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948744"/>
          </a:xfrm>
        </p:spPr>
        <p:txBody>
          <a:bodyPr>
            <a:normAutofit/>
          </a:bodyPr>
          <a:lstStyle/>
          <a:p>
            <a:pPr algn="ctr"/>
            <a:r>
              <a:rPr lang="en-IN" sz="4800" b="1" spc="25" dirty="0">
                <a:solidFill>
                  <a:srgbClr val="A40C43"/>
                </a:solidFill>
              </a:rPr>
              <a:t>A</a:t>
            </a:r>
            <a:r>
              <a:rPr lang="en-IN" sz="4800" b="1" spc="-5" dirty="0">
                <a:solidFill>
                  <a:srgbClr val="A40C43"/>
                </a:solidFill>
              </a:rPr>
              <a:t>G</a:t>
            </a:r>
            <a:r>
              <a:rPr lang="en-IN" sz="4800" b="1" spc="-35" dirty="0">
                <a:solidFill>
                  <a:srgbClr val="A40C43"/>
                </a:solidFill>
              </a:rPr>
              <a:t>E</a:t>
            </a:r>
            <a:r>
              <a:rPr lang="en-IN" sz="4800" b="1" spc="15" dirty="0">
                <a:solidFill>
                  <a:srgbClr val="A40C43"/>
                </a:solidFill>
              </a:rPr>
              <a:t>N</a:t>
            </a:r>
            <a:r>
              <a:rPr lang="en-IN" sz="4800" b="1" dirty="0">
                <a:solidFill>
                  <a:srgbClr val="A40C43"/>
                </a:solidFill>
              </a:rPr>
              <a:t>DA</a:t>
            </a:r>
          </a:p>
        </p:txBody>
      </p:sp>
      <p:sp>
        <p:nvSpPr>
          <p:cNvPr id="4" name="Text Placeholder 3"/>
          <p:cNvSpPr>
            <a:spLocks noGrp="1"/>
          </p:cNvSpPr>
          <p:nvPr>
            <p:ph type="body" sz="half" idx="2"/>
          </p:nvPr>
        </p:nvSpPr>
        <p:spPr>
          <a:xfrm>
            <a:off x="685800" y="3151095"/>
            <a:ext cx="6873240" cy="3094485"/>
          </a:xfrm>
        </p:spPr>
        <p:txBody>
          <a:bodyPr>
            <a:noAutofit/>
          </a:bodyPr>
          <a:lstStyle/>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000" dirty="0" smtClean="0">
                <a:solidFill>
                  <a:srgbClr val="0D0D0D"/>
                </a:solidFill>
                <a:latin typeface="Times New Roman" panose="02020603050405020304" pitchFamily="18" charset="0"/>
                <a:cs typeface="Times New Roman" panose="02020603050405020304" pitchFamily="18" charset="0"/>
              </a:rPr>
              <a:t>Project </a:t>
            </a:r>
            <a:r>
              <a:rPr lang="en-US" sz="2000" dirty="0">
                <a:solidFill>
                  <a:srgbClr val="0D0D0D"/>
                </a:solidFill>
                <a:latin typeface="Times New Roman" panose="02020603050405020304" pitchFamily="18" charset="0"/>
                <a:cs typeface="Times New Roman" panose="02020603050405020304" pitchFamily="18" charset="0"/>
              </a:rPr>
              <a:t>Overview</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Conclusion</a:t>
            </a:r>
            <a:endParaRPr lang="en-US" sz="2000" dirty="0">
              <a:solidFill>
                <a:srgbClr val="0D0D0D"/>
              </a:solidFill>
              <a:latin typeface="Times New Roman" panose="02020603050405020304" pitchFamily="18" charset="0"/>
              <a:cs typeface="Times New Roman" panose="02020603050405020304" pitchFamily="18" charset="0"/>
            </a:endParaRPr>
          </a:p>
        </p:txBody>
      </p:sp>
      <p:grpSp>
        <p:nvGrpSpPr>
          <p:cNvPr id="5" name="object 18"/>
          <p:cNvGrpSpPr/>
          <p:nvPr/>
        </p:nvGrpSpPr>
        <p:grpSpPr>
          <a:xfrm flipH="1">
            <a:off x="4267199" y="1274525"/>
            <a:ext cx="6867041" cy="5184331"/>
            <a:chOff x="47625" y="3819523"/>
            <a:chExt cx="4124325" cy="3009900"/>
          </a:xfrm>
        </p:grpSpPr>
        <p:pic>
          <p:nvPicPr>
            <p:cNvPr id="6" name="object 19"/>
            <p:cNvPicPr>
              <a:picLocks/>
            </p:cNvPicPr>
            <p:nvPr/>
          </p:nvPicPr>
          <p:blipFill>
            <a:blip r:embed="rId2" cstate="print"/>
            <a:stretch>
              <a:fillRect/>
            </a:stretch>
          </p:blipFill>
          <p:spPr>
            <a:xfrm>
              <a:off x="466725" y="6410325"/>
              <a:ext cx="3705225" cy="295275"/>
            </a:xfrm>
            <a:prstGeom prst="rect">
              <a:avLst/>
            </a:prstGeom>
          </p:spPr>
        </p:pic>
        <p:pic>
          <p:nvPicPr>
            <p:cNvPr id="7" name="object 20"/>
            <p:cNvPicPr>
              <a:picLocks/>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2417438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7"/>
          <p:cNvSpPr txBox="1">
            <a:spLocks noGrp="1"/>
          </p:cNvSpPr>
          <p:nvPr>
            <p:ph type="title"/>
          </p:nvPr>
        </p:nvSpPr>
        <p:spPr>
          <a:xfrm>
            <a:off x="1524000" y="648342"/>
            <a:ext cx="1039222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solidFill>
                  <a:srgbClr val="79012A"/>
                </a:solidFill>
                <a:latin typeface="Times New Roman" panose="02020603050405020304" pitchFamily="18" charset="0"/>
                <a:cs typeface="Times New Roman" panose="02020603050405020304" pitchFamily="18" charset="0"/>
              </a:rPr>
              <a:t>P</a:t>
            </a:r>
            <a:r>
              <a:rPr sz="4250" b="1" spc="15" dirty="0" smtClean="0">
                <a:solidFill>
                  <a:srgbClr val="79012A"/>
                </a:solidFill>
                <a:latin typeface="Times New Roman" panose="02020603050405020304" pitchFamily="18" charset="0"/>
                <a:cs typeface="Times New Roman" panose="02020603050405020304" pitchFamily="18" charset="0"/>
              </a:rPr>
              <a:t>ROB</a:t>
            </a:r>
            <a:r>
              <a:rPr sz="4250" b="1" spc="55" dirty="0" smtClean="0">
                <a:solidFill>
                  <a:srgbClr val="79012A"/>
                </a:solidFill>
                <a:latin typeface="Times New Roman" panose="02020603050405020304" pitchFamily="18" charset="0"/>
                <a:cs typeface="Times New Roman" panose="02020603050405020304" pitchFamily="18" charset="0"/>
              </a:rPr>
              <a:t>L</a:t>
            </a:r>
            <a:r>
              <a:rPr sz="4250" b="1" spc="-20" dirty="0" smtClean="0">
                <a:solidFill>
                  <a:srgbClr val="79012A"/>
                </a:solidFill>
                <a:latin typeface="Times New Roman" panose="02020603050405020304" pitchFamily="18" charset="0"/>
                <a:cs typeface="Times New Roman" panose="02020603050405020304" pitchFamily="18" charset="0"/>
              </a:rPr>
              <a:t>E</a:t>
            </a:r>
            <a:r>
              <a:rPr sz="4250" b="1" spc="20" dirty="0" smtClean="0">
                <a:solidFill>
                  <a:srgbClr val="79012A"/>
                </a:solidFill>
                <a:latin typeface="Times New Roman" panose="02020603050405020304" pitchFamily="18" charset="0"/>
                <a:cs typeface="Times New Roman" panose="02020603050405020304" pitchFamily="18" charset="0"/>
              </a:rPr>
              <a:t>M</a:t>
            </a:r>
            <a:r>
              <a:rPr lang="en-US" sz="4250" b="1" spc="20" dirty="0" smtClean="0">
                <a:solidFill>
                  <a:srgbClr val="79012A"/>
                </a:solidFill>
                <a:latin typeface="Times New Roman" panose="02020603050405020304" pitchFamily="18" charset="0"/>
                <a:cs typeface="Times New Roman" panose="02020603050405020304" pitchFamily="18" charset="0"/>
              </a:rPr>
              <a:t> </a:t>
            </a:r>
            <a:r>
              <a:rPr sz="4250" b="1" spc="10" dirty="0" smtClean="0">
                <a:solidFill>
                  <a:srgbClr val="79012A"/>
                </a:solidFill>
                <a:latin typeface="Times New Roman" panose="02020603050405020304" pitchFamily="18" charset="0"/>
                <a:cs typeface="Times New Roman" panose="02020603050405020304" pitchFamily="18" charset="0"/>
              </a:rPr>
              <a:t>S</a:t>
            </a:r>
            <a:r>
              <a:rPr sz="4250" b="1" spc="-370" dirty="0" smtClean="0">
                <a:solidFill>
                  <a:srgbClr val="79012A"/>
                </a:solidFill>
                <a:latin typeface="Times New Roman" panose="02020603050405020304" pitchFamily="18" charset="0"/>
                <a:cs typeface="Times New Roman" panose="02020603050405020304" pitchFamily="18" charset="0"/>
              </a:rPr>
              <a:t>T</a:t>
            </a:r>
            <a:r>
              <a:rPr sz="4250" b="1" spc="-375" dirty="0" smtClean="0">
                <a:solidFill>
                  <a:srgbClr val="79012A"/>
                </a:solidFill>
                <a:latin typeface="Times New Roman" panose="02020603050405020304" pitchFamily="18" charset="0"/>
                <a:cs typeface="Times New Roman" panose="02020603050405020304" pitchFamily="18" charset="0"/>
              </a:rPr>
              <a:t>A</a:t>
            </a:r>
            <a:r>
              <a:rPr sz="4250" b="1" spc="15" dirty="0" smtClean="0">
                <a:solidFill>
                  <a:srgbClr val="79012A"/>
                </a:solidFill>
                <a:latin typeface="Times New Roman" panose="02020603050405020304" pitchFamily="18" charset="0"/>
                <a:cs typeface="Times New Roman" panose="02020603050405020304" pitchFamily="18" charset="0"/>
              </a:rPr>
              <a:t>T</a:t>
            </a:r>
            <a:r>
              <a:rPr sz="4250" b="1" spc="-10" dirty="0" smtClean="0">
                <a:solidFill>
                  <a:srgbClr val="79012A"/>
                </a:solidFill>
                <a:latin typeface="Times New Roman" panose="02020603050405020304" pitchFamily="18" charset="0"/>
                <a:cs typeface="Times New Roman" panose="02020603050405020304" pitchFamily="18" charset="0"/>
              </a:rPr>
              <a:t>E</a:t>
            </a:r>
            <a:r>
              <a:rPr sz="4250" b="1" spc="-20" dirty="0" smtClean="0">
                <a:solidFill>
                  <a:srgbClr val="79012A"/>
                </a:solidFill>
                <a:latin typeface="Times New Roman" panose="02020603050405020304" pitchFamily="18" charset="0"/>
                <a:cs typeface="Times New Roman" panose="02020603050405020304" pitchFamily="18" charset="0"/>
              </a:rPr>
              <a:t>ME</a:t>
            </a:r>
            <a:r>
              <a:rPr sz="4250" b="1" spc="10" dirty="0" smtClean="0">
                <a:solidFill>
                  <a:srgbClr val="79012A"/>
                </a:solidFill>
                <a:latin typeface="Times New Roman" panose="02020603050405020304" pitchFamily="18" charset="0"/>
                <a:cs typeface="Times New Roman" panose="02020603050405020304" pitchFamily="18" charset="0"/>
              </a:rPr>
              <a:t>NT</a:t>
            </a:r>
            <a:endParaRPr sz="4250" b="1" dirty="0">
              <a:solidFill>
                <a:srgbClr val="79012A"/>
              </a:solidFill>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1414317" y="1843314"/>
            <a:ext cx="6307283" cy="4832092"/>
          </a:xfrm>
          <a:prstGeom prst="rect">
            <a:avLst/>
          </a:prstGeom>
        </p:spPr>
        <p:txBody>
          <a:bodyPr wrap="square" rtlCol="0">
            <a:spAutoFit/>
          </a:bodyPr>
          <a:lstStyle/>
          <a:p>
            <a:r>
              <a:rPr lang="en-GB" sz="2800" dirty="0">
                <a:solidFill>
                  <a:srgbClr val="000000"/>
                </a:solidFill>
                <a:latin typeface="Times New Roman" panose="02020603050405020304" pitchFamily="18" charset="0"/>
                <a:cs typeface="Times New Roman" panose="02020603050405020304" pitchFamily="18" charset="0"/>
              </a:rPr>
              <a:t>The organization is facing challenges with employee attendance, including </a:t>
            </a:r>
            <a:r>
              <a:rPr lang="en-GB" sz="2800" dirty="0" err="1" smtClean="0">
                <a:solidFill>
                  <a:srgbClr val="000000"/>
                </a:solidFill>
                <a:latin typeface="Times New Roman" panose="02020603050405020304" pitchFamily="18" charset="0"/>
                <a:cs typeface="Times New Roman" panose="02020603050405020304" pitchFamily="18" charset="0"/>
              </a:rPr>
              <a:t>sabsenteeism</a:t>
            </a:r>
            <a:r>
              <a:rPr lang="en-GB" sz="2800" dirty="0">
                <a:solidFill>
                  <a:srgbClr val="000000"/>
                </a:solidFill>
                <a:latin typeface="Times New Roman" panose="02020603050405020304" pitchFamily="18" charset="0"/>
                <a:cs typeface="Times New Roman" panose="02020603050405020304" pitchFamily="18" charset="0"/>
              </a:rPr>
              <a:t>, tardiness, and unplanned leaves, which are impacting productivity and operational efficiency. The goal is to </a:t>
            </a:r>
            <a:r>
              <a:rPr lang="en-GB" sz="2800" dirty="0" err="1">
                <a:solidFill>
                  <a:srgbClr val="000000"/>
                </a:solidFill>
                <a:latin typeface="Times New Roman" panose="02020603050405020304" pitchFamily="18" charset="0"/>
                <a:cs typeface="Times New Roman" panose="02020603050405020304" pitchFamily="18" charset="0"/>
              </a:rPr>
              <a:t>analyze</a:t>
            </a:r>
            <a:r>
              <a:rPr lang="en-GB" sz="2800" dirty="0">
                <a:solidFill>
                  <a:srgbClr val="000000"/>
                </a:solidFill>
                <a:latin typeface="Times New Roman" panose="02020603050405020304" pitchFamily="18" charset="0"/>
                <a:cs typeface="Times New Roman" panose="02020603050405020304" pitchFamily="18" charset="0"/>
              </a:rPr>
              <a:t> attendance data to identify patterns, root causes, and areas of concern, enabling the development of targeted interventions to improve attendance, enhance workforce reliability, and optimize overall performance.</a:t>
            </a:r>
          </a:p>
        </p:txBody>
      </p:sp>
    </p:spTree>
    <p:extLst>
      <p:ext uri="{BB962C8B-B14F-4D97-AF65-F5344CB8AC3E}">
        <p14:creationId xmlns:p14="http://schemas.microsoft.com/office/powerpoint/2010/main" val="240268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3" cstate="print"/>
            <a:stretch>
              <a:fillRect/>
            </a:stretch>
          </p:blipFill>
          <p:spPr>
            <a:xfrm>
              <a:off x="8658225" y="2647950"/>
              <a:ext cx="3533775" cy="3810000"/>
            </a:xfrm>
            <a:prstGeom prst="rect">
              <a:avLst/>
            </a:prstGeom>
          </p:spPr>
        </p:pic>
      </p:grpSp>
      <p:sp>
        <p:nvSpPr>
          <p:cNvPr id="1048653" name="object 7"/>
          <p:cNvSpPr txBox="1">
            <a:spLocks noGrp="1"/>
          </p:cNvSpPr>
          <p:nvPr>
            <p:ph type="title"/>
          </p:nvPr>
        </p:nvSpPr>
        <p:spPr>
          <a:xfrm>
            <a:off x="4528457" y="675356"/>
            <a:ext cx="570411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t>PROJECT</a:t>
            </a:r>
            <a:r>
              <a:rPr lang="en-US" sz="4250" spc="5" dirty="0" smtClean="0"/>
              <a:t>  </a:t>
            </a:r>
            <a:r>
              <a:rPr sz="4250" b="1" spc="-20" dirty="0" smtClean="0"/>
              <a:t>OVERVIEW</a:t>
            </a:r>
            <a:endParaRPr sz="4250" b="1" dirty="0"/>
          </a:p>
        </p:txBody>
      </p:sp>
      <p:pic>
        <p:nvPicPr>
          <p:cNvPr id="2097161" name="object 8"/>
          <p:cNvPicPr>
            <a:picLocks/>
          </p:cNvPicPr>
          <p:nvPr/>
        </p:nvPicPr>
        <p:blipFill>
          <a:blip r:embed="rId4"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6" name="TextBox 1048655"/>
          <p:cNvSpPr txBox="1"/>
          <p:nvPr/>
        </p:nvSpPr>
        <p:spPr>
          <a:xfrm rot="36040">
            <a:off x="833345" y="1581339"/>
            <a:ext cx="7948444" cy="4524315"/>
          </a:xfrm>
          <a:prstGeom prst="rect">
            <a:avLst/>
          </a:prstGeom>
        </p:spPr>
        <p:txBody>
          <a:bodyPr wrap="square" rtlCol="0">
            <a:spAutoFit/>
          </a:bodyPr>
          <a:lstStyle/>
          <a:p>
            <a:r>
              <a:rPr lang="en-GB" sz="3200" dirty="0">
                <a:solidFill>
                  <a:srgbClr val="000000"/>
                </a:solidFill>
                <a:latin typeface="Times New Roman" panose="02020603050405020304" pitchFamily="18" charset="0"/>
                <a:cs typeface="Times New Roman" panose="02020603050405020304" pitchFamily="18" charset="0"/>
              </a:rPr>
              <a:t>The primary objective of this project is to conduct a comprehensive analysis of employee attendance data to identify trends, patterns, and underlying issues that may be affecting workforce productivity and operational efficiency. The insights gained will be used to develop actionable strategies to improve attendance, reduce absenteeism, and enhance overall employee performance.</a:t>
            </a:r>
          </a:p>
        </p:txBody>
      </p:sp>
    </p:spTree>
    <p:extLst>
      <p:ext uri="{BB962C8B-B14F-4D97-AF65-F5344CB8AC3E}">
        <p14:creationId xmlns:p14="http://schemas.microsoft.com/office/powerpoint/2010/main" val="2658921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p:cNvSpPr>
          <p:nvPr/>
        </p:nvSpPr>
        <p:spPr>
          <a:xfrm>
            <a:off x="3077029" y="1320799"/>
            <a:ext cx="6836227"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ctr">
              <a:lnSpc>
                <a:spcPct val="100000"/>
              </a:lnSpc>
              <a:spcBef>
                <a:spcPts val="130"/>
              </a:spcBef>
            </a:pPr>
            <a:r>
              <a:rPr lang="en-US" sz="3200" b="1" spc="25" dirty="0" smtClean="0">
                <a:solidFill>
                  <a:srgbClr val="690090"/>
                </a:solidFill>
              </a:rPr>
              <a:t>W</a:t>
            </a:r>
            <a:r>
              <a:rPr lang="en-US" sz="3200" b="1" spc="-20" dirty="0" smtClean="0">
                <a:solidFill>
                  <a:srgbClr val="690090"/>
                </a:solidFill>
              </a:rPr>
              <a:t>H</a:t>
            </a:r>
            <a:r>
              <a:rPr lang="en-US" sz="3200" b="1" spc="20" dirty="0" smtClean="0">
                <a:solidFill>
                  <a:srgbClr val="690090"/>
                </a:solidFill>
              </a:rPr>
              <a:t>O</a:t>
            </a:r>
            <a:r>
              <a:rPr lang="en-US" sz="3200" b="1" spc="-235" dirty="0" smtClean="0">
                <a:solidFill>
                  <a:srgbClr val="690090"/>
                </a:solidFill>
              </a:rPr>
              <a:t> </a:t>
            </a:r>
            <a:r>
              <a:rPr lang="en-US" sz="3200" b="1" spc="-10" dirty="0" smtClean="0">
                <a:solidFill>
                  <a:srgbClr val="690090"/>
                </a:solidFill>
              </a:rPr>
              <a:t>AR</a:t>
            </a:r>
            <a:r>
              <a:rPr lang="en-US" sz="3200" b="1" spc="15" dirty="0" smtClean="0">
                <a:solidFill>
                  <a:srgbClr val="690090"/>
                </a:solidFill>
              </a:rPr>
              <a:t>E</a:t>
            </a:r>
            <a:r>
              <a:rPr lang="en-US" sz="3200" b="1" spc="-35" dirty="0" smtClean="0">
                <a:solidFill>
                  <a:srgbClr val="690090"/>
                </a:solidFill>
              </a:rPr>
              <a:t> </a:t>
            </a:r>
            <a:r>
              <a:rPr lang="en-US" sz="3200" b="1" spc="-10" dirty="0" smtClean="0">
                <a:solidFill>
                  <a:srgbClr val="690090"/>
                </a:solidFill>
              </a:rPr>
              <a:t>T</a:t>
            </a:r>
            <a:r>
              <a:rPr lang="en-US" sz="3200" b="1" spc="-15" dirty="0" smtClean="0">
                <a:solidFill>
                  <a:srgbClr val="690090"/>
                </a:solidFill>
              </a:rPr>
              <a:t>H</a:t>
            </a:r>
            <a:r>
              <a:rPr lang="en-US" sz="3200" b="1" spc="15" dirty="0" smtClean="0">
                <a:solidFill>
                  <a:srgbClr val="690090"/>
                </a:solidFill>
              </a:rPr>
              <a:t>E</a:t>
            </a:r>
            <a:r>
              <a:rPr lang="en-US" sz="3200" b="1" spc="-35" dirty="0" smtClean="0">
                <a:solidFill>
                  <a:srgbClr val="690090"/>
                </a:solidFill>
              </a:rPr>
              <a:t> </a:t>
            </a:r>
            <a:r>
              <a:rPr lang="en-US" sz="3200" b="1" spc="-20" dirty="0" smtClean="0">
                <a:solidFill>
                  <a:srgbClr val="690090"/>
                </a:solidFill>
              </a:rPr>
              <a:t>E</a:t>
            </a:r>
            <a:r>
              <a:rPr lang="en-US" sz="3200" b="1" spc="30" dirty="0" smtClean="0">
                <a:solidFill>
                  <a:srgbClr val="690090"/>
                </a:solidFill>
              </a:rPr>
              <a:t>N</a:t>
            </a:r>
            <a:r>
              <a:rPr lang="en-US" sz="3200" b="1" spc="15" dirty="0" smtClean="0">
                <a:solidFill>
                  <a:srgbClr val="690090"/>
                </a:solidFill>
              </a:rPr>
              <a:t>D</a:t>
            </a:r>
            <a:r>
              <a:rPr lang="en-US" sz="3200" b="1" spc="-45" dirty="0" smtClean="0">
                <a:solidFill>
                  <a:srgbClr val="690090"/>
                </a:solidFill>
              </a:rPr>
              <a:t> </a:t>
            </a:r>
            <a:r>
              <a:rPr lang="en-US" sz="3200" b="1" dirty="0" smtClean="0">
                <a:solidFill>
                  <a:srgbClr val="690090"/>
                </a:solidFill>
              </a:rPr>
              <a:t>U</a:t>
            </a:r>
            <a:r>
              <a:rPr lang="en-US" sz="3200" b="1" spc="10" dirty="0" smtClean="0">
                <a:solidFill>
                  <a:srgbClr val="690090"/>
                </a:solidFill>
              </a:rPr>
              <a:t>S</a:t>
            </a:r>
            <a:r>
              <a:rPr lang="en-US" sz="3200" b="1" spc="-25" dirty="0" smtClean="0">
                <a:solidFill>
                  <a:srgbClr val="690090"/>
                </a:solidFill>
              </a:rPr>
              <a:t>E</a:t>
            </a:r>
            <a:r>
              <a:rPr lang="en-US" sz="3200" b="1" spc="-10" dirty="0" smtClean="0">
                <a:solidFill>
                  <a:srgbClr val="690090"/>
                </a:solidFill>
              </a:rPr>
              <a:t>R</a:t>
            </a:r>
            <a:r>
              <a:rPr lang="en-US" sz="3200" b="1" spc="5" dirty="0" smtClean="0">
                <a:solidFill>
                  <a:srgbClr val="690090"/>
                </a:solidFill>
              </a:rPr>
              <a:t>S?</a:t>
            </a:r>
            <a:endParaRPr lang="en-US" sz="3200" b="1" dirty="0">
              <a:solidFill>
                <a:srgbClr val="690090"/>
              </a:solidFill>
            </a:endParaRPr>
          </a:p>
        </p:txBody>
      </p:sp>
      <p:pic>
        <p:nvPicPr>
          <p:cNvPr id="6" name="object 6"/>
          <p:cNvPicPr>
            <a:picLocks/>
          </p:cNvPicPr>
          <p:nvPr/>
        </p:nvPicPr>
        <p:blipFill>
          <a:blip r:embed="rId2" cstate="print"/>
          <a:stretch>
            <a:fillRect/>
          </a:stretch>
        </p:blipFill>
        <p:spPr>
          <a:xfrm>
            <a:off x="723900" y="6172200"/>
            <a:ext cx="2181225" cy="485775"/>
          </a:xfrm>
          <a:prstGeom prst="rect">
            <a:avLst/>
          </a:prstGeom>
        </p:spPr>
      </p:pic>
      <p:sp>
        <p:nvSpPr>
          <p:cNvPr id="7" name="object 8"/>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8" name="TextBox 7"/>
          <p:cNvSpPr txBox="1"/>
          <p:nvPr/>
        </p:nvSpPr>
        <p:spPr>
          <a:xfrm>
            <a:off x="2423886" y="3062514"/>
            <a:ext cx="7634514" cy="1877437"/>
          </a:xfrm>
          <a:prstGeom prst="rect">
            <a:avLst/>
          </a:prstGeom>
        </p:spPr>
        <p:txBody>
          <a:bodyPr wrap="square" rtlCol="0">
            <a:spAutoFit/>
          </a:bodyPr>
          <a:lstStyle/>
          <a:p>
            <a:r>
              <a:rPr lang="en-GB" sz="2800" dirty="0" smtClean="0">
                <a:solidFill>
                  <a:srgbClr val="000000"/>
                </a:solidFill>
                <a:latin typeface="Times New Roman" panose="02020603050405020304" pitchFamily="18" charset="0"/>
                <a:cs typeface="Times New Roman" panose="02020603050405020304" pitchFamily="18" charset="0"/>
              </a:rPr>
              <a:t>The end users of an Employee Attendance Analysis are the </a:t>
            </a:r>
            <a:r>
              <a:rPr lang="en-GB" sz="3200" dirty="0" smtClean="0">
                <a:solidFill>
                  <a:srgbClr val="000000"/>
                </a:solidFill>
                <a:latin typeface="Times New Roman" panose="02020603050405020304" pitchFamily="18" charset="0"/>
                <a:cs typeface="Times New Roman" panose="02020603050405020304" pitchFamily="18" charset="0"/>
              </a:rPr>
              <a:t>individuals</a:t>
            </a:r>
            <a:r>
              <a:rPr lang="en-GB" sz="2800" dirty="0" smtClean="0">
                <a:solidFill>
                  <a:srgbClr val="000000"/>
                </a:solidFill>
                <a:latin typeface="Times New Roman" panose="02020603050405020304" pitchFamily="18" charset="0"/>
                <a:cs typeface="Times New Roman" panose="02020603050405020304" pitchFamily="18" charset="0"/>
              </a:rPr>
              <a:t> or groups who will directly benefit from the insights and findings of the analysis. These typically include:</a:t>
            </a:r>
            <a:endParaRPr lang="en-GB" sz="2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422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271916" y="2589439"/>
            <a:ext cx="2695574" cy="3487511"/>
          </a:xfrm>
          <a:prstGeom prst="rect">
            <a:avLst/>
          </a:prstGeom>
        </p:spPr>
      </p:pic>
      <p:sp>
        <p:nvSpPr>
          <p:cNvPr id="1048666" name="object 6"/>
          <p:cNvSpPr txBox="1">
            <a:spLocks noGrp="1"/>
          </p:cNvSpPr>
          <p:nvPr>
            <p:ph type="title"/>
          </p:nvPr>
        </p:nvSpPr>
        <p:spPr>
          <a:xfrm>
            <a:off x="4238170" y="939855"/>
            <a:ext cx="7460343" cy="382797"/>
          </a:xfrm>
          <a:prstGeom prst="rect">
            <a:avLst/>
          </a:prstGeom>
        </p:spPr>
        <p:txBody>
          <a:bodyPr vert="horz" wrap="square" lIns="0" tIns="13335" rIns="0" bIns="0" rtlCol="0">
            <a:spAutoFit/>
          </a:bodyPr>
          <a:lstStyle/>
          <a:p>
            <a:pPr marL="12700" algn="just">
              <a:lnSpc>
                <a:spcPct val="100000"/>
              </a:lnSpc>
              <a:spcBef>
                <a:spcPts val="105"/>
              </a:spcBef>
            </a:pPr>
            <a:r>
              <a:rPr sz="2400" b="1" spc="10" dirty="0">
                <a:latin typeface="Times New Roman" panose="02020603050405020304" pitchFamily="18" charset="0"/>
                <a:cs typeface="Times New Roman" panose="02020603050405020304" pitchFamily="18" charset="0"/>
              </a:rPr>
              <a:t>O</a:t>
            </a:r>
            <a:r>
              <a:rPr sz="2400" b="1" spc="25" dirty="0">
                <a:latin typeface="Times New Roman" panose="02020603050405020304" pitchFamily="18" charset="0"/>
                <a:cs typeface="Times New Roman" panose="02020603050405020304" pitchFamily="18" charset="0"/>
              </a:rPr>
              <a:t>U</a:t>
            </a:r>
            <a:r>
              <a:rPr sz="2400" b="1" dirty="0">
                <a:latin typeface="Times New Roman" panose="02020603050405020304" pitchFamily="18" charset="0"/>
                <a:cs typeface="Times New Roman" panose="02020603050405020304" pitchFamily="18" charset="0"/>
              </a:rPr>
              <a:t>R</a:t>
            </a:r>
            <a:r>
              <a:rPr sz="2400" b="1" spc="5" dirty="0">
                <a:latin typeface="Times New Roman" panose="02020603050405020304" pitchFamily="18" charset="0"/>
                <a:cs typeface="Times New Roman" panose="02020603050405020304" pitchFamily="18" charset="0"/>
              </a:rPr>
              <a:t> </a:t>
            </a:r>
            <a:r>
              <a:rPr sz="2400" b="1" spc="25" dirty="0">
                <a:latin typeface="Times New Roman" panose="02020603050405020304" pitchFamily="18" charset="0"/>
                <a:cs typeface="Times New Roman" panose="02020603050405020304" pitchFamily="18" charset="0"/>
              </a:rPr>
              <a:t>S</a:t>
            </a:r>
            <a:r>
              <a:rPr sz="2400" b="1" spc="10" dirty="0">
                <a:latin typeface="Times New Roman" panose="02020603050405020304" pitchFamily="18" charset="0"/>
                <a:cs typeface="Times New Roman" panose="02020603050405020304" pitchFamily="18" charset="0"/>
              </a:rPr>
              <a:t>O</a:t>
            </a:r>
            <a:r>
              <a:rPr sz="2400" b="1" spc="25" dirty="0">
                <a:latin typeface="Times New Roman" panose="02020603050405020304" pitchFamily="18" charset="0"/>
                <a:cs typeface="Times New Roman" panose="02020603050405020304" pitchFamily="18" charset="0"/>
              </a:rPr>
              <a:t>LU</a:t>
            </a:r>
            <a:r>
              <a:rPr sz="2400" b="1" spc="-35" dirty="0">
                <a:latin typeface="Times New Roman" panose="02020603050405020304" pitchFamily="18" charset="0"/>
                <a:cs typeface="Times New Roman" panose="02020603050405020304" pitchFamily="18" charset="0"/>
              </a:rPr>
              <a:t>T</a:t>
            </a:r>
            <a:r>
              <a:rPr sz="2400" b="1" spc="-30" dirty="0">
                <a:latin typeface="Times New Roman" panose="02020603050405020304" pitchFamily="18" charset="0"/>
                <a:cs typeface="Times New Roman" panose="02020603050405020304" pitchFamily="18" charset="0"/>
              </a:rPr>
              <a:t>I</a:t>
            </a:r>
            <a:r>
              <a:rPr sz="2400" b="1" spc="10" dirty="0">
                <a:latin typeface="Times New Roman" panose="02020603050405020304" pitchFamily="18" charset="0"/>
                <a:cs typeface="Times New Roman" panose="02020603050405020304" pitchFamily="18" charset="0"/>
              </a:rPr>
              <a:t>O</a:t>
            </a:r>
            <a:r>
              <a:rPr sz="2400" b="1" dirty="0">
                <a:latin typeface="Times New Roman" panose="02020603050405020304" pitchFamily="18" charset="0"/>
                <a:cs typeface="Times New Roman" panose="02020603050405020304" pitchFamily="18" charset="0"/>
              </a:rPr>
              <a:t>N</a:t>
            </a:r>
            <a:r>
              <a:rPr sz="2400" b="1" spc="-345" dirty="0">
                <a:latin typeface="Times New Roman" panose="02020603050405020304" pitchFamily="18" charset="0"/>
                <a:cs typeface="Times New Roman" panose="02020603050405020304" pitchFamily="18" charset="0"/>
              </a:rPr>
              <a:t> </a:t>
            </a:r>
            <a:r>
              <a:rPr sz="2400" b="1" spc="-35" dirty="0">
                <a:latin typeface="Times New Roman" panose="02020603050405020304" pitchFamily="18" charset="0"/>
                <a:cs typeface="Times New Roman" panose="02020603050405020304" pitchFamily="18" charset="0"/>
              </a:rPr>
              <a:t>A</a:t>
            </a:r>
            <a:r>
              <a:rPr sz="2400" b="1" spc="-5" dirty="0">
                <a:latin typeface="Times New Roman" panose="02020603050405020304" pitchFamily="18" charset="0"/>
                <a:cs typeface="Times New Roman" panose="02020603050405020304" pitchFamily="18" charset="0"/>
              </a:rPr>
              <a:t>N</a:t>
            </a:r>
            <a:r>
              <a:rPr sz="2400" b="1" dirty="0">
                <a:latin typeface="Times New Roman" panose="02020603050405020304" pitchFamily="18" charset="0"/>
                <a:cs typeface="Times New Roman" panose="02020603050405020304" pitchFamily="18" charset="0"/>
              </a:rPr>
              <a:t>D</a:t>
            </a:r>
            <a:r>
              <a:rPr sz="2400" b="1" spc="35" dirty="0">
                <a:latin typeface="Times New Roman" panose="02020603050405020304" pitchFamily="18" charset="0"/>
                <a:cs typeface="Times New Roman" panose="02020603050405020304" pitchFamily="18" charset="0"/>
              </a:rPr>
              <a:t> </a:t>
            </a:r>
            <a:r>
              <a:rPr sz="2400" b="1" spc="-30" dirty="0">
                <a:latin typeface="Times New Roman" panose="02020603050405020304" pitchFamily="18" charset="0"/>
                <a:cs typeface="Times New Roman" panose="02020603050405020304" pitchFamily="18" charset="0"/>
              </a:rPr>
              <a:t>I</a:t>
            </a:r>
            <a:r>
              <a:rPr sz="2400" b="1" spc="-35" dirty="0">
                <a:latin typeface="Times New Roman" panose="02020603050405020304" pitchFamily="18" charset="0"/>
                <a:cs typeface="Times New Roman" panose="02020603050405020304" pitchFamily="18" charset="0"/>
              </a:rPr>
              <a:t>T</a:t>
            </a:r>
            <a:r>
              <a:rPr sz="2400" b="1" dirty="0">
                <a:latin typeface="Times New Roman" panose="02020603050405020304" pitchFamily="18" charset="0"/>
                <a:cs typeface="Times New Roman" panose="02020603050405020304" pitchFamily="18" charset="0"/>
              </a:rPr>
              <a:t>S</a:t>
            </a:r>
            <a:r>
              <a:rPr sz="2400" b="1" spc="60" dirty="0">
                <a:latin typeface="Times New Roman" panose="02020603050405020304" pitchFamily="18" charset="0"/>
                <a:cs typeface="Times New Roman" panose="02020603050405020304" pitchFamily="18" charset="0"/>
              </a:rPr>
              <a:t> </a:t>
            </a:r>
            <a:r>
              <a:rPr sz="2400" b="1" spc="-295" dirty="0">
                <a:latin typeface="Times New Roman" panose="02020603050405020304" pitchFamily="18" charset="0"/>
                <a:cs typeface="Times New Roman" panose="02020603050405020304" pitchFamily="18" charset="0"/>
              </a:rPr>
              <a:t>V</a:t>
            </a:r>
            <a:r>
              <a:rPr sz="2400" b="1" spc="-35" dirty="0">
                <a:latin typeface="Times New Roman" panose="02020603050405020304" pitchFamily="18" charset="0"/>
                <a:cs typeface="Times New Roman" panose="02020603050405020304" pitchFamily="18" charset="0"/>
              </a:rPr>
              <a:t>A</a:t>
            </a:r>
            <a:r>
              <a:rPr sz="2400" b="1" spc="25" dirty="0">
                <a:latin typeface="Times New Roman" panose="02020603050405020304" pitchFamily="18" charset="0"/>
                <a:cs typeface="Times New Roman" panose="02020603050405020304" pitchFamily="18" charset="0"/>
              </a:rPr>
              <a:t>LU</a:t>
            </a:r>
            <a:r>
              <a:rPr sz="2400" b="1" dirty="0">
                <a:latin typeface="Times New Roman" panose="02020603050405020304" pitchFamily="18" charset="0"/>
                <a:cs typeface="Times New Roman" panose="02020603050405020304" pitchFamily="18" charset="0"/>
              </a:rPr>
              <a:t>E</a:t>
            </a:r>
            <a:r>
              <a:rPr sz="2400" b="1" spc="-65" dirty="0">
                <a:latin typeface="Times New Roman" panose="02020603050405020304" pitchFamily="18" charset="0"/>
                <a:cs typeface="Times New Roman" panose="02020603050405020304" pitchFamily="18" charset="0"/>
              </a:rPr>
              <a:t> </a:t>
            </a:r>
            <a:r>
              <a:rPr lang="en-US" sz="2400" b="1" spc="-65" dirty="0" smtClean="0">
                <a:latin typeface="Times New Roman" panose="02020603050405020304" pitchFamily="18" charset="0"/>
                <a:cs typeface="Times New Roman" panose="02020603050405020304" pitchFamily="18" charset="0"/>
              </a:rPr>
              <a:t> </a:t>
            </a:r>
            <a:r>
              <a:rPr sz="2400" b="1" spc="-15" dirty="0" smtClean="0">
                <a:latin typeface="Times New Roman" panose="02020603050405020304" pitchFamily="18" charset="0"/>
                <a:cs typeface="Times New Roman" panose="02020603050405020304" pitchFamily="18" charset="0"/>
              </a:rPr>
              <a:t>P</a:t>
            </a:r>
            <a:r>
              <a:rPr sz="2400" b="1" spc="-30" dirty="0" smtClean="0">
                <a:latin typeface="Times New Roman" panose="02020603050405020304" pitchFamily="18" charset="0"/>
                <a:cs typeface="Times New Roman" panose="02020603050405020304" pitchFamily="18" charset="0"/>
              </a:rPr>
              <a:t>R</a:t>
            </a:r>
            <a:r>
              <a:rPr sz="2400" b="1" spc="10" dirty="0" smtClean="0">
                <a:latin typeface="Times New Roman" panose="02020603050405020304" pitchFamily="18" charset="0"/>
                <a:cs typeface="Times New Roman" panose="02020603050405020304" pitchFamily="18" charset="0"/>
              </a:rPr>
              <a:t>O</a:t>
            </a:r>
            <a:r>
              <a:rPr sz="2400" b="1" spc="-15" dirty="0" smtClean="0">
                <a:latin typeface="Times New Roman" panose="02020603050405020304" pitchFamily="18" charset="0"/>
                <a:cs typeface="Times New Roman" panose="02020603050405020304" pitchFamily="18" charset="0"/>
              </a:rPr>
              <a:t>P</a:t>
            </a:r>
            <a:r>
              <a:rPr sz="2400" b="1" spc="10" dirty="0" smtClean="0">
                <a:latin typeface="Times New Roman" panose="02020603050405020304" pitchFamily="18" charset="0"/>
                <a:cs typeface="Times New Roman" panose="02020603050405020304" pitchFamily="18" charset="0"/>
              </a:rPr>
              <a:t>O</a:t>
            </a:r>
            <a:r>
              <a:rPr sz="2400" b="1" spc="25" dirty="0" smtClean="0">
                <a:latin typeface="Times New Roman" panose="02020603050405020304" pitchFamily="18" charset="0"/>
                <a:cs typeface="Times New Roman" panose="02020603050405020304" pitchFamily="18" charset="0"/>
              </a:rPr>
              <a:t>S</a:t>
            </a:r>
            <a:r>
              <a:rPr sz="2400" b="1" spc="-30" dirty="0" smtClean="0">
                <a:latin typeface="Times New Roman" panose="02020603050405020304" pitchFamily="18" charset="0"/>
                <a:cs typeface="Times New Roman" panose="02020603050405020304" pitchFamily="18" charset="0"/>
              </a:rPr>
              <a:t>I</a:t>
            </a:r>
            <a:r>
              <a:rPr sz="2400" b="1" spc="-35" dirty="0" smtClean="0">
                <a:latin typeface="Times New Roman" panose="02020603050405020304" pitchFamily="18" charset="0"/>
                <a:cs typeface="Times New Roman" panose="02020603050405020304" pitchFamily="18" charset="0"/>
              </a:rPr>
              <a:t>T</a:t>
            </a:r>
            <a:r>
              <a:rPr sz="2400" b="1" spc="-30" dirty="0" smtClean="0">
                <a:latin typeface="Times New Roman" panose="02020603050405020304" pitchFamily="18" charset="0"/>
                <a:cs typeface="Times New Roman" panose="02020603050405020304" pitchFamily="18" charset="0"/>
              </a:rPr>
              <a:t>I</a:t>
            </a:r>
            <a:r>
              <a:rPr sz="2400" b="1" spc="10" dirty="0" smtClean="0">
                <a:latin typeface="Times New Roman" panose="02020603050405020304" pitchFamily="18" charset="0"/>
                <a:cs typeface="Times New Roman" panose="02020603050405020304" pitchFamily="18" charset="0"/>
              </a:rPr>
              <a:t>O</a:t>
            </a:r>
            <a:r>
              <a:rPr sz="2400" b="1" dirty="0" smtClean="0">
                <a:latin typeface="Times New Roman" panose="02020603050405020304" pitchFamily="18" charset="0"/>
                <a:cs typeface="Times New Roman" panose="02020603050405020304" pitchFamily="18" charset="0"/>
              </a:rPr>
              <a:t>N</a:t>
            </a:r>
            <a:endParaRPr sz="2400" b="1" dirty="0">
              <a:latin typeface="Times New Roman" panose="02020603050405020304" pitchFamily="18" charset="0"/>
              <a:cs typeface="Times New Roman" panose="02020603050405020304" pitchFamily="18" charset="0"/>
            </a:endParaRP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4294967295"/>
          </p:nvPr>
        </p:nvSpPr>
        <p:spPr>
          <a:xfrm>
            <a:off x="11353418" y="6473337"/>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1048667"/>
          <p:cNvSpPr txBox="1"/>
          <p:nvPr/>
        </p:nvSpPr>
        <p:spPr>
          <a:xfrm rot="10898">
            <a:off x="3127354" y="1861721"/>
            <a:ext cx="6448023" cy="3970318"/>
          </a:xfrm>
          <a:prstGeom prst="rect">
            <a:avLst/>
          </a:prstGeom>
        </p:spPr>
        <p:txBody>
          <a:bodyPr wrap="square" rtlCol="0">
            <a:spAutoFit/>
          </a:bodyPr>
          <a:lstStyle/>
          <a:p>
            <a:r>
              <a:rPr lang="en-GB" sz="2800" dirty="0">
                <a:solidFill>
                  <a:srgbClr val="000000"/>
                </a:solidFill>
                <a:latin typeface="Times New Roman" panose="02020603050405020304" pitchFamily="18" charset="0"/>
                <a:cs typeface="Times New Roman" panose="02020603050405020304" pitchFamily="18" charset="0"/>
              </a:rPr>
              <a:t>Our solution offers a data-driven approach to comprehensively </a:t>
            </a:r>
            <a:r>
              <a:rPr lang="en-GB" sz="2800" dirty="0" err="1">
                <a:solidFill>
                  <a:srgbClr val="000000"/>
                </a:solidFill>
                <a:latin typeface="Times New Roman" panose="02020603050405020304" pitchFamily="18" charset="0"/>
                <a:cs typeface="Times New Roman" panose="02020603050405020304" pitchFamily="18" charset="0"/>
              </a:rPr>
              <a:t>analyze</a:t>
            </a:r>
            <a:r>
              <a:rPr lang="en-GB" sz="2800" dirty="0">
                <a:solidFill>
                  <a:srgbClr val="000000"/>
                </a:solidFill>
                <a:latin typeface="Times New Roman" panose="02020603050405020304" pitchFamily="18" charset="0"/>
                <a:cs typeface="Times New Roman" panose="02020603050405020304" pitchFamily="18" charset="0"/>
              </a:rPr>
              <a:t> employee attendance patterns, identify underlying issues, and provide actionable insights to improve workforce management. By leveraging advanced analytics, we transform raw attendance data into meaningful insights that can guide decision-making across the organization.</a:t>
            </a:r>
          </a:p>
        </p:txBody>
      </p:sp>
    </p:spTree>
    <p:extLst>
      <p:ext uri="{BB962C8B-B14F-4D97-AF65-F5344CB8AC3E}">
        <p14:creationId xmlns:p14="http://schemas.microsoft.com/office/powerpoint/2010/main" val="544594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1016000" y="870857"/>
            <a:ext cx="10420667" cy="1103086"/>
          </a:xfrm>
        </p:spPr>
        <p:txBody>
          <a:bodyPr>
            <a:noAutofit/>
          </a:bodyPr>
          <a:lstStyle/>
          <a:p>
            <a:r>
              <a:rPr lang="en-IN" sz="4800" b="1" dirty="0">
                <a:solidFill>
                  <a:srgbClr val="CC0688"/>
                </a:solidFill>
                <a:latin typeface="Times New Roman" panose="02020603050405020304" pitchFamily="18" charset="0"/>
                <a:cs typeface="Times New Roman" panose="02020603050405020304" pitchFamily="18" charset="0"/>
              </a:rPr>
              <a:t>Dataset</a:t>
            </a:r>
            <a:r>
              <a:rPr lang="en-IN" sz="4800" b="1" dirty="0">
                <a:solidFill>
                  <a:srgbClr val="FF0000"/>
                </a:solidFill>
                <a:latin typeface="Times New Roman" panose="02020603050405020304" pitchFamily="18" charset="0"/>
                <a:cs typeface="Times New Roman" panose="02020603050405020304" pitchFamily="18" charset="0"/>
              </a:rPr>
              <a:t> </a:t>
            </a:r>
            <a:r>
              <a:rPr lang="en-IN" sz="4800" b="1" dirty="0">
                <a:solidFill>
                  <a:srgbClr val="000055"/>
                </a:solidFill>
                <a:latin typeface="Times New Roman" panose="02020603050405020304" pitchFamily="18" charset="0"/>
                <a:cs typeface="Times New Roman" panose="02020603050405020304" pitchFamily="18" charset="0"/>
              </a:rPr>
              <a:t>Description</a:t>
            </a:r>
          </a:p>
        </p:txBody>
      </p:sp>
      <p:sp>
        <p:nvSpPr>
          <p:cNvPr id="1048670" name="TextBox 1048669"/>
          <p:cNvSpPr txBox="1"/>
          <p:nvPr/>
        </p:nvSpPr>
        <p:spPr>
          <a:xfrm>
            <a:off x="1277256" y="3062066"/>
            <a:ext cx="10159411" cy="1815882"/>
          </a:xfrm>
          <a:prstGeom prst="rect">
            <a:avLst/>
          </a:prstGeom>
        </p:spPr>
        <p:txBody>
          <a:bodyPr wrap="square" rtlCol="0">
            <a:spAutoFit/>
          </a:bodyPr>
          <a:lstStyle/>
          <a:p>
            <a:r>
              <a:rPr lang="en-GB" sz="2800" dirty="0">
                <a:solidFill>
                  <a:srgbClr val="000000"/>
                </a:solidFill>
                <a:latin typeface="Times New Roman" panose="02020603050405020304" pitchFamily="18" charset="0"/>
                <a:cs typeface="Times New Roman" panose="02020603050405020304" pitchFamily="18" charset="0"/>
              </a:rPr>
              <a:t>To conduct a thorough employee attendance analysis, the dataset should include various fields that capture all aspects of attendance </a:t>
            </a:r>
            <a:r>
              <a:rPr lang="en-GB" sz="2800" dirty="0" err="1">
                <a:solidFill>
                  <a:srgbClr val="000000"/>
                </a:solidFill>
                <a:latin typeface="Times New Roman" panose="02020603050405020304" pitchFamily="18" charset="0"/>
                <a:cs typeface="Times New Roman" panose="02020603050405020304" pitchFamily="18" charset="0"/>
              </a:rPr>
              <a:t>behavior</a:t>
            </a:r>
            <a:r>
              <a:rPr lang="en-GB" sz="2800" dirty="0">
                <a:solidFill>
                  <a:srgbClr val="000000"/>
                </a:solidFill>
                <a:latin typeface="Times New Roman" panose="02020603050405020304" pitchFamily="18" charset="0"/>
                <a:cs typeface="Times New Roman" panose="02020603050405020304" pitchFamily="18" charset="0"/>
              </a:rPr>
              <a:t>. Below is a detailed description of the typical fields in such a dataset</a:t>
            </a:r>
            <a:r>
              <a:rPr lang="en-GB" sz="2800" dirty="0">
                <a:solidFill>
                  <a:srgbClr val="000000"/>
                </a:solidFill>
              </a:rPr>
              <a:t>:</a:t>
            </a:r>
          </a:p>
        </p:txBody>
      </p:sp>
    </p:spTree>
    <p:extLst>
      <p:ext uri="{BB962C8B-B14F-4D97-AF65-F5344CB8AC3E}">
        <p14:creationId xmlns:p14="http://schemas.microsoft.com/office/powerpoint/2010/main" val="3246802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r:embed="rId2" cstate="print"/>
          <a:stretch>
            <a:fillRect/>
          </a:stretch>
        </p:blipFill>
        <p:spPr>
          <a:xfrm>
            <a:off x="66675" y="2699657"/>
            <a:ext cx="3358696" cy="4101191"/>
          </a:xfrm>
          <a:prstGeom prst="rect">
            <a:avLst/>
          </a:prstGeom>
        </p:spPr>
      </p:pic>
      <p:sp>
        <p:nvSpPr>
          <p:cNvPr id="1048675" name="object 7"/>
          <p:cNvSpPr txBox="1">
            <a:spLocks noGrp="1"/>
          </p:cNvSpPr>
          <p:nvPr>
            <p:ph type="title"/>
          </p:nvPr>
        </p:nvSpPr>
        <p:spPr>
          <a:xfrm>
            <a:off x="3178629" y="703598"/>
            <a:ext cx="8327189"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DE2A6E"/>
                </a:solidFill>
              </a:rPr>
              <a:t>THE</a:t>
            </a:r>
            <a:r>
              <a:rPr sz="4250" b="1" spc="20" dirty="0">
                <a:solidFill>
                  <a:srgbClr val="DE2A6E"/>
                </a:solidFill>
              </a:rPr>
              <a:t> </a:t>
            </a:r>
            <a:r>
              <a:rPr lang="en-US" sz="4250" b="1" spc="20" dirty="0">
                <a:solidFill>
                  <a:srgbClr val="DE2A6E"/>
                </a:solidFill>
              </a:rPr>
              <a:t>"</a:t>
            </a:r>
            <a:r>
              <a:rPr sz="4250" b="1" spc="10" dirty="0">
                <a:solidFill>
                  <a:srgbClr val="DE2A6E"/>
                </a:solidFill>
              </a:rPr>
              <a:t>WOW</a:t>
            </a:r>
            <a:r>
              <a:rPr lang="en-US" sz="4250" b="1" spc="10" dirty="0">
                <a:solidFill>
                  <a:srgbClr val="DE2A6E"/>
                </a:solidFill>
              </a:rPr>
              <a:t>"</a:t>
            </a:r>
            <a:r>
              <a:rPr sz="4250" b="1" spc="85" dirty="0">
                <a:solidFill>
                  <a:srgbClr val="DE2A6E"/>
                </a:solidFill>
              </a:rPr>
              <a:t> </a:t>
            </a:r>
            <a:r>
              <a:rPr sz="4250" b="1" spc="10" dirty="0">
                <a:solidFill>
                  <a:srgbClr val="DE2A6E"/>
                </a:solidFill>
              </a:rPr>
              <a:t>IN</a:t>
            </a:r>
            <a:r>
              <a:rPr sz="4250" b="1" spc="-5" dirty="0">
                <a:solidFill>
                  <a:srgbClr val="DE2A6E"/>
                </a:solidFill>
              </a:rPr>
              <a:t> </a:t>
            </a:r>
            <a:r>
              <a:rPr sz="4250" b="1" spc="15" dirty="0">
                <a:solidFill>
                  <a:srgbClr val="DE2A6E"/>
                </a:solidFill>
              </a:rPr>
              <a:t>OUR</a:t>
            </a:r>
            <a:r>
              <a:rPr sz="4250" b="1" spc="-10" dirty="0">
                <a:solidFill>
                  <a:srgbClr val="DE2A6E"/>
                </a:solidFill>
              </a:rPr>
              <a:t> </a:t>
            </a:r>
            <a:r>
              <a:rPr sz="4250" b="1" spc="20" dirty="0">
                <a:solidFill>
                  <a:srgbClr val="DE2A6E"/>
                </a:solidFill>
              </a:rPr>
              <a:t>SOLUTION</a:t>
            </a:r>
            <a:endParaRPr sz="4250" b="1" dirty="0">
              <a:solidFill>
                <a:srgbClr val="DE2A6E"/>
              </a:solidFill>
            </a:endParaRPr>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8" name="TextBox 1048677"/>
          <p:cNvSpPr txBox="1"/>
          <p:nvPr/>
        </p:nvSpPr>
        <p:spPr>
          <a:xfrm>
            <a:off x="4484914" y="1886857"/>
            <a:ext cx="6473372" cy="3539430"/>
          </a:xfrm>
          <a:prstGeom prst="rect">
            <a:avLst/>
          </a:prstGeom>
        </p:spPr>
        <p:txBody>
          <a:bodyPr wrap="square" rtlCol="0">
            <a:spAutoFit/>
          </a:bodyPr>
          <a:lstStyle/>
          <a:p>
            <a:r>
              <a:rPr lang="en-GB" sz="2800" dirty="0">
                <a:solidFill>
                  <a:srgbClr val="000000"/>
                </a:solidFill>
                <a:latin typeface="Times New Roman" panose="02020603050405020304" pitchFamily="18" charset="0"/>
                <a:cs typeface="Times New Roman" panose="02020603050405020304" pitchFamily="18" charset="0"/>
              </a:rPr>
              <a:t>The "Wow" Factor in Our Employee Attendance Analysis Solution
Our employee attendance analysis solution stands out with several unique features and innovations that deliver exceptional value and set us apart from traditional methods. Here’s what makes our solution truly remarkable:</a:t>
            </a:r>
          </a:p>
        </p:txBody>
      </p:sp>
    </p:spTree>
    <p:extLst>
      <p:ext uri="{BB962C8B-B14F-4D97-AF65-F5344CB8AC3E}">
        <p14:creationId xmlns:p14="http://schemas.microsoft.com/office/powerpoint/2010/main" val="3721847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78</TotalTime>
  <Words>415</Words>
  <Application>Microsoft Office PowerPoint</Application>
  <PresentationFormat>Widescreen</PresentationFormat>
  <Paragraphs>42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宋体</vt:lpstr>
      <vt:lpstr>Arial</vt:lpstr>
      <vt:lpstr>Calibri</vt:lpstr>
      <vt:lpstr>Century Gothic</vt:lpstr>
      <vt:lpstr>Times New Roman</vt:lpstr>
      <vt:lpstr>Trebuchet MS</vt:lpstr>
      <vt:lpstr>Vapor Trail</vt:lpstr>
      <vt:lpstr>Employee ATTENDANCE  Analysis using Excel</vt:lpstr>
      <vt:lpstr>PowerPoint Presentation</vt:lpstr>
      <vt:lpstr>AGENDA</vt:lpstr>
      <vt:lpstr>PROBLEM STATEMENT</vt:lpstr>
      <vt:lpstr>PROJECT  OVERVIEW</vt:lpstr>
      <vt:lpstr>PowerPoint Presentation</vt:lpstr>
      <vt:lpstr>OUR SOLUTION AND ITS VALUE  PROPOSITION</vt:lpstr>
      <vt:lpstr>Dataset Description</vt:lpstr>
      <vt:lpstr>THE "WOW" IN OUR SOLUTION</vt:lpstr>
      <vt:lpstr>PowerPoint Presentation</vt:lpstr>
      <vt:lpstr>RESULTS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ATTENDANCE  Analysis using Excel</dc:title>
  <dc:creator>Janani</dc:creator>
  <cp:lastModifiedBy>Janani</cp:lastModifiedBy>
  <cp:revision>20</cp:revision>
  <dcterms:created xsi:type="dcterms:W3CDTF">2024-09-02T17:17:07Z</dcterms:created>
  <dcterms:modified xsi:type="dcterms:W3CDTF">2024-09-02T18:35:40Z</dcterms:modified>
</cp:coreProperties>
</file>