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 id="2147483707" r:id="rId2"/>
  </p:sldMasterIdLst>
  <p:notesMasterIdLst>
    <p:notesMasterId r:id="rId30"/>
  </p:notesMasterIdLst>
  <p:handoutMasterIdLst>
    <p:handoutMasterId r:id="rId31"/>
  </p:handoutMasterIdLst>
  <p:sldIdLst>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clrMru>
    <a:srgbClr val="292C48"/>
    <a:srgbClr val="2A1F43"/>
    <a:srgbClr val="1D2225"/>
    <a:srgbClr val="0C1B43"/>
    <a:srgbClr val="2C2D39"/>
    <a:srgbClr val="242630"/>
    <a:srgbClr val="000000"/>
    <a:srgbClr val="F8F8F8"/>
    <a:srgbClr val="363C3F"/>
  </p:clrMru>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488" autoAdjust="0"/>
  </p:normalViewPr>
  <p:slideViewPr>
    <p:cSldViewPr snapToGrid="0" snapToObjects="1">
      <p:cViewPr varScale="1">
        <p:scale>
          <a:sx n="73" d="100"/>
          <a:sy n="73" d="100"/>
        </p:scale>
        <p:origin x="-624" y="-120"/>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0" d="100"/>
          <a:sy n="60" d="100"/>
        </p:scale>
        <p:origin x="2424" y="3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5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751"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pPr/>
              <a:t>4/3/2024</a:t>
            </a:fld>
            <a:endParaRPr lang="en-US" dirty="0"/>
          </a:p>
        </p:txBody>
      </p:sp>
      <p:sp>
        <p:nvSpPr>
          <p:cNvPr id="1048752"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53"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745"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pPr/>
              <a:t>4/3/2024</a:t>
            </a:fld>
            <a:endParaRPr lang="en-US" dirty="0"/>
          </a:p>
        </p:txBody>
      </p:sp>
      <p:sp>
        <p:nvSpPr>
          <p:cNvPr id="1048746"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48747"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8"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49"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048703" name="Freeform: Shape 20"/>
          <p:cNvSpPr/>
          <p:nvPr userDrawn="1"/>
        </p:nvSpPr>
        <p:spPr>
          <a:xfrm rot="10800000">
            <a:off x="4516428"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04" name="Freeform: Shape 19"/>
          <p:cNvSpPr/>
          <p:nvPr userDrawn="1"/>
        </p:nvSpPr>
        <p:spPr>
          <a:xfrm>
            <a:off x="1"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05" name="Picture Placeholder 7"/>
          <p:cNvSpPr>
            <a:spLocks noGrp="1"/>
          </p:cNvSpPr>
          <p:nvPr>
            <p:ph type="pic" sz="quarter" idx="14"/>
          </p:nvPr>
        </p:nvSpPr>
        <p:spPr>
          <a:xfrm>
            <a:off x="414339" y="481015"/>
            <a:ext cx="11368087" cy="5875337"/>
          </a:xfrm>
          <a:solidFill>
            <a:schemeClr val="bg1">
              <a:lumMod val="95000"/>
            </a:schemeClr>
          </a:solidFill>
        </p:spPr>
        <p:txBody>
          <a:bodyPr/>
          <a:lstStyle/>
          <a:p>
            <a:r>
              <a:rPr lang="en-US" noProof="0"/>
              <a:t>Click icon to add picture</a:t>
            </a:r>
            <a:endParaRPr lang="en-US" noProof="0" dirty="0"/>
          </a:p>
        </p:txBody>
      </p:sp>
      <p:sp>
        <p:nvSpPr>
          <p:cNvPr id="1048706" name="Title 1"/>
          <p:cNvSpPr>
            <a:spLocks noGrp="1"/>
          </p:cNvSpPr>
          <p:nvPr>
            <p:ph type="ctrTitle" hasCustomPrompt="1"/>
          </p:nvPr>
        </p:nvSpPr>
        <p:spPr>
          <a:xfrm>
            <a:off x="1701383" y="2552300"/>
            <a:ext cx="8789235"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defRPr sz="7200" b="1" i="0">
                <a:solidFill>
                  <a:schemeClr val="bg1"/>
                </a:solidFill>
                <a:latin typeface="+mj-lt"/>
                <a:ea typeface="Meiryo UI" panose="020B0604030504040204" pitchFamily="34" charset="-128"/>
              </a:defRPr>
            </a:lvl1pPr>
          </a:lstStyle>
          <a:p>
            <a:r>
              <a:rPr lang="en-US" noProof="0"/>
              <a:t>Title</a:t>
            </a:r>
          </a:p>
        </p:txBody>
      </p:sp>
      <p:sp>
        <p:nvSpPr>
          <p:cNvPr id="1048707" name="Subtitle 2"/>
          <p:cNvSpPr>
            <a:spLocks noGrp="1"/>
          </p:cNvSpPr>
          <p:nvPr>
            <p:ph type="subTitle" idx="1" hasCustomPrompt="1"/>
          </p:nvPr>
        </p:nvSpPr>
        <p:spPr>
          <a:xfrm>
            <a:off x="1701383" y="3919842"/>
            <a:ext cx="8789235"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6A8E3A-8DBF-0542-BC99-444DCA0CC2C2}"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06A8E3A-8DBF-0542-BC99-444DCA0CC2C2}"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06A8E3A-8DBF-0542-BC99-444DCA0CC2C2}"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06A8E3A-8DBF-0542-BC99-444DCA0CC2C2}" type="datetimeFigureOut">
              <a:rPr lang="en-US" smtClean="0"/>
              <a:pPr/>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93002F-D6EA-CF48-8F44-2316036B2B87}" type="slidenum">
              <a:rPr lang="en-US" smtClean="0"/>
              <a:pPr/>
              <a:t>‹#›</a:t>
            </a:fld>
            <a:endParaRPr lang="en-US" dirty="0"/>
          </a:p>
        </p:txBody>
      </p:sp>
      <p:sp>
        <p:nvSpPr>
          <p:cNvPr id="10" name="Freeform: Shape 8"/>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p:cNvSpPr/>
          <p:nvPr userDrawn="1"/>
        </p:nvSpPr>
        <p:spPr>
          <a:xfrm>
            <a:off x="838823" y="1721225"/>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p:cNvSpPr/>
          <p:nvPr userDrawn="1"/>
        </p:nvSpPr>
        <p:spPr>
          <a:xfrm>
            <a:off x="6495759" y="1721225"/>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06A8E3A-8DBF-0542-BC99-444DCA0CC2C2}" type="datetimeFigureOut">
              <a:rPr lang="en-US" smtClean="0"/>
              <a:pPr/>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6A8E3A-8DBF-0542-BC99-444DCA0CC2C2}" type="datetimeFigureOut">
              <a:rPr lang="en-US" smtClean="0"/>
              <a:pPr/>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06A8E3A-8DBF-0542-BC99-444DCA0CC2C2}"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06A8E3A-8DBF-0542-BC99-444DCA0CC2C2}"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A693002F-D6EA-CF48-8F44-2316036B2B87}"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6A8E3A-8DBF-0542-BC99-444DCA0CC2C2}"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6A8E3A-8DBF-0542-BC99-444DCA0CC2C2}"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11"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12"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13"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0"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14"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582"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583"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84"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28"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585"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15"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16" name="Rectangle 9"/>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17" name="Picture Placeholder 14"/>
          <p:cNvSpPr>
            <a:spLocks noGrp="1"/>
          </p:cNvSpPr>
          <p:nvPr>
            <p:ph type="pic" sz="quarter" idx="11"/>
          </p:nvPr>
        </p:nvSpPr>
        <p:spPr>
          <a:xfrm>
            <a:off x="6655634" y="37553"/>
            <a:ext cx="5536367"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1048718" name="Title 1"/>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3145731" name="Straight Connector 7"/>
          <p:cNvCxnSpPr>
            <a:cxnSpLocks/>
          </p:cNvCxnSpPr>
          <p:nvPr userDrawn="1"/>
        </p:nvCxnSpPr>
        <p:spPr>
          <a:xfrm>
            <a:off x="838201"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19" name="Content Placeholder 2"/>
          <p:cNvSpPr>
            <a:spLocks noGrp="1"/>
          </p:cNvSpPr>
          <p:nvPr>
            <p:ph sz="quarter" idx="12"/>
          </p:nvPr>
        </p:nvSpPr>
        <p:spPr>
          <a:xfrm>
            <a:off x="838200" y="1265240"/>
            <a:ext cx="4791637" cy="4911725"/>
          </a:xfrm>
        </p:spPr>
        <p:txBody>
          <a:body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1048720" name="Freeform: Shape 8"/>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1" name="Rectangle 4"/>
          <p:cNvSpPr/>
          <p:nvPr userDrawn="1"/>
        </p:nvSpPr>
        <p:spPr>
          <a:xfrm>
            <a:off x="838823" y="1721225"/>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2" name="Text Placeholder 2"/>
          <p:cNvSpPr>
            <a:spLocks noGrp="1"/>
          </p:cNvSpPr>
          <p:nvPr>
            <p:ph type="body" idx="1"/>
          </p:nvPr>
        </p:nvSpPr>
        <p:spPr>
          <a:xfrm>
            <a:off x="1263197" y="2038572"/>
            <a:ext cx="4086147" cy="703135"/>
          </a:xfrm>
        </p:spPr>
        <p:txBody>
          <a:bodyPr lIns="91440" rIns="91440" anchor="ctr">
            <a:normAutofit fontScale="88889" lnSpcReduction="20000"/>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48723" name="Rectangle 22"/>
          <p:cNvSpPr/>
          <p:nvPr userDrawn="1"/>
        </p:nvSpPr>
        <p:spPr>
          <a:xfrm>
            <a:off x="6495759" y="1721225"/>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4" name="Text Placeholder 2"/>
          <p:cNvSpPr>
            <a:spLocks noGrp="1"/>
          </p:cNvSpPr>
          <p:nvPr>
            <p:ph type="body" idx="11"/>
          </p:nvPr>
        </p:nvSpPr>
        <p:spPr>
          <a:xfrm>
            <a:off x="6854753" y="2038572"/>
            <a:ext cx="4086667" cy="703135"/>
          </a:xfrm>
        </p:spPr>
        <p:txBody>
          <a:bodyPr lIns="91440" rIns="91440" anchor="ctr">
            <a:normAutofit fontScale="88889" lnSpcReduction="20000"/>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48725"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3145732" name="Straight Connector 27"/>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26" name="Content Placeholder 2"/>
          <p:cNvSpPr>
            <a:spLocks noGrp="1"/>
          </p:cNvSpPr>
          <p:nvPr>
            <p:ph sz="quarter" idx="12"/>
          </p:nvPr>
        </p:nvSpPr>
        <p:spPr>
          <a:xfrm>
            <a:off x="1263196" y="2885583"/>
            <a:ext cx="4086147" cy="3102469"/>
          </a:xfrm>
        </p:spPr>
        <p:txBody>
          <a:bodyPr/>
          <a:lstStyle/>
          <a:p>
            <a:pPr lvl="0"/>
            <a:r>
              <a:rPr lang="en-US"/>
              <a:t>Click to edit Master text styles</a:t>
            </a:r>
          </a:p>
        </p:txBody>
      </p:sp>
      <p:sp>
        <p:nvSpPr>
          <p:cNvPr id="1048727" name="Content Placeholder 2"/>
          <p:cNvSpPr>
            <a:spLocks noGrp="1"/>
          </p:cNvSpPr>
          <p:nvPr>
            <p:ph sz="quarter" idx="13"/>
          </p:nvPr>
        </p:nvSpPr>
        <p:spPr>
          <a:xfrm>
            <a:off x="6861068" y="2885583"/>
            <a:ext cx="4086667" cy="3102469"/>
          </a:xfrm>
        </p:spPr>
        <p:txBody>
          <a:bodyPr/>
          <a:lstStyle/>
          <a:p>
            <a:pPr lvl="0"/>
            <a:r>
              <a:rPr lang="en-US"/>
              <a:t>Click to edit Master text styles</a:t>
            </a:r>
          </a:p>
        </p:txBody>
      </p:sp>
      <p:sp>
        <p:nvSpPr>
          <p:cNvPr id="1048728" name="Date Placeholder 3"/>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pPr/>
              <a:t>4/3/2024</a:t>
            </a:fld>
            <a:endParaRPr lang="en-US" dirty="0"/>
          </a:p>
        </p:txBody>
      </p:sp>
      <p:sp>
        <p:nvSpPr>
          <p:cNvPr id="1048729" name="Footer Placeholder 5"/>
          <p:cNvSpPr>
            <a:spLocks noGrp="1"/>
          </p:cNvSpPr>
          <p:nvPr>
            <p:ph type="ftr" sz="quarter" idx="15"/>
          </p:nvPr>
        </p:nvSpPr>
        <p:spPr/>
        <p:txBody>
          <a:bodyPr/>
          <a:lstStyle>
            <a:lvl1pPr>
              <a:defRPr>
                <a:solidFill>
                  <a:schemeClr val="bg1"/>
                </a:solidFill>
              </a:defRPr>
            </a:lvl1pPr>
          </a:lstStyle>
          <a:p>
            <a:endParaRPr lang="en-US" dirty="0"/>
          </a:p>
        </p:txBody>
      </p:sp>
      <p:sp>
        <p:nvSpPr>
          <p:cNvPr id="1048730" name="Slide Number Placeholder 6"/>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1048731" name="Freeform: Shape 6"/>
          <p:cNvSpPr/>
          <p:nvPr userDrawn="1"/>
        </p:nvSpPr>
        <p:spPr>
          <a:xfrm>
            <a:off x="1"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2" name="Picture Placeholder 30"/>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1048733" name="Rectangle 20"/>
          <p:cNvSpPr/>
          <p:nvPr userDrawn="1"/>
        </p:nvSpPr>
        <p:spPr>
          <a:xfrm>
            <a:off x="6405103" y="2512663"/>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4" name="Title 1"/>
          <p:cNvSpPr>
            <a:spLocks noGrp="1"/>
          </p:cNvSpPr>
          <p:nvPr>
            <p:ph type="title"/>
          </p:nvPr>
        </p:nvSpPr>
        <p:spPr>
          <a:xfrm>
            <a:off x="6767868"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3" name="Straight Connector 23"/>
          <p:cNvCxnSpPr>
            <a:cxnSpLocks/>
          </p:cNvCxnSpPr>
          <p:nvPr userDrawn="1"/>
        </p:nvCxnSpPr>
        <p:spPr>
          <a:xfrm>
            <a:off x="6767869"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35" name="Content Placeholder 5"/>
          <p:cNvSpPr>
            <a:spLocks noGrp="1"/>
          </p:cNvSpPr>
          <p:nvPr>
            <p:ph sz="quarter" idx="15"/>
          </p:nvPr>
        </p:nvSpPr>
        <p:spPr>
          <a:xfrm>
            <a:off x="6767513" y="3348038"/>
            <a:ext cx="4559075" cy="3008312"/>
          </a:xfrm>
        </p:spPr>
        <p:txBody>
          <a:bodyPr/>
          <a:lstStyle>
            <a:lvl1pPr marL="0" indent="0">
              <a:buNone/>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8" name="Date Placeholder 1"/>
          <p:cNvSpPr>
            <a:spLocks noGrp="1"/>
          </p:cNvSpPr>
          <p:nvPr>
            <p:ph type="dt" sz="half" idx="10"/>
          </p:nvPr>
        </p:nvSpPr>
        <p:spPr/>
        <p:txBody>
          <a:bodyPr/>
          <a:lstStyle/>
          <a:p>
            <a:fld id="{906A8E3A-8DBF-0542-BC99-444DCA0CC2C2}" type="datetimeFigureOut">
              <a:rPr lang="en-US" smtClean="0"/>
              <a:pPr/>
              <a:t>4/3/2024</a:t>
            </a:fld>
            <a:endParaRPr lang="en-US" dirty="0"/>
          </a:p>
        </p:txBody>
      </p:sp>
      <p:sp>
        <p:nvSpPr>
          <p:cNvPr id="1048709" name="Footer Placeholder 2"/>
          <p:cNvSpPr>
            <a:spLocks noGrp="1"/>
          </p:cNvSpPr>
          <p:nvPr>
            <p:ph type="ftr" sz="quarter" idx="11"/>
          </p:nvPr>
        </p:nvSpPr>
        <p:spPr/>
        <p:txBody>
          <a:bodyPr/>
          <a:lstStyle/>
          <a:p>
            <a:endParaRPr lang="en-US" dirty="0"/>
          </a:p>
        </p:txBody>
      </p:sp>
      <p:sp>
        <p:nvSpPr>
          <p:cNvPr id="1048710" name="Slide Number Placeholder 3"/>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36"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37"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8"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4"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39"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40"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41"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42"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5"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43"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06A8E3A-8DBF-0542-BC99-444DCA0CC2C2}" type="datetimeFigureOut">
              <a:rPr lang="en-US" smtClean="0"/>
              <a:pPr/>
              <a:t>4/3/2024</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1048698"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699"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0" name="Date Placeholder 3"/>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906A8E3A-8DBF-0542-BC99-444DCA0CC2C2}" type="datetimeFigureOut">
              <a:rPr lang="en-US" smtClean="0"/>
              <a:pPr/>
              <a:t>4/3/2024</a:t>
            </a:fld>
            <a:endParaRPr lang="en-US" dirty="0"/>
          </a:p>
        </p:txBody>
      </p:sp>
      <p:sp>
        <p:nvSpPr>
          <p:cNvPr id="1048701" name="Footer Placeholder 4"/>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1048702" name="Slide Number Placeholder 5"/>
          <p:cNvSpPr>
            <a:spLocks noGrp="1"/>
          </p:cNvSpPr>
          <p:nvPr>
            <p:ph type="sldNum" sz="quarter" idx="4"/>
          </p:nvPr>
        </p:nvSpPr>
        <p:spPr>
          <a:xfrm>
            <a:off x="10936941"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Ls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06A8E3A-8DBF-0542-BC99-444DCA0CC2C2}" type="datetimeFigureOut">
              <a:rPr lang="en-US" smtClean="0"/>
              <a:pPr/>
              <a:t>4/3/2024</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693002F-D6EA-CF48-8F44-2316036B2B87}"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extBox 5"/>
          <p:cNvSpPr txBox="1"/>
          <p:nvPr/>
        </p:nvSpPr>
        <p:spPr>
          <a:xfrm>
            <a:off x="705395" y="2510084"/>
            <a:ext cx="10698480" cy="2402840"/>
          </a:xfrm>
          <a:prstGeom prst="rect">
            <a:avLst/>
          </a:prstGeom>
          <a:noFill/>
        </p:spPr>
        <p:txBody>
          <a:bodyPr wrap="square" rtlCol="0">
            <a:spAutoFit/>
          </a:bodyPr>
          <a:lstStyle/>
          <a:p>
            <a:r>
              <a:rPr lang="en-US" b="1" i="1" dirty="0" smtClean="0"/>
              <a:t>  </a:t>
            </a:r>
            <a:r>
              <a:rPr lang="en-US" sz="3800" b="1" i="1" dirty="0" smtClean="0">
                <a:solidFill>
                  <a:srgbClr val="2A1F43"/>
                </a:solidFill>
                <a:latin typeface="Algerian" pitchFamily="82" charset="0"/>
                <a:cs typeface="Arabic Typesetting" pitchFamily="66" charset="-78"/>
              </a:rPr>
              <a:t>HAND WRITTEN</a:t>
            </a:r>
            <a:r>
              <a:rPr lang="en-US" sz="3800" b="1" i="1" dirty="0">
                <a:solidFill>
                  <a:srgbClr val="2A1F43"/>
                </a:solidFill>
                <a:latin typeface="Algerian" pitchFamily="82" charset="0"/>
                <a:cs typeface="Arabic Typesetting" pitchFamily="66" charset="-78"/>
              </a:rPr>
              <a:t> </a:t>
            </a:r>
            <a:r>
              <a:rPr lang="en-US" sz="3800" b="1" i="1" dirty="0" smtClean="0">
                <a:solidFill>
                  <a:srgbClr val="2A1F43"/>
                </a:solidFill>
                <a:latin typeface="Algerian" pitchFamily="82" charset="0"/>
                <a:cs typeface="Arabic Typesetting" pitchFamily="66" charset="-78"/>
              </a:rPr>
              <a:t> DIGIT RECOGNITION USING</a:t>
            </a:r>
            <a:endParaRPr lang="en-US" sz="3800" b="1" i="1" dirty="0">
              <a:solidFill>
                <a:srgbClr val="2A1F43"/>
              </a:solidFill>
              <a:latin typeface="Algerian" pitchFamily="82" charset="0"/>
              <a:cs typeface="Arabic Typesetting" pitchFamily="66" charset="-78"/>
            </a:endParaRPr>
          </a:p>
          <a:p>
            <a:r>
              <a:rPr lang="en-US" sz="3800" b="1" i="1" dirty="0" smtClean="0">
                <a:solidFill>
                  <a:srgbClr val="2A1F43"/>
                </a:solidFill>
                <a:latin typeface="Algerian" pitchFamily="82" charset="0"/>
                <a:cs typeface="Arabic Typesetting" pitchFamily="66" charset="-78"/>
              </a:rPr>
              <a:t>    GENERATIVE  ADVERSARIAL NETWORK </a:t>
            </a:r>
            <a:endParaRPr lang="en-US" sz="3800" b="1" i="1" dirty="0">
              <a:solidFill>
                <a:srgbClr val="2A1F43"/>
              </a:solidFill>
              <a:latin typeface="Algerian" pitchFamily="82" charset="0"/>
              <a:cs typeface="Arabic Typesetting" pitchFamily="66" charset="-78"/>
            </a:endParaRPr>
          </a:p>
          <a:p>
            <a:endParaRPr lang="en-US" sz="4000" b="1" i="1" dirty="0">
              <a:solidFill>
                <a:srgbClr val="2A1F43"/>
              </a:solidFill>
            </a:endParaRPr>
          </a:p>
          <a:p>
            <a:endParaRPr lang="en-US" sz="4000" b="1" i="1" dirty="0"/>
          </a:p>
        </p:txBody>
      </p:sp>
      <p:sp>
        <p:nvSpPr>
          <p:cNvPr id="1048754" name="TextBox 1048753"/>
          <p:cNvSpPr txBox="1"/>
          <p:nvPr/>
        </p:nvSpPr>
        <p:spPr>
          <a:xfrm>
            <a:off x="4096000" y="3219450"/>
            <a:ext cx="4000000" cy="510540"/>
          </a:xfrm>
          <a:prstGeom prst="rect">
            <a:avLst/>
          </a:prstGeom>
        </p:spPr>
        <p:txBody>
          <a:bodyPr wrap="square" rtlCol="0">
            <a:spAutoFit/>
          </a:bodyPr>
          <a:lstStyle/>
          <a:p>
            <a:endParaRPr lang="en-IN" sz="2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PROBLEM STATEMENT:</a:t>
            </a:r>
            <a:endParaRPr lang="en-IN" sz="3200" i="1" u="sng" dirty="0">
              <a:solidFill>
                <a:srgbClr val="292C48"/>
              </a:solidFill>
              <a:effectLst>
                <a:outerShdw blurRad="38100" dist="38100" dir="2700000" algn="tl">
                  <a:srgbClr val="000000">
                    <a:alpha val="43137"/>
                  </a:srgbClr>
                </a:outerShdw>
              </a:effectLst>
            </a:endParaRPr>
          </a:p>
        </p:txBody>
      </p:sp>
      <p:sp>
        <p:nvSpPr>
          <p:cNvPr id="1048600" name="Content Placeholder 2"/>
          <p:cNvSpPr>
            <a:spLocks noGrp="1"/>
          </p:cNvSpPr>
          <p:nvPr>
            <p:ph sz="quarter" idx="10"/>
          </p:nvPr>
        </p:nvSpPr>
        <p:spPr/>
        <p:txBody>
          <a:bodyPr>
            <a:normAutofit/>
          </a:bodyPr>
          <a:lstStyle/>
          <a:p>
            <a:pPr marL="0" indent="0">
              <a:buNone/>
            </a:pPr>
            <a:r>
              <a:rPr lang="en-US" sz="2000" i="1" dirty="0"/>
              <a:t>            </a:t>
            </a:r>
          </a:p>
          <a:p>
            <a:pPr marL="0" indent="0">
              <a:buNone/>
            </a:pPr>
            <a:r>
              <a:rPr lang="en-US" sz="2000" i="1" dirty="0"/>
              <a:t>            </a:t>
            </a:r>
            <a:r>
              <a:rPr lang="en-US" sz="2000" i="1" dirty="0">
                <a:latin typeface="Arial" pitchFamily="34"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lang="en-US" sz="2000" dirty="0">
                <a:latin typeface="Arial" pitchFamily="34" charset="0"/>
                <a:cs typeface="Arial" pitchFamily="3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PROPOSED SYSTEM:</a:t>
            </a:r>
            <a:endParaRPr lang="en-IN" sz="3200" i="1" u="sng" dirty="0">
              <a:solidFill>
                <a:srgbClr val="292C48"/>
              </a:solidFill>
              <a:effectLst>
                <a:outerShdw blurRad="38100" dist="38100" dir="2700000" algn="tl">
                  <a:srgbClr val="000000">
                    <a:alpha val="43137"/>
                  </a:srgbClr>
                </a:outerShdw>
              </a:effectLst>
            </a:endParaRPr>
          </a:p>
        </p:txBody>
      </p:sp>
      <p:sp>
        <p:nvSpPr>
          <p:cNvPr id="1048602" name="Content Placeholder 2"/>
          <p:cNvSpPr>
            <a:spLocks noGrp="1"/>
          </p:cNvSpPr>
          <p:nvPr>
            <p:ph sz="quarter" idx="10"/>
          </p:nvPr>
        </p:nvSpPr>
        <p:spPr/>
        <p:txBody>
          <a:bodyPr>
            <a:normAutofit/>
          </a:bodyPr>
          <a:lstStyle/>
          <a:p>
            <a:pPr marL="0" indent="0">
              <a:buNone/>
            </a:pPr>
            <a:r>
              <a:rPr lang="en-US" sz="2000" dirty="0"/>
              <a:t>                 </a:t>
            </a:r>
          </a:p>
          <a:p>
            <a:pPr marL="0" indent="0">
              <a:buNone/>
            </a:pPr>
            <a:r>
              <a:rPr lang="en-US" sz="2000" b="0" i="1" dirty="0">
                <a:effectLst/>
                <a:latin typeface="Söhne"/>
              </a:rPr>
              <a:t>                  </a:t>
            </a:r>
            <a:r>
              <a:rPr lang="en-US" sz="2000" i="1" dirty="0">
                <a:latin typeface="Arial" pitchFamily="34" charset="0"/>
                <a:cs typeface="Arial" pitchFamily="34" charset="0"/>
              </a:rPr>
              <a:t>P</a:t>
            </a:r>
            <a:r>
              <a:rPr lang="en-US" sz="2000" i="1" dirty="0">
                <a:effectLst/>
                <a:latin typeface="Arial" pitchFamily="34" charset="0"/>
                <a:cs typeface="Arial" pitchFamily="34" charset="0"/>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lang="en-US" sz="2000" i="1" dirty="0">
                <a:solidFill>
                  <a:srgbClr val="0D0D0D"/>
                </a:solidFill>
                <a:effectLst/>
                <a:latin typeface="Arial" pitchFamily="34" charset="0"/>
                <a:cs typeface="Arial" pitchFamily="34" charset="0"/>
              </a:rPr>
              <a:t>.</a:t>
            </a:r>
            <a:endParaRPr lang="en-IN" sz="2000" i="1" dirty="0">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PROPOSED SOLUTION</a:t>
            </a:r>
            <a:r>
              <a:rPr lang="en-US" sz="3200" i="1" u="sng" dirty="0">
                <a:solidFill>
                  <a:schemeClr val="tx1"/>
                </a:solidFill>
              </a:rPr>
              <a:t>:</a:t>
            </a:r>
            <a:endParaRPr lang="en-IN" sz="3200" i="1" u="sng" dirty="0">
              <a:solidFill>
                <a:schemeClr val="tx1"/>
              </a:solidFill>
            </a:endParaRPr>
          </a:p>
        </p:txBody>
      </p:sp>
      <p:sp>
        <p:nvSpPr>
          <p:cNvPr id="1048604" name="Content Placeholder 2"/>
          <p:cNvSpPr>
            <a:spLocks noGrp="1"/>
          </p:cNvSpPr>
          <p:nvPr>
            <p:ph sz="quarter" idx="10"/>
          </p:nvPr>
        </p:nvSpPr>
        <p:spPr/>
        <p:txBody>
          <a:bodyPr/>
          <a:lstStyle/>
          <a:p>
            <a:pPr marL="0" indent="0">
              <a:buNone/>
            </a:pPr>
            <a:r>
              <a:rPr lang="en-US" dirty="0"/>
              <a:t>      </a:t>
            </a:r>
            <a:endParaRPr lang="en-IN" dirty="0"/>
          </a:p>
        </p:txBody>
      </p:sp>
      <p:sp>
        <p:nvSpPr>
          <p:cNvPr id="1048605" name="TextBox 3"/>
          <p:cNvSpPr txBox="1"/>
          <p:nvPr/>
        </p:nvSpPr>
        <p:spPr>
          <a:xfrm>
            <a:off x="933855" y="1439695"/>
            <a:ext cx="10524344" cy="5539740"/>
          </a:xfrm>
          <a:prstGeom prst="rect">
            <a:avLst/>
          </a:prstGeom>
          <a:noFill/>
        </p:spPr>
        <p:txBody>
          <a:bodyPr wrap="square" rtlCol="0">
            <a:spAutoFit/>
          </a:bodyPr>
          <a:lstStyle/>
          <a:p>
            <a:pPr algn="l">
              <a:buFont typeface="+mj-lt"/>
              <a:buAutoNum type="arabicPeriod"/>
            </a:pPr>
            <a:r>
              <a:rPr lang="en-US" sz="2000" b="1" i="1" dirty="0">
                <a:solidFill>
                  <a:srgbClr val="0D0D0D"/>
                </a:solidFill>
                <a:latin typeface="Arial" pitchFamily="34" charset="0"/>
                <a:cs typeface="Arial" pitchFamily="34" charset="0"/>
              </a:rPr>
              <a:t>Problem solution</a:t>
            </a:r>
            <a:r>
              <a:rPr lang="en-US" sz="2000" b="1" i="1" dirty="0">
                <a:solidFill>
                  <a:srgbClr val="0D0D0D"/>
                </a:solidFill>
                <a:effectLst/>
                <a:latin typeface="Arial" pitchFamily="34" charset="0"/>
                <a:cs typeface="Arial" pitchFamily="34" charset="0"/>
              </a:rPr>
              <a:t>:</a:t>
            </a:r>
            <a:endParaRPr lang="en-US" sz="2000" b="0" i="1" dirty="0">
              <a:solidFill>
                <a:srgbClr val="0D0D0D"/>
              </a:solidFill>
              <a:effectLst/>
              <a:latin typeface="Arial" pitchFamily="34" charset="0"/>
              <a:cs typeface="Arial" pitchFamily="34" charset="0"/>
            </a:endParaRPr>
          </a:p>
          <a:p>
            <a:pPr lvl="1" algn="l"/>
            <a:r>
              <a:rPr lang="en-US" sz="2000" b="0" i="1" dirty="0">
                <a:solidFill>
                  <a:srgbClr val="0D0D0D"/>
                </a:solidFill>
                <a:effectLst/>
                <a:latin typeface="Arial" pitchFamily="34" charset="0"/>
                <a:cs typeface="Arial" pitchFamily="34" charset="0"/>
              </a:rPr>
              <a:t>      </a:t>
            </a:r>
          </a:p>
          <a:p>
            <a:pPr lvl="1"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 Introduce the problem of handwritten text recognition, highlighting challenges such as variability in handwriting styles and limited annotated data.</a:t>
            </a:r>
          </a:p>
          <a:p>
            <a:pPr lvl="1" algn="l"/>
            <a:endParaRPr lang="en-US" sz="2000" b="0" i="1" dirty="0">
              <a:solidFill>
                <a:srgbClr val="0D0D0D"/>
              </a:solidFill>
              <a:effectLst/>
              <a:latin typeface="Arial" pitchFamily="34" charset="0"/>
              <a:cs typeface="Arial" pitchFamily="34" charset="0"/>
            </a:endParaRPr>
          </a:p>
          <a:p>
            <a:pPr algn="l">
              <a:buFont typeface="+mj-lt"/>
              <a:buAutoNum type="arabicPeriod"/>
            </a:pPr>
            <a:r>
              <a:rPr lang="en-US" sz="2000" b="1" i="1" dirty="0">
                <a:solidFill>
                  <a:srgbClr val="0D0D0D"/>
                </a:solidFill>
                <a:effectLst/>
                <a:latin typeface="Arial" pitchFamily="34" charset="0"/>
                <a:cs typeface="Arial" pitchFamily="34" charset="0"/>
              </a:rPr>
              <a:t>Overview of GANs:</a:t>
            </a:r>
            <a:endParaRPr lang="en-US" sz="2000" i="1" dirty="0">
              <a:solidFill>
                <a:srgbClr val="0D0D0D"/>
              </a:solidFill>
              <a:latin typeface="Arial" pitchFamily="34" charset="0"/>
              <a:cs typeface="Arial" pitchFamily="34" charset="0"/>
            </a:endParaRPr>
          </a:p>
          <a:p>
            <a:pPr algn="l"/>
            <a:r>
              <a:rPr lang="en-US" sz="2000" b="0" i="1" dirty="0">
                <a:solidFill>
                  <a:srgbClr val="0D0D0D"/>
                </a:solidFill>
                <a:effectLst/>
                <a:latin typeface="Arial" pitchFamily="34" charset="0"/>
                <a:cs typeface="Arial" pitchFamily="34" charset="0"/>
              </a:rPr>
              <a:t>           </a:t>
            </a:r>
          </a:p>
          <a:p>
            <a:pPr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Provide an overview of Generative Adversarial Networks (GANs), explaining how they consist of two neural networks, a generator, and a discriminator, competing against each other to generate realistic data.</a:t>
            </a:r>
          </a:p>
          <a:p>
            <a:pPr lvl="1" algn="l"/>
            <a:endParaRPr lang="en-US" sz="2000" b="0" i="1" dirty="0">
              <a:solidFill>
                <a:srgbClr val="0D0D0D"/>
              </a:solidFill>
              <a:effectLst/>
              <a:latin typeface="Arial" pitchFamily="34" charset="0"/>
              <a:cs typeface="Arial" pitchFamily="34" charset="0"/>
            </a:endParaRPr>
          </a:p>
          <a:p>
            <a:pPr algn="l"/>
            <a:r>
              <a:rPr lang="en-US" sz="2000" b="1" i="1" dirty="0">
                <a:solidFill>
                  <a:srgbClr val="0D0D0D"/>
                </a:solidFill>
                <a:effectLst/>
                <a:latin typeface="Arial" pitchFamily="34" charset="0"/>
                <a:cs typeface="Arial" pitchFamily="34" charset="0"/>
              </a:rPr>
              <a:t>3.Data Collection and Preprocessing:</a:t>
            </a:r>
            <a:endParaRPr lang="en-US" sz="2000" b="0" i="1" dirty="0">
              <a:solidFill>
                <a:srgbClr val="0D0D0D"/>
              </a:solidFill>
              <a:effectLst/>
              <a:latin typeface="Arial" pitchFamily="34" charset="0"/>
              <a:cs typeface="Arial" pitchFamily="34" charset="0"/>
            </a:endParaRPr>
          </a:p>
          <a:p>
            <a:pPr algn="l"/>
            <a:r>
              <a:rPr lang="en-US" sz="2000" b="0" i="1" dirty="0">
                <a:solidFill>
                  <a:srgbClr val="0D0D0D"/>
                </a:solidFill>
                <a:effectLst/>
                <a:latin typeface="Arial" pitchFamily="34" charset="0"/>
                <a:cs typeface="Arial" pitchFamily="34" charset="0"/>
              </a:rPr>
              <a:t>           </a:t>
            </a:r>
          </a:p>
          <a:p>
            <a:pPr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Discuss the importance of collecting a diverse dataset of handwritten characters and preprocessing steps such as normalization and augmentation to improve model performance.</a:t>
            </a:r>
          </a:p>
          <a:p>
            <a:pPr lvl="1" algn="l"/>
            <a:endParaRPr lang="en-US" sz="2000" b="0" i="1" dirty="0">
              <a:solidFill>
                <a:srgbClr val="0D0D0D"/>
              </a:solidFill>
              <a:effectLst/>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Content Placeholder 2"/>
          <p:cNvSpPr>
            <a:spLocks noGrp="1"/>
          </p:cNvSpPr>
          <p:nvPr>
            <p:ph sz="quarter" idx="10"/>
          </p:nvPr>
        </p:nvSpPr>
        <p:spPr/>
        <p:txBody>
          <a:bodyPr/>
          <a:lstStyle/>
          <a:p>
            <a:pPr marL="0" indent="0" algn="l">
              <a:buNone/>
            </a:pPr>
            <a:endParaRPr lang="en-US" sz="1800" b="1" i="1" dirty="0" smtClean="0">
              <a:solidFill>
                <a:srgbClr val="0D0D0D"/>
              </a:solidFill>
              <a:effectLst/>
            </a:endParaRPr>
          </a:p>
          <a:p>
            <a:pPr marL="0" indent="0" algn="l">
              <a:buNone/>
            </a:pPr>
            <a:r>
              <a:rPr lang="en-US" sz="2000" b="1" i="1" dirty="0" smtClean="0">
                <a:solidFill>
                  <a:srgbClr val="0D0D0D"/>
                </a:solidFill>
                <a:effectLst/>
                <a:latin typeface="Arial" pitchFamily="34" charset="0"/>
                <a:cs typeface="Arial" pitchFamily="34" charset="0"/>
              </a:rPr>
              <a:t>4.GAN </a:t>
            </a:r>
            <a:r>
              <a:rPr lang="en-US" sz="2000" b="1" i="1" dirty="0">
                <a:solidFill>
                  <a:srgbClr val="0D0D0D"/>
                </a:solidFill>
                <a:effectLst/>
                <a:latin typeface="Arial" pitchFamily="34" charset="0"/>
                <a:cs typeface="Arial" pitchFamily="34" charset="0"/>
              </a:rPr>
              <a:t>Architecture </a:t>
            </a:r>
            <a:r>
              <a:rPr lang="en-US" sz="2000" b="1" i="1" dirty="0" smtClean="0">
                <a:solidFill>
                  <a:srgbClr val="0D0D0D"/>
                </a:solidFill>
                <a:effectLst/>
                <a:latin typeface="Arial" pitchFamily="34" charset="0"/>
                <a:cs typeface="Arial" pitchFamily="34" charset="0"/>
              </a:rPr>
              <a:t>Design:</a:t>
            </a:r>
          </a:p>
          <a:p>
            <a:pPr marL="0" indent="0" algn="l">
              <a:buNone/>
            </a:pPr>
            <a:r>
              <a:rPr lang="en-US" sz="2000" b="1" i="1" dirty="0" smtClean="0">
                <a:solidFill>
                  <a:srgbClr val="0D0D0D"/>
                </a:solidFill>
                <a:latin typeface="Arial" pitchFamily="34" charset="0"/>
                <a:cs typeface="Arial" pitchFamily="34" charset="0"/>
              </a:rPr>
              <a:t>	</a:t>
            </a:r>
            <a:r>
              <a:rPr lang="en-US" sz="2000" b="0" i="1" dirty="0" smtClean="0">
                <a:solidFill>
                  <a:srgbClr val="0D0D0D"/>
                </a:solidFill>
                <a:effectLst/>
                <a:latin typeface="Arial" pitchFamily="34" charset="0"/>
                <a:cs typeface="Arial" pitchFamily="34" charset="0"/>
              </a:rPr>
              <a:t>Detail the architecture of the GAN model, including the generator responsible for generating synthetic handwritten characters and the discriminator trained to distinguish between real and synthetic samples.</a:t>
            </a:r>
          </a:p>
          <a:p>
            <a:pPr marL="0" indent="0" algn="l">
              <a:buNone/>
            </a:pPr>
            <a:endParaRPr lang="en-US" sz="2000" b="0" i="1" dirty="0" smtClean="0">
              <a:solidFill>
                <a:srgbClr val="0D0D0D"/>
              </a:solidFill>
              <a:effectLst/>
              <a:latin typeface="Arial" pitchFamily="34" charset="0"/>
              <a:cs typeface="Arial" pitchFamily="34" charset="0"/>
            </a:endParaRPr>
          </a:p>
          <a:p>
            <a:pPr marL="0" indent="0" algn="l">
              <a:buNone/>
            </a:pPr>
            <a:r>
              <a:rPr lang="en-US" sz="2000" b="1" i="1" dirty="0" smtClean="0">
                <a:solidFill>
                  <a:srgbClr val="0D0D0D"/>
                </a:solidFill>
                <a:effectLst/>
                <a:latin typeface="Arial" pitchFamily="34" charset="0"/>
                <a:cs typeface="Arial" pitchFamily="34" charset="0"/>
              </a:rPr>
              <a:t>5.Training </a:t>
            </a:r>
            <a:r>
              <a:rPr lang="en-US" sz="2000" b="1" i="1" dirty="0">
                <a:solidFill>
                  <a:srgbClr val="0D0D0D"/>
                </a:solidFill>
                <a:effectLst/>
                <a:latin typeface="Arial" pitchFamily="34" charset="0"/>
                <a:cs typeface="Arial" pitchFamily="34" charset="0"/>
              </a:rPr>
              <a:t>Process:</a:t>
            </a:r>
            <a:endParaRPr lang="en-US" sz="2000" i="1" dirty="0">
              <a:solidFill>
                <a:srgbClr val="0D0D0D"/>
              </a:solidFill>
              <a:latin typeface="Arial" pitchFamily="34" charset="0"/>
              <a:cs typeface="Arial" pitchFamily="34" charset="0"/>
            </a:endParaRPr>
          </a:p>
          <a:p>
            <a:pPr marL="0" indent="0" algn="l">
              <a:buNone/>
            </a:pPr>
            <a:r>
              <a:rPr lang="en-US" sz="2000" b="0" i="1" dirty="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pPr marL="0" indent="0">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2"/>
          <p:cNvSpPr>
            <a:spLocks noGrp="1"/>
          </p:cNvSpPr>
          <p:nvPr>
            <p:ph sz="quarter" idx="10"/>
          </p:nvPr>
        </p:nvSpPr>
        <p:spPr/>
        <p:txBody>
          <a:bodyPr>
            <a:normAutofit/>
          </a:bodyPr>
          <a:lstStyle/>
          <a:p>
            <a:pPr marL="0" indent="0" algn="l">
              <a:buNone/>
            </a:pPr>
            <a:endParaRPr lang="en-US" sz="2000" b="1" i="1" dirty="0" smtClean="0">
              <a:solidFill>
                <a:srgbClr val="0D0D0D"/>
              </a:solidFill>
              <a:effectLst/>
            </a:endParaRPr>
          </a:p>
          <a:p>
            <a:pPr marL="0" indent="0" algn="l">
              <a:buNone/>
            </a:pPr>
            <a:r>
              <a:rPr lang="en-US" sz="2000" b="1" i="1" dirty="0" smtClean="0">
                <a:solidFill>
                  <a:srgbClr val="0D0D0D"/>
                </a:solidFill>
                <a:effectLst/>
                <a:latin typeface="Arial" pitchFamily="34" charset="0"/>
                <a:cs typeface="Arial" pitchFamily="34" charset="0"/>
              </a:rPr>
              <a:t>6.Training Process:</a:t>
            </a:r>
          </a:p>
          <a:p>
            <a:pPr marL="0" indent="0" algn="l">
              <a:buNone/>
            </a:pPr>
            <a:r>
              <a:rPr lang="en-US" sz="2000" b="1" i="1" dirty="0" smtClean="0">
                <a:solidFill>
                  <a:srgbClr val="0D0D0D"/>
                </a:solidFill>
                <a:latin typeface="Arial" pitchFamily="34" charset="0"/>
                <a:cs typeface="Arial" pitchFamily="34" charset="0"/>
              </a:rPr>
              <a:t>	</a:t>
            </a:r>
            <a:r>
              <a:rPr lang="en-US" sz="2000" b="0" i="1" dirty="0" smtClean="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pPr marL="0" indent="0" algn="l">
              <a:buNone/>
            </a:pPr>
            <a:endParaRPr lang="en-US" sz="2000" b="0" i="1" dirty="0" smtClean="0">
              <a:solidFill>
                <a:srgbClr val="0D0D0D"/>
              </a:solidFill>
              <a:effectLst/>
              <a:latin typeface="Arial" pitchFamily="34" charset="0"/>
              <a:cs typeface="Arial" pitchFamily="34" charset="0"/>
            </a:endParaRPr>
          </a:p>
          <a:p>
            <a:pPr marL="0" indent="0" algn="l">
              <a:buNone/>
            </a:pPr>
            <a:r>
              <a:rPr lang="en-US" sz="2000" b="1" i="1" dirty="0" smtClean="0">
                <a:solidFill>
                  <a:srgbClr val="0D0D0D"/>
                </a:solidFill>
                <a:effectLst/>
                <a:latin typeface="Arial" pitchFamily="34" charset="0"/>
                <a:cs typeface="Arial" pitchFamily="34" charset="0"/>
              </a:rPr>
              <a:t>7.Evaluation </a:t>
            </a:r>
            <a:r>
              <a:rPr lang="en-US" sz="2000" b="1" i="1" dirty="0">
                <a:solidFill>
                  <a:srgbClr val="0D0D0D"/>
                </a:solidFill>
                <a:effectLst/>
                <a:latin typeface="Arial" pitchFamily="34" charset="0"/>
                <a:cs typeface="Arial" pitchFamily="34" charset="0"/>
              </a:rPr>
              <a:t>and </a:t>
            </a:r>
            <a:r>
              <a:rPr lang="en-US" sz="2000" b="1" i="1" dirty="0" smtClean="0">
                <a:solidFill>
                  <a:srgbClr val="0D0D0D"/>
                </a:solidFill>
                <a:effectLst/>
                <a:latin typeface="Arial" pitchFamily="34" charset="0"/>
                <a:cs typeface="Arial" pitchFamily="34" charset="0"/>
              </a:rPr>
              <a:t>Validation:</a:t>
            </a:r>
          </a:p>
          <a:p>
            <a:pPr marL="0" indent="0" algn="l">
              <a:buNone/>
            </a:pPr>
            <a:r>
              <a:rPr lang="en-US" sz="2000" b="1" i="1" dirty="0" smtClean="0">
                <a:solidFill>
                  <a:srgbClr val="0D0D0D"/>
                </a:solidFill>
                <a:latin typeface="Arial" pitchFamily="34" charset="0"/>
                <a:cs typeface="Arial" pitchFamily="34" charset="0"/>
              </a:rPr>
              <a:t>	</a:t>
            </a:r>
            <a:r>
              <a:rPr lang="en-US" sz="2000" b="0" i="1" dirty="0" smtClean="0">
                <a:solidFill>
                  <a:srgbClr val="0D0D0D"/>
                </a:solidFill>
                <a:effectLst/>
                <a:latin typeface="Arial" pitchFamily="34" charset="0"/>
                <a:cs typeface="Arial" pitchFamily="34" charset="0"/>
              </a:rPr>
              <a:t>Discuss </a:t>
            </a:r>
            <a:r>
              <a:rPr lang="en-US" sz="2000" b="0" i="1" dirty="0">
                <a:solidFill>
                  <a:srgbClr val="0D0D0D"/>
                </a:solidFill>
                <a:effectLst/>
                <a:latin typeface="Arial" pitchFamily="34" charset="0"/>
                <a:cs typeface="Arial" pitchFamily="34" charset="0"/>
              </a:rPr>
              <a:t>evaluation metrics such as visual inspection of generated samples, quantitative measures of similarity to real data, and feedback from human evaluators to validate the performance of the trained GAN model.</a:t>
            </a:r>
          </a:p>
          <a:p>
            <a:pPr marL="0" indent="0">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Content Placeholder 2"/>
          <p:cNvSpPr>
            <a:spLocks noGrp="1"/>
          </p:cNvSpPr>
          <p:nvPr>
            <p:ph sz="quarter" idx="10"/>
          </p:nvPr>
        </p:nvSpPr>
        <p:spPr/>
        <p:txBody>
          <a:bodyPr/>
          <a:lstStyle/>
          <a:p>
            <a:pPr marL="0" indent="0" algn="l">
              <a:buNone/>
            </a:pPr>
            <a:endParaRPr lang="en-US" sz="1400" dirty="0" smtClean="0"/>
          </a:p>
          <a:p>
            <a:pPr marL="0" indent="0">
              <a:buNone/>
            </a:pPr>
            <a:r>
              <a:rPr lang="en-US" sz="1400" dirty="0" smtClean="0"/>
              <a:t> </a:t>
            </a:r>
            <a:r>
              <a:rPr lang="en-US" sz="2000" b="1" dirty="0" smtClean="0"/>
              <a:t>8.</a:t>
            </a:r>
            <a:r>
              <a:rPr lang="en-US" sz="2000" b="1" i="1" dirty="0" smtClean="0">
                <a:solidFill>
                  <a:srgbClr val="0D0D0D"/>
                </a:solidFill>
              </a:rPr>
              <a:t>Integration with Handwritten Recognition Systems:</a:t>
            </a:r>
          </a:p>
          <a:p>
            <a:pPr marL="0" indent="0">
              <a:buNone/>
            </a:pPr>
            <a:r>
              <a:rPr lang="en-US" sz="2000" b="1" i="1" dirty="0" smtClean="0">
                <a:solidFill>
                  <a:srgbClr val="0D0D0D"/>
                </a:solidFill>
              </a:rPr>
              <a:t>	</a:t>
            </a:r>
            <a:r>
              <a:rPr lang="en-US" sz="2000" i="1" dirty="0" smtClean="0">
                <a:solidFill>
                  <a:srgbClr val="0D0D0D"/>
                </a:solidFill>
              </a:rPr>
              <a:t>Explore how the generated handwritten characters can be integrated into existing recognition systems to augment training data, improving the system's accuracy and robustness.</a:t>
            </a:r>
          </a:p>
          <a:p>
            <a:pPr marL="0" indent="0">
              <a:buNone/>
            </a:pPr>
            <a:endParaRPr lang="en-US" sz="2000" i="1" dirty="0" smtClean="0">
              <a:solidFill>
                <a:srgbClr val="0D0D0D"/>
              </a:solidFill>
            </a:endParaRPr>
          </a:p>
          <a:p>
            <a:pPr marL="0" indent="0">
              <a:buNone/>
            </a:pPr>
            <a:r>
              <a:rPr lang="en-US" sz="2000" b="1" i="1" dirty="0" smtClean="0">
                <a:solidFill>
                  <a:srgbClr val="0D0D0D"/>
                </a:solidFill>
              </a:rPr>
              <a:t>9.Benefits and Applications:</a:t>
            </a:r>
            <a:endParaRPr lang="en-US" sz="2000" i="1" dirty="0" smtClean="0">
              <a:solidFill>
                <a:srgbClr val="0D0D0D"/>
              </a:solidFill>
            </a:endParaRPr>
          </a:p>
          <a:p>
            <a:pPr marL="0" indent="0">
              <a:buNone/>
            </a:pPr>
            <a:r>
              <a:rPr lang="en-US" sz="2000" i="1" dirty="0" smtClean="0">
                <a:solidFill>
                  <a:srgbClr val="0D0D0D"/>
                </a:solidFill>
              </a:rPr>
              <a:t>	Highlight the benefits of using GANs for generating synthetic handwritten data, including improved model generalization, reduced data annotation costs, and enhanced performance in applications such as document digitization and signature verification.</a:t>
            </a:r>
          </a:p>
          <a:p>
            <a:pPr marL="0" indent="0">
              <a:buNone/>
            </a:pPr>
            <a:endParaRPr lang="en-I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846944" y="681438"/>
            <a:ext cx="10515600" cy="583800"/>
          </a:xfrm>
        </p:spPr>
        <p:txBody>
          <a:bodyPr/>
          <a:lstStyle/>
          <a:p>
            <a:r>
              <a:rPr lang="en-US" sz="3200" i="1" u="sng" dirty="0">
                <a:solidFill>
                  <a:srgbClr val="292C48"/>
                </a:solidFill>
                <a:effectLst>
                  <a:outerShdw blurRad="38100" dist="38100" dir="2700000" algn="tl">
                    <a:srgbClr val="000000">
                      <a:alpha val="43137"/>
                    </a:srgbClr>
                  </a:outerShdw>
                </a:effectLst>
              </a:rPr>
              <a:t>SYSTEM APPROACH:</a:t>
            </a:r>
            <a:endParaRPr lang="en-IN" sz="3200" i="1" u="sng" dirty="0">
              <a:solidFill>
                <a:srgbClr val="292C48"/>
              </a:solidFill>
              <a:effectLst>
                <a:outerShdw blurRad="38100" dist="38100" dir="2700000" algn="tl">
                  <a:srgbClr val="000000">
                    <a:alpha val="43137"/>
                  </a:srgbClr>
                </a:outerShdw>
              </a:effectLst>
            </a:endParaRPr>
          </a:p>
        </p:txBody>
      </p:sp>
      <p:sp>
        <p:nvSpPr>
          <p:cNvPr id="1048613" name="Content Placeholder 2"/>
          <p:cNvSpPr>
            <a:spLocks noGrp="1"/>
          </p:cNvSpPr>
          <p:nvPr>
            <p:ph sz="quarter" idx="10"/>
          </p:nvPr>
        </p:nvSpPr>
        <p:spPr/>
        <p:txBody>
          <a:bodyPr>
            <a:normAutofit/>
          </a:bodyPr>
          <a:lstStyle/>
          <a:p>
            <a:pPr marL="0" indent="0" algn="l">
              <a:buNone/>
            </a:pPr>
            <a:endParaRPr lang="en-IN" sz="1900" b="1" i="1" u="sng" dirty="0" smtClean="0">
              <a:effectLst/>
            </a:endParaRPr>
          </a:p>
          <a:p>
            <a:pPr marL="0" indent="0" algn="l">
              <a:buNone/>
            </a:pPr>
            <a:r>
              <a:rPr lang="en-IN" sz="1900" b="1" i="1" u="sng" dirty="0" smtClean="0">
                <a:effectLst/>
                <a:latin typeface="Arial" pitchFamily="34" charset="0"/>
                <a:cs typeface="Arial" pitchFamily="34" charset="0"/>
              </a:rPr>
              <a:t>Hardware </a:t>
            </a:r>
            <a:r>
              <a:rPr lang="en-IN" sz="1900" b="1" i="1" u="sng" dirty="0">
                <a:effectLst/>
                <a:latin typeface="Arial" pitchFamily="34" charset="0"/>
                <a:cs typeface="Arial" pitchFamily="34" charset="0"/>
              </a:rPr>
              <a:t>Requirements:</a:t>
            </a:r>
            <a:endParaRPr lang="en-IN" b="1" i="1" u="sng" dirty="0">
              <a:solidFill>
                <a:srgbClr val="0D0D0D"/>
              </a:solidFill>
              <a:effectLst/>
              <a:latin typeface="Arial" pitchFamily="34" charset="0"/>
              <a:cs typeface="Arial" pitchFamily="34" charset="0"/>
            </a:endParaRP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High-performance CPU or CPU cluster.</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GPU accelerator with CUDA support for deep learning computations.</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Sufficient RAM and storage capacity.</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Fast storage for efficient data access.</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High-speed networking infrastructure for data transfer</a:t>
            </a:r>
            <a:r>
              <a:rPr lang="en-IN" b="0" i="0" dirty="0">
                <a:solidFill>
                  <a:srgbClr val="0D0D0D"/>
                </a:solidFill>
                <a:effectLst/>
                <a:latin typeface="Arial" pitchFamily="34" charset="0"/>
                <a:cs typeface="Arial" pitchFamily="34" charset="0"/>
              </a:rPr>
              <a:t>.</a:t>
            </a:r>
          </a:p>
          <a:p>
            <a:pPr marL="0" indent="0">
              <a:buNone/>
            </a:pPr>
            <a:endParaRPr lang="en-IN" dirty="0">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SYSTEM APPROACH:</a:t>
            </a:r>
            <a:endParaRPr lang="en-IN" sz="3200" dirty="0">
              <a:solidFill>
                <a:srgbClr val="292C48"/>
              </a:solidFill>
              <a:effectLst>
                <a:outerShdw blurRad="38100" dist="38100" dir="2700000" algn="tl">
                  <a:srgbClr val="000000">
                    <a:alpha val="43137"/>
                  </a:srgbClr>
                </a:outerShdw>
              </a:effectLst>
            </a:endParaRPr>
          </a:p>
        </p:txBody>
      </p:sp>
      <p:sp>
        <p:nvSpPr>
          <p:cNvPr id="1048615" name="Content Placeholder 2"/>
          <p:cNvSpPr>
            <a:spLocks noGrp="1"/>
          </p:cNvSpPr>
          <p:nvPr>
            <p:ph sz="quarter" idx="10"/>
          </p:nvPr>
        </p:nvSpPr>
        <p:spPr>
          <a:xfrm>
            <a:off x="906293" y="1265240"/>
            <a:ext cx="10524344" cy="4911725"/>
          </a:xfrm>
        </p:spPr>
        <p:txBody>
          <a:bodyPr>
            <a:normAutofit/>
          </a:bodyPr>
          <a:lstStyle/>
          <a:p>
            <a:pPr marL="0" indent="0">
              <a:buNone/>
            </a:pPr>
            <a:endParaRPr lang="en-US" sz="2000" b="1" i="1" u="sng" dirty="0" smtClean="0"/>
          </a:p>
          <a:p>
            <a:pPr marL="0" indent="0">
              <a:buNone/>
            </a:pPr>
            <a:r>
              <a:rPr lang="en-US" sz="2000" b="1" i="1" u="sng" dirty="0" smtClean="0">
                <a:latin typeface="Arial" pitchFamily="34" charset="0"/>
                <a:cs typeface="Arial" pitchFamily="34" charset="0"/>
              </a:rPr>
              <a:t>Software </a:t>
            </a:r>
            <a:r>
              <a:rPr lang="en-US" sz="2000" b="1" i="1" u="sng" dirty="0">
                <a:latin typeface="Arial" pitchFamily="34" charset="0"/>
                <a:cs typeface="Arial" pitchFamily="34" charset="0"/>
              </a:rPr>
              <a:t>Requirements</a:t>
            </a:r>
            <a:r>
              <a:rPr lang="en-US" sz="2000" b="1" i="1" u="sng" dirty="0" smtClean="0">
                <a:latin typeface="Arial" pitchFamily="34" charset="0"/>
                <a:cs typeface="Arial" pitchFamily="34" charset="0"/>
              </a:rPr>
              <a:t>:</a:t>
            </a:r>
            <a:endParaRPr lang="en-US" sz="2000" b="1" i="1" u="sng" dirty="0">
              <a:latin typeface="Arial" pitchFamily="34" charset="0"/>
              <a:cs typeface="Arial" pitchFamily="34" charset="0"/>
            </a:endParaRPr>
          </a:p>
          <a:p>
            <a:pPr marL="0" indent="0" algn="l">
              <a:buNone/>
            </a:pPr>
            <a:r>
              <a:rPr lang="en-IN" sz="2000" b="1" i="1" dirty="0">
                <a:solidFill>
                  <a:srgbClr val="0D0D0D"/>
                </a:solidFill>
                <a:latin typeface="Arial" pitchFamily="34" charset="0"/>
                <a:cs typeface="Arial" pitchFamily="34" charset="0"/>
              </a:rPr>
              <a:t>.</a:t>
            </a:r>
            <a:r>
              <a:rPr lang="en-IN" sz="2000" b="0" i="1" dirty="0">
                <a:solidFill>
                  <a:srgbClr val="0D0D0D"/>
                </a:solidFill>
                <a:effectLst/>
                <a:latin typeface="Arial" pitchFamily="34" charset="0"/>
                <a:cs typeface="Arial" pitchFamily="34" charset="0"/>
              </a:rPr>
              <a:t> </a:t>
            </a:r>
            <a:r>
              <a:rPr lang="en-IN" sz="2000" b="0" i="1" dirty="0" smtClean="0">
                <a:solidFill>
                  <a:srgbClr val="0D0D0D"/>
                </a:solidFill>
                <a:effectLst/>
                <a:latin typeface="Arial" pitchFamily="34" charset="0"/>
                <a:cs typeface="Arial" pitchFamily="34" charset="0"/>
              </a:rPr>
              <a:t> TensorFlow </a:t>
            </a:r>
            <a:r>
              <a:rPr lang="en-IN" sz="2000" b="0" i="1" dirty="0">
                <a:solidFill>
                  <a:srgbClr val="0D0D0D"/>
                </a:solidFill>
                <a:effectLst/>
                <a:latin typeface="Arial" pitchFamily="34" charset="0"/>
                <a:cs typeface="Arial" pitchFamily="34" charset="0"/>
              </a:rPr>
              <a:t>or PyTorch for GAN implementation.</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Python programming language for scripting.</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CUDA Toolkit and cuDNN library for GPU acceleration.</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Development environment such as PyCharm or Jupyter Notebook.</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Version control with Git and collaboration platforms like GitHub.</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Containerization with Docker for environment management.</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Testing tools like PyTest and visualization libraries for monitoring and analysis.</a:t>
            </a:r>
          </a:p>
          <a:p>
            <a:endParaRPr lang="en-IN" dirty="0">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ALGORITHM:</a:t>
            </a:r>
            <a:endParaRPr lang="en-IN" sz="3200" i="1" u="sng" dirty="0">
              <a:solidFill>
                <a:srgbClr val="292C48"/>
              </a:solidFill>
              <a:effectLst>
                <a:outerShdw blurRad="38100" dist="38100" dir="2700000" algn="tl">
                  <a:srgbClr val="000000">
                    <a:alpha val="43137"/>
                  </a:srgbClr>
                </a:outerShdw>
              </a:effectLst>
            </a:endParaRPr>
          </a:p>
        </p:txBody>
      </p:sp>
      <p:sp>
        <p:nvSpPr>
          <p:cNvPr id="1048617" name="Content Placeholder 2"/>
          <p:cNvSpPr>
            <a:spLocks noGrp="1"/>
          </p:cNvSpPr>
          <p:nvPr>
            <p:ph sz="quarter" idx="10"/>
          </p:nvPr>
        </p:nvSpPr>
        <p:spPr/>
        <p:txBody>
          <a:bodyPr>
            <a:normAutofit/>
          </a:bodyPr>
          <a:lstStyle/>
          <a:p>
            <a:pPr marL="0" indent="0" algn="l">
              <a:buNone/>
            </a:pPr>
            <a:endParaRPr lang="en-IN" sz="2000" b="0" i="1" dirty="0" smtClean="0">
              <a:solidFill>
                <a:srgbClr val="0D0D0D"/>
              </a:solidFill>
              <a:effectLst/>
            </a:endParaRPr>
          </a:p>
          <a:p>
            <a:pPr marL="0" indent="0" algn="l">
              <a:buNone/>
            </a:pPr>
            <a:r>
              <a:rPr lang="en-IN" sz="2000" b="0" i="1" dirty="0" smtClean="0">
                <a:solidFill>
                  <a:srgbClr val="0D0D0D"/>
                </a:solidFill>
                <a:effectLst/>
                <a:latin typeface="Arial" pitchFamily="34" charset="0"/>
                <a:cs typeface="Arial" pitchFamily="34" charset="0"/>
              </a:rPr>
              <a:t>Here's </a:t>
            </a:r>
            <a:r>
              <a:rPr lang="en-IN" sz="2000" b="0" i="1" dirty="0">
                <a:solidFill>
                  <a:srgbClr val="0D0D0D"/>
                </a:solidFill>
                <a:effectLst/>
                <a:latin typeface="Arial" pitchFamily="34" charset="0"/>
                <a:cs typeface="Arial" pitchFamily="34" charset="0"/>
              </a:rPr>
              <a:t>a concise algorithm for a Handwritten Model using GAN</a:t>
            </a:r>
            <a:r>
              <a:rPr lang="en-IN" sz="2000" b="0" i="1" dirty="0" smtClean="0">
                <a:solidFill>
                  <a:srgbClr val="0D0D0D"/>
                </a:solidFill>
                <a:effectLst/>
                <a:latin typeface="Arial" pitchFamily="34" charset="0"/>
                <a:cs typeface="Arial" pitchFamily="34" charset="0"/>
              </a:rPr>
              <a:t>:</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smtClean="0">
                <a:solidFill>
                  <a:srgbClr val="0D0D0D"/>
                </a:solidFill>
                <a:latin typeface="Arial" pitchFamily="34" charset="0"/>
                <a:cs typeface="Arial" pitchFamily="34" charset="0"/>
              </a:rPr>
              <a:t>	1</a:t>
            </a:r>
            <a:r>
              <a:rPr lang="en-IN" sz="2000" i="1" dirty="0" smtClean="0">
                <a:solidFill>
                  <a:srgbClr val="0D0D0D"/>
                </a:solidFill>
                <a:latin typeface="Arial" pitchFamily="34" charset="0"/>
                <a:cs typeface="Arial" pitchFamily="34" charset="0"/>
              </a:rPr>
              <a:t>.</a:t>
            </a:r>
            <a:r>
              <a:rPr lang="en-IN" sz="2000" b="1" i="1" dirty="0" smtClean="0">
                <a:solidFill>
                  <a:srgbClr val="0D0D0D"/>
                </a:solidFill>
                <a:effectLst/>
                <a:latin typeface="Arial" pitchFamily="34" charset="0"/>
                <a:cs typeface="Arial" pitchFamily="34" charset="0"/>
              </a:rPr>
              <a:t>Initialize </a:t>
            </a:r>
            <a:r>
              <a:rPr lang="en-IN" sz="2000" b="1" i="1" dirty="0">
                <a:solidFill>
                  <a:srgbClr val="0D0D0D"/>
                </a:solidFill>
                <a:effectLst/>
                <a:latin typeface="Arial" pitchFamily="34" charset="0"/>
                <a:cs typeface="Arial" pitchFamily="34" charset="0"/>
              </a:rPr>
              <a:t>Parameters</a:t>
            </a:r>
            <a:r>
              <a:rPr lang="en-IN" sz="2000" b="1" i="1" dirty="0" smtClean="0">
                <a:solidFill>
                  <a:srgbClr val="0D0D0D"/>
                </a:solidFill>
                <a:effectLst/>
                <a:latin typeface="Arial" pitchFamily="34" charset="0"/>
                <a:cs typeface="Arial" pitchFamily="34" charset="0"/>
              </a:rPr>
              <a:t>: </a:t>
            </a:r>
            <a:r>
              <a:rPr lang="en-IN" sz="2000" b="0" i="1" dirty="0" smtClean="0">
                <a:solidFill>
                  <a:srgbClr val="0D0D0D"/>
                </a:solidFill>
                <a:effectLst/>
                <a:latin typeface="Arial" pitchFamily="34" charset="0"/>
                <a:cs typeface="Arial" pitchFamily="34" charset="0"/>
              </a:rPr>
              <a:t>Set </a:t>
            </a:r>
            <a:r>
              <a:rPr lang="en-IN" sz="2000" b="0" i="1" dirty="0">
                <a:solidFill>
                  <a:srgbClr val="0D0D0D"/>
                </a:solidFill>
                <a:effectLst/>
                <a:latin typeface="Arial" pitchFamily="34" charset="0"/>
                <a:cs typeface="Arial" pitchFamily="34" charset="0"/>
              </a:rPr>
              <a:t>hyperparameters and define network architectures for generator and discriminator</a:t>
            </a:r>
            <a:r>
              <a:rPr lang="en-IN" sz="2000" b="0" i="1" dirty="0" smtClean="0">
                <a:solidFill>
                  <a:srgbClr val="0D0D0D"/>
                </a:solidFill>
                <a:effectLst/>
                <a:latin typeface="Arial" pitchFamily="34" charset="0"/>
                <a:cs typeface="Arial" pitchFamily="34" charset="0"/>
              </a:rPr>
              <a:t>.</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smtClean="0">
                <a:solidFill>
                  <a:srgbClr val="0D0D0D"/>
                </a:solidFill>
                <a:effectLst/>
                <a:latin typeface="Arial" pitchFamily="34" charset="0"/>
                <a:cs typeface="Arial" pitchFamily="34" charset="0"/>
              </a:rPr>
              <a:t>	2.Data Pre-processing: </a:t>
            </a:r>
            <a:r>
              <a:rPr lang="en-IN" sz="2000" b="0" i="1" dirty="0" smtClean="0">
                <a:solidFill>
                  <a:srgbClr val="0D0D0D"/>
                </a:solidFill>
                <a:effectLst/>
                <a:latin typeface="Arial" pitchFamily="34" charset="0"/>
                <a:cs typeface="Arial" pitchFamily="34" charset="0"/>
              </a:rPr>
              <a:t>Normalize </a:t>
            </a:r>
            <a:r>
              <a:rPr lang="en-IN" sz="2000" b="0" i="1" dirty="0">
                <a:solidFill>
                  <a:srgbClr val="0D0D0D"/>
                </a:solidFill>
                <a:effectLst/>
                <a:latin typeface="Arial" pitchFamily="34" charset="0"/>
                <a:cs typeface="Arial" pitchFamily="34" charset="0"/>
              </a:rPr>
              <a:t>and augment handwritten character images</a:t>
            </a:r>
            <a:r>
              <a:rPr lang="en-IN" sz="2000" b="0" i="1" dirty="0" smtClean="0">
                <a:solidFill>
                  <a:srgbClr val="0D0D0D"/>
                </a:solidFill>
                <a:effectLst/>
                <a:latin typeface="Arial" pitchFamily="34" charset="0"/>
                <a:cs typeface="Arial" pitchFamily="34" charset="0"/>
              </a:rPr>
              <a:t>.</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smtClean="0">
                <a:solidFill>
                  <a:srgbClr val="0D0D0D"/>
                </a:solidFill>
                <a:effectLst/>
                <a:latin typeface="Arial" pitchFamily="34" charset="0"/>
                <a:cs typeface="Arial" pitchFamily="34" charset="0"/>
              </a:rPr>
              <a:t>	3.Define </a:t>
            </a:r>
            <a:r>
              <a:rPr lang="en-IN" sz="2000" b="1" i="1" dirty="0">
                <a:solidFill>
                  <a:srgbClr val="0D0D0D"/>
                </a:solidFill>
                <a:effectLst/>
                <a:latin typeface="Arial" pitchFamily="34" charset="0"/>
                <a:cs typeface="Arial" pitchFamily="34" charset="0"/>
              </a:rPr>
              <a:t>Generator and Discriminator</a:t>
            </a:r>
            <a:r>
              <a:rPr lang="en-IN" sz="2000" b="1" i="1" dirty="0" smtClean="0">
                <a:solidFill>
                  <a:srgbClr val="0D0D0D"/>
                </a:solidFill>
                <a:effectLst/>
                <a:latin typeface="Arial" pitchFamily="34" charset="0"/>
                <a:cs typeface="Arial" pitchFamily="34" charset="0"/>
              </a:rPr>
              <a:t>: </a:t>
            </a:r>
            <a:r>
              <a:rPr lang="en-IN" sz="2000" b="0" i="1" dirty="0" smtClean="0">
                <a:solidFill>
                  <a:srgbClr val="0D0D0D"/>
                </a:solidFill>
                <a:effectLst/>
                <a:latin typeface="Arial" pitchFamily="34" charset="0"/>
                <a:cs typeface="Arial" pitchFamily="34" charset="0"/>
              </a:rPr>
              <a:t>Implement </a:t>
            </a:r>
            <a:r>
              <a:rPr lang="en-IN" sz="2000" b="0" i="1" dirty="0">
                <a:solidFill>
                  <a:srgbClr val="0D0D0D"/>
                </a:solidFill>
                <a:effectLst/>
                <a:latin typeface="Arial" pitchFamily="34" charset="0"/>
                <a:cs typeface="Arial" pitchFamily="34" charset="0"/>
              </a:rPr>
              <a:t>generator to produce synthetic handwritten characters</a:t>
            </a:r>
            <a:r>
              <a:rPr lang="en-IN" sz="2000" b="0" i="1" dirty="0" smtClean="0">
                <a:solidFill>
                  <a:srgbClr val="0D0D0D"/>
                </a:solidFill>
                <a:effectLst/>
                <a:latin typeface="Arial" pitchFamily="34" charset="0"/>
                <a:cs typeface="Arial" pitchFamily="34" charset="0"/>
              </a:rPr>
              <a:t>. Implement </a:t>
            </a:r>
            <a:r>
              <a:rPr lang="en-IN" sz="2000" b="0" i="1" dirty="0">
                <a:solidFill>
                  <a:srgbClr val="0D0D0D"/>
                </a:solidFill>
                <a:effectLst/>
                <a:latin typeface="Arial" pitchFamily="34" charset="0"/>
                <a:cs typeface="Arial" pitchFamily="34" charset="0"/>
              </a:rPr>
              <a:t>discriminator to classify real vs. synthetic characters.</a:t>
            </a:r>
          </a:p>
          <a:p>
            <a:pPr marL="0" indent="0" algn="l">
              <a:buNone/>
            </a:pPr>
            <a:endParaRPr lang="en-IN" sz="2000" b="0" i="1" dirty="0">
              <a:solidFill>
                <a:srgbClr val="0D0D0D"/>
              </a:solidFill>
              <a:effectLst/>
            </a:endParaRPr>
          </a:p>
          <a:p>
            <a:pPr marL="0" indent="0">
              <a:buNone/>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Content Placeholder 2"/>
          <p:cNvSpPr>
            <a:spLocks noGrp="1"/>
          </p:cNvSpPr>
          <p:nvPr>
            <p:ph sz="quarter" idx="10"/>
          </p:nvPr>
        </p:nvSpPr>
        <p:spPr/>
        <p:txBody>
          <a:bodyPr>
            <a:normAutofit/>
          </a:bodyPr>
          <a:lstStyle/>
          <a:p>
            <a:pPr marL="0" indent="0" algn="l">
              <a:buNone/>
            </a:pPr>
            <a:endParaRPr lang="en-IN" sz="1800" b="1" i="1" dirty="0">
              <a:solidFill>
                <a:srgbClr val="0D0D0D"/>
              </a:solidFill>
              <a:effectLst/>
            </a:endParaRPr>
          </a:p>
          <a:p>
            <a:pPr marL="0" indent="0" algn="l">
              <a:buNone/>
            </a:pPr>
            <a:r>
              <a:rPr lang="en-IN" sz="1800" b="1" i="1" dirty="0" smtClean="0">
                <a:solidFill>
                  <a:srgbClr val="0D0D0D"/>
                </a:solidFill>
                <a:effectLst/>
              </a:rPr>
              <a:t>	</a:t>
            </a:r>
            <a:r>
              <a:rPr lang="en-IN" sz="1800" b="1" i="1" dirty="0" smtClean="0">
                <a:solidFill>
                  <a:srgbClr val="0D0D0D"/>
                </a:solidFill>
                <a:effectLst/>
                <a:latin typeface="Arial" pitchFamily="34" charset="0"/>
                <a:cs typeface="Arial" pitchFamily="34" charset="0"/>
              </a:rPr>
              <a:t>4.Training </a:t>
            </a:r>
            <a:r>
              <a:rPr lang="en-IN" sz="1800" b="1" i="1" dirty="0">
                <a:solidFill>
                  <a:srgbClr val="0D0D0D"/>
                </a:solidFill>
                <a:effectLst/>
                <a:latin typeface="Arial" pitchFamily="34" charset="0"/>
                <a:cs typeface="Arial" pitchFamily="34" charset="0"/>
              </a:rPr>
              <a:t>Loop</a:t>
            </a:r>
            <a:r>
              <a:rPr lang="en-IN" sz="1800" b="1" i="1" dirty="0" smtClean="0">
                <a:solidFill>
                  <a:srgbClr val="0D0D0D"/>
                </a:solidFill>
                <a:effectLst/>
                <a:latin typeface="Arial" pitchFamily="34" charset="0"/>
                <a:cs typeface="Arial" pitchFamily="34" charset="0"/>
              </a:rPr>
              <a:t>: </a:t>
            </a:r>
            <a:r>
              <a:rPr lang="en-IN" sz="1800" b="0" i="1" dirty="0" smtClean="0">
                <a:solidFill>
                  <a:srgbClr val="0D0D0D"/>
                </a:solidFill>
                <a:effectLst/>
                <a:latin typeface="Arial" pitchFamily="34" charset="0"/>
                <a:cs typeface="Arial" pitchFamily="34" charset="0"/>
              </a:rPr>
              <a:t>Train </a:t>
            </a:r>
            <a:r>
              <a:rPr lang="en-IN" sz="1800" b="0" i="1" dirty="0">
                <a:solidFill>
                  <a:srgbClr val="0D0D0D"/>
                </a:solidFill>
                <a:effectLst/>
                <a:latin typeface="Arial" pitchFamily="34" charset="0"/>
                <a:cs typeface="Arial" pitchFamily="34" charset="0"/>
              </a:rPr>
              <a:t>discriminator to distinguish real from synthetic </a:t>
            </a:r>
            <a:r>
              <a:rPr lang="en-IN" sz="1800" b="0" i="1" dirty="0" err="1">
                <a:solidFill>
                  <a:srgbClr val="0D0D0D"/>
                </a:solidFill>
                <a:effectLst/>
                <a:latin typeface="Arial" pitchFamily="34" charset="0"/>
                <a:cs typeface="Arial" pitchFamily="34" charset="0"/>
              </a:rPr>
              <a:t>characters.Train</a:t>
            </a:r>
            <a:r>
              <a:rPr lang="en-IN" sz="1800" b="0" i="1" dirty="0">
                <a:solidFill>
                  <a:srgbClr val="0D0D0D"/>
                </a:solidFill>
                <a:effectLst/>
                <a:latin typeface="Arial" pitchFamily="34" charset="0"/>
                <a:cs typeface="Arial" pitchFamily="34" charset="0"/>
              </a:rPr>
              <a:t> generator to fool discriminator into producing realistic characters</a:t>
            </a:r>
            <a:r>
              <a:rPr lang="en-IN" sz="1800" b="0" i="1" dirty="0" smtClean="0">
                <a:solidFill>
                  <a:srgbClr val="0D0D0D"/>
                </a:solidFill>
                <a:effectLst/>
                <a:latin typeface="Arial" pitchFamily="34" charset="0"/>
                <a:cs typeface="Arial" pitchFamily="34" charset="0"/>
              </a:rPr>
              <a:t>.</a:t>
            </a:r>
          </a:p>
          <a:p>
            <a:pPr marL="0" indent="0" algn="l">
              <a:buNone/>
            </a:pPr>
            <a:endParaRPr lang="en-IN" sz="1800" b="0" i="1" dirty="0">
              <a:solidFill>
                <a:srgbClr val="0D0D0D"/>
              </a:solidFill>
              <a:effectLst/>
              <a:latin typeface="Arial" pitchFamily="34" charset="0"/>
              <a:cs typeface="Arial" pitchFamily="34" charset="0"/>
            </a:endParaRPr>
          </a:p>
          <a:p>
            <a:pPr marL="0" indent="0" algn="l">
              <a:buNone/>
            </a:pPr>
            <a:r>
              <a:rPr lang="en-IN" sz="1800" b="1" i="1" dirty="0" smtClean="0">
                <a:solidFill>
                  <a:srgbClr val="0D0D0D"/>
                </a:solidFill>
                <a:effectLst/>
                <a:latin typeface="Arial" pitchFamily="34" charset="0"/>
                <a:cs typeface="Arial" pitchFamily="34" charset="0"/>
              </a:rPr>
              <a:t>	5.Evaluation: </a:t>
            </a:r>
            <a:r>
              <a:rPr lang="en-IN" sz="1800" b="0" i="1" dirty="0" smtClean="0">
                <a:solidFill>
                  <a:srgbClr val="0D0D0D"/>
                </a:solidFill>
                <a:effectLst/>
                <a:latin typeface="Arial" pitchFamily="34" charset="0"/>
                <a:cs typeface="Arial" pitchFamily="34" charset="0"/>
              </a:rPr>
              <a:t>Assess </a:t>
            </a:r>
            <a:r>
              <a:rPr lang="en-IN" sz="1800" b="0" i="1" dirty="0">
                <a:solidFill>
                  <a:srgbClr val="0D0D0D"/>
                </a:solidFill>
                <a:effectLst/>
                <a:latin typeface="Arial" pitchFamily="34" charset="0"/>
                <a:cs typeface="Arial" pitchFamily="34" charset="0"/>
              </a:rPr>
              <a:t>generated characters using evaluation </a:t>
            </a:r>
            <a:r>
              <a:rPr lang="en-IN" sz="1800" b="0" i="1" dirty="0" err="1">
                <a:solidFill>
                  <a:srgbClr val="0D0D0D"/>
                </a:solidFill>
                <a:effectLst/>
                <a:latin typeface="Arial" pitchFamily="34" charset="0"/>
                <a:cs typeface="Arial" pitchFamily="34" charset="0"/>
              </a:rPr>
              <a:t>metrics.Fine</a:t>
            </a:r>
            <a:r>
              <a:rPr lang="en-IN" sz="1800" b="0" i="1" dirty="0">
                <a:solidFill>
                  <a:srgbClr val="0D0D0D"/>
                </a:solidFill>
                <a:effectLst/>
                <a:latin typeface="Arial" pitchFamily="34" charset="0"/>
                <a:cs typeface="Arial" pitchFamily="34" charset="0"/>
              </a:rPr>
              <a:t>-tune model if necessary</a:t>
            </a:r>
            <a:r>
              <a:rPr lang="en-IN" sz="1800" b="0" i="1" dirty="0" smtClean="0">
                <a:solidFill>
                  <a:srgbClr val="0D0D0D"/>
                </a:solidFill>
                <a:effectLst/>
                <a:latin typeface="Arial" pitchFamily="34" charset="0"/>
                <a:cs typeface="Arial" pitchFamily="34" charset="0"/>
              </a:rPr>
              <a:t>.</a:t>
            </a:r>
          </a:p>
          <a:p>
            <a:pPr marL="0" indent="0" algn="l">
              <a:buNone/>
            </a:pPr>
            <a:endParaRPr lang="en-IN" sz="1800" b="0" i="1" dirty="0">
              <a:solidFill>
                <a:srgbClr val="0D0D0D"/>
              </a:solidFill>
              <a:effectLst/>
              <a:latin typeface="Arial" pitchFamily="34" charset="0"/>
              <a:cs typeface="Arial" pitchFamily="34" charset="0"/>
            </a:endParaRPr>
          </a:p>
          <a:p>
            <a:pPr marL="0" indent="0" algn="l">
              <a:buNone/>
            </a:pPr>
            <a:r>
              <a:rPr lang="en-IN" sz="1800" b="1" i="1" dirty="0" smtClean="0">
                <a:solidFill>
                  <a:srgbClr val="0D0D0D"/>
                </a:solidFill>
                <a:effectLst/>
                <a:latin typeface="Arial" pitchFamily="34" charset="0"/>
                <a:cs typeface="Arial" pitchFamily="34" charset="0"/>
              </a:rPr>
              <a:t>	6.Integration </a:t>
            </a:r>
            <a:r>
              <a:rPr lang="en-IN" sz="1800" b="1" i="1" dirty="0">
                <a:solidFill>
                  <a:srgbClr val="0D0D0D"/>
                </a:solidFill>
                <a:effectLst/>
                <a:latin typeface="Arial" pitchFamily="34" charset="0"/>
                <a:cs typeface="Arial" pitchFamily="34" charset="0"/>
              </a:rPr>
              <a:t>with Recognition System (Optional</a:t>
            </a:r>
            <a:r>
              <a:rPr lang="en-IN" sz="1800" b="1" i="1" dirty="0" smtClean="0">
                <a:solidFill>
                  <a:srgbClr val="0D0D0D"/>
                </a:solidFill>
                <a:effectLst/>
                <a:latin typeface="Arial" pitchFamily="34" charset="0"/>
                <a:cs typeface="Arial" pitchFamily="34" charset="0"/>
              </a:rPr>
              <a:t>): </a:t>
            </a:r>
            <a:r>
              <a:rPr lang="en-IN" sz="1800" b="0" i="1" dirty="0" smtClean="0">
                <a:solidFill>
                  <a:srgbClr val="0D0D0D"/>
                </a:solidFill>
                <a:effectLst/>
                <a:latin typeface="Arial" pitchFamily="34" charset="0"/>
                <a:cs typeface="Arial" pitchFamily="34" charset="0"/>
              </a:rPr>
              <a:t>Integrate </a:t>
            </a:r>
            <a:r>
              <a:rPr lang="en-IN" sz="1800" b="0" i="1" dirty="0">
                <a:solidFill>
                  <a:srgbClr val="0D0D0D"/>
                </a:solidFill>
                <a:effectLst/>
                <a:latin typeface="Arial" pitchFamily="34" charset="0"/>
                <a:cs typeface="Arial" pitchFamily="34" charset="0"/>
              </a:rPr>
              <a:t>generated characters with recognition system for training data augmentation</a:t>
            </a:r>
            <a:r>
              <a:rPr lang="en-IN" sz="1800" b="0" i="0" dirty="0">
                <a:solidFill>
                  <a:srgbClr val="0D0D0D"/>
                </a:solidFill>
                <a:effectLst/>
                <a:latin typeface="Arial" pitchFamily="34" charset="0"/>
                <a:cs typeface="Arial" pitchFamily="34" charset="0"/>
              </a:rPr>
              <a:t>.</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lang="en-US" i="1" u="sng" dirty="0" smtClean="0">
                <a:solidFill>
                  <a:srgbClr val="2A1F43"/>
                </a:solidFill>
                <a:effectLst>
                  <a:outerShdw blurRad="38100" dist="38100" dir="2700000" algn="tl">
                    <a:srgbClr val="000000">
                      <a:alpha val="43137"/>
                    </a:srgbClr>
                  </a:outerShdw>
                </a:effectLst>
                <a:latin typeface="Arial" pitchFamily="34" charset="0"/>
                <a:cs typeface="Arial" pitchFamily="34" charset="0"/>
              </a:rPr>
              <a:t>OUTLINE:</a:t>
            </a:r>
            <a:endParaRPr lang="en-IN" dirty="0">
              <a:solidFill>
                <a:srgbClr val="2A1F43"/>
              </a:solidFill>
              <a:effectLst>
                <a:outerShdw blurRad="38100" dist="38100" dir="2700000" algn="tl">
                  <a:srgbClr val="000000">
                    <a:alpha val="43137"/>
                  </a:srgbClr>
                </a:outerShdw>
              </a:effectLst>
              <a:latin typeface="Arial" pitchFamily="34" charset="0"/>
              <a:cs typeface="Arial" pitchFamily="34" charset="0"/>
            </a:endParaRPr>
          </a:p>
        </p:txBody>
      </p:sp>
      <p:sp>
        <p:nvSpPr>
          <p:cNvPr id="1048588" name="Content Placeholder 2"/>
          <p:cNvSpPr>
            <a:spLocks noGrp="1"/>
          </p:cNvSpPr>
          <p:nvPr>
            <p:ph sz="quarter" idx="10"/>
          </p:nvPr>
        </p:nvSpPr>
        <p:spPr/>
        <p:txBody>
          <a:bodyPr>
            <a:normAutofit fontScale="92500" lnSpcReduction="10000"/>
          </a:bodyPr>
          <a:lstStyle/>
          <a:p>
            <a:pPr>
              <a:buFont typeface="Wingdings" pitchFamily="2" charset="2"/>
              <a:buChar char="q"/>
            </a:pPr>
            <a:endParaRPr lang="en-US" dirty="0" smtClean="0">
              <a:latin typeface="Arial" pitchFamily="34" charset="0"/>
              <a:cs typeface="Arial" pitchFamily="34" charset="0"/>
            </a:endParaRPr>
          </a:p>
          <a:p>
            <a:pPr>
              <a:buFont typeface="Wingdings" pitchFamily="2" charset="2"/>
              <a:buChar char="q"/>
            </a:pPr>
            <a:r>
              <a:rPr lang="en-US" dirty="0" smtClean="0">
                <a:latin typeface="Arial" pitchFamily="34" charset="0"/>
                <a:cs typeface="Arial" pitchFamily="34" charset="0"/>
              </a:rPr>
              <a:t>Generative Adversarial Network</a:t>
            </a:r>
          </a:p>
          <a:p>
            <a:pPr>
              <a:buFont typeface="Wingdings" pitchFamily="2" charset="2"/>
              <a:buChar char="q"/>
            </a:pPr>
            <a:r>
              <a:rPr lang="en-US" dirty="0" smtClean="0">
                <a:latin typeface="Arial" pitchFamily="34" charset="0"/>
                <a:cs typeface="Arial" pitchFamily="34" charset="0"/>
              </a:rPr>
              <a:t> Objective</a:t>
            </a:r>
          </a:p>
          <a:p>
            <a:pPr>
              <a:buFont typeface="Wingdings" pitchFamily="2" charset="2"/>
              <a:buChar char="q"/>
            </a:pPr>
            <a:r>
              <a:rPr lang="en-US" dirty="0" smtClean="0">
                <a:latin typeface="Arial" pitchFamily="34" charset="0"/>
                <a:cs typeface="Arial" pitchFamily="34" charset="0"/>
              </a:rPr>
              <a:t> Real time application</a:t>
            </a:r>
          </a:p>
          <a:p>
            <a:pPr>
              <a:buFont typeface="Wingdings" pitchFamily="2" charset="2"/>
              <a:buChar char="q"/>
            </a:pPr>
            <a:r>
              <a:rPr lang="en-US" dirty="0" smtClean="0">
                <a:latin typeface="Arial" pitchFamily="34" charset="0"/>
                <a:cs typeface="Arial" pitchFamily="34" charset="0"/>
              </a:rPr>
              <a:t> Generator and discriminator</a:t>
            </a:r>
          </a:p>
          <a:p>
            <a:pPr>
              <a:buFont typeface="Wingdings" pitchFamily="2" charset="2"/>
              <a:buChar char="q"/>
            </a:pPr>
            <a:r>
              <a:rPr lang="en-US" i="1" dirty="0" smtClean="0">
                <a:latin typeface="Arial" pitchFamily="34" charset="0"/>
                <a:cs typeface="Arial" pitchFamily="34" charset="0"/>
              </a:rPr>
              <a:t> Problem Statement</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Proposed System/Solution</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System Development Approach</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Algorithm and Deployment</a:t>
            </a:r>
          </a:p>
          <a:p>
            <a:pPr>
              <a:buFont typeface="Wingdings" pitchFamily="2" charset="2"/>
              <a:buChar char="q"/>
            </a:pPr>
            <a:r>
              <a:rPr lang="en-US" i="1" dirty="0" smtClean="0">
                <a:latin typeface="Arial" pitchFamily="34" charset="0"/>
                <a:cs typeface="Arial" pitchFamily="34" charset="0"/>
              </a:rPr>
              <a:t> Result</a:t>
            </a:r>
          </a:p>
          <a:p>
            <a:pPr>
              <a:buFont typeface="Wingdings" pitchFamily="2" charset="2"/>
              <a:buChar char="q"/>
            </a:pPr>
            <a:r>
              <a:rPr lang="en-US" i="1" dirty="0" smtClean="0">
                <a:latin typeface="Arial" pitchFamily="34" charset="0"/>
                <a:cs typeface="Arial" pitchFamily="34" charset="0"/>
              </a:rPr>
              <a:t> Conclusion</a:t>
            </a:r>
          </a:p>
          <a:p>
            <a:pPr>
              <a:buFont typeface="Wingdings" pitchFamily="2" charset="2"/>
              <a:buChar char="q"/>
            </a:pPr>
            <a:r>
              <a:rPr lang="en-US" i="1" dirty="0" smtClean="0">
                <a:latin typeface="Arial" pitchFamily="34" charset="0"/>
                <a:cs typeface="Arial" pitchFamily="34" charset="0"/>
              </a:rPr>
              <a:t> References</a:t>
            </a:r>
            <a:endParaRPr lang="en-IN" i="1" dirty="0" smtClean="0">
              <a:latin typeface="Arial" pitchFamily="34" charset="0"/>
              <a:cs typeface="Arial" pitchFamily="34" charset="0"/>
            </a:endParaRPr>
          </a:p>
          <a:p>
            <a:pPr>
              <a:buNone/>
            </a:pPr>
            <a:endParaRPr lang="en-IN"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DEPLOYMENT:</a:t>
            </a:r>
            <a:endParaRPr lang="en-IN" sz="3200" i="1" u="sng" dirty="0">
              <a:solidFill>
                <a:srgbClr val="292C48"/>
              </a:solidFill>
              <a:effectLst>
                <a:outerShdw blurRad="38100" dist="38100" dir="2700000" algn="tl">
                  <a:srgbClr val="000000">
                    <a:alpha val="43137"/>
                  </a:srgbClr>
                </a:outerShdw>
              </a:effectLst>
            </a:endParaRPr>
          </a:p>
        </p:txBody>
      </p:sp>
      <p:sp>
        <p:nvSpPr>
          <p:cNvPr id="1048621" name="Content Placeholder 2"/>
          <p:cNvSpPr>
            <a:spLocks noGrp="1"/>
          </p:cNvSpPr>
          <p:nvPr>
            <p:ph sz="quarter" idx="10"/>
          </p:nvPr>
        </p:nvSpPr>
        <p:spPr/>
        <p:txBody>
          <a:bodyPr/>
          <a:lstStyle/>
          <a:p>
            <a:pPr algn="l">
              <a:buFont typeface="+mj-lt"/>
              <a:buAutoNum type="arabicPeriod"/>
            </a:pPr>
            <a:endParaRPr lang="en-IN" sz="1800" b="1" i="1" dirty="0" smtClean="0">
              <a:solidFill>
                <a:srgbClr val="0D0D0D"/>
              </a:solidFill>
              <a:effectLst/>
            </a:endParaRPr>
          </a:p>
          <a:p>
            <a:pPr algn="l">
              <a:buNone/>
            </a:pPr>
            <a:r>
              <a:rPr lang="en-IN" sz="1800" b="1" i="1" dirty="0" smtClean="0">
                <a:solidFill>
                  <a:srgbClr val="0D0D0D"/>
                </a:solidFill>
                <a:effectLst/>
                <a:latin typeface="Arial" pitchFamily="34" charset="0"/>
                <a:cs typeface="Arial" pitchFamily="34" charset="0"/>
              </a:rPr>
              <a:t>	 </a:t>
            </a:r>
            <a:r>
              <a:rPr lang="en-IN" sz="1850" b="1" i="1" dirty="0" smtClean="0">
                <a:solidFill>
                  <a:srgbClr val="0D0D0D"/>
                </a:solidFill>
                <a:effectLst/>
                <a:latin typeface="Arial" pitchFamily="34" charset="0"/>
                <a:cs typeface="Arial" pitchFamily="34" charset="0"/>
              </a:rPr>
              <a:t>1. Model </a:t>
            </a:r>
            <a:r>
              <a:rPr lang="en-IN" sz="1850" b="1" i="1" dirty="0">
                <a:solidFill>
                  <a:srgbClr val="0D0D0D"/>
                </a:solidFill>
                <a:effectLst/>
                <a:latin typeface="Arial" pitchFamily="34" charset="0"/>
                <a:cs typeface="Arial" pitchFamily="34" charset="0"/>
              </a:rPr>
              <a:t>Training:</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a:t>
            </a:r>
            <a:r>
              <a:rPr lang="en-IN" sz="1850" b="0" i="1" dirty="0" smtClean="0">
                <a:solidFill>
                  <a:srgbClr val="0D0D0D"/>
                </a:solidFill>
                <a:effectLst/>
                <a:latin typeface="Arial" pitchFamily="34" charset="0"/>
                <a:cs typeface="Arial" pitchFamily="34" charset="0"/>
              </a:rPr>
              <a:t>	Train </a:t>
            </a:r>
            <a:r>
              <a:rPr lang="en-IN" sz="1850" b="0" i="1" dirty="0">
                <a:solidFill>
                  <a:srgbClr val="0D0D0D"/>
                </a:solidFill>
                <a:effectLst/>
                <a:latin typeface="Arial" pitchFamily="34" charset="0"/>
                <a:cs typeface="Arial" pitchFamily="34" charset="0"/>
              </a:rPr>
              <a:t>the GAN model on a high-performance computing (HPC) system using GPUs for accelerated training</a:t>
            </a:r>
            <a:r>
              <a:rPr lang="en-IN" sz="1850" b="0" i="1" dirty="0" smtClean="0">
                <a:solidFill>
                  <a:srgbClr val="0D0D0D"/>
                </a:solidFill>
                <a:effectLst/>
                <a:latin typeface="Arial" pitchFamily="34" charset="0"/>
                <a:cs typeface="Arial" pitchFamily="34" charset="0"/>
              </a:rPr>
              <a:t>.</a:t>
            </a:r>
          </a:p>
          <a:p>
            <a:pPr marL="457200" lvl="1" indent="0" algn="l">
              <a:buNone/>
            </a:pPr>
            <a:endParaRPr lang="en-IN" sz="1850" b="0" i="1" dirty="0" smtClean="0">
              <a:solidFill>
                <a:srgbClr val="0D0D0D"/>
              </a:solidFill>
              <a:effectLst/>
              <a:latin typeface="Arial" pitchFamily="34" charset="0"/>
              <a:cs typeface="Arial" pitchFamily="34" charset="0"/>
            </a:endParaRPr>
          </a:p>
          <a:p>
            <a:pPr algn="l">
              <a:buNone/>
            </a:pPr>
            <a:r>
              <a:rPr lang="en-IN" sz="1850" i="1" dirty="0">
                <a:solidFill>
                  <a:srgbClr val="0D0D0D"/>
                </a:solidFill>
                <a:latin typeface="Arial" pitchFamily="34" charset="0"/>
                <a:cs typeface="Arial" pitchFamily="34" charset="0"/>
              </a:rPr>
              <a:t> </a:t>
            </a:r>
            <a:r>
              <a:rPr lang="en-IN" sz="1850" i="1" dirty="0" smtClean="0">
                <a:solidFill>
                  <a:srgbClr val="0D0D0D"/>
                </a:solidFill>
                <a:latin typeface="Arial" pitchFamily="34" charset="0"/>
                <a:cs typeface="Arial" pitchFamily="34" charset="0"/>
              </a:rPr>
              <a:t> 	 2. </a:t>
            </a:r>
            <a:r>
              <a:rPr lang="en-IN" sz="1850" b="1" i="1" dirty="0" smtClean="0">
                <a:solidFill>
                  <a:srgbClr val="0D0D0D"/>
                </a:solidFill>
                <a:effectLst/>
                <a:latin typeface="Arial" pitchFamily="34" charset="0"/>
                <a:cs typeface="Arial" pitchFamily="34" charset="0"/>
              </a:rPr>
              <a:t>Model </a:t>
            </a:r>
            <a:r>
              <a:rPr lang="en-IN" sz="1850" b="1" i="1" dirty="0">
                <a:solidFill>
                  <a:srgbClr val="0D0D0D"/>
                </a:solidFill>
                <a:effectLst/>
                <a:latin typeface="Arial" pitchFamily="34" charset="0"/>
                <a:cs typeface="Arial" pitchFamily="34" charset="0"/>
              </a:rPr>
              <a:t>Optimization:</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a:t>
            </a:r>
            <a:r>
              <a:rPr lang="en-IN" sz="1850" b="0" i="1" dirty="0" smtClean="0">
                <a:solidFill>
                  <a:srgbClr val="0D0D0D"/>
                </a:solidFill>
                <a:effectLst/>
                <a:latin typeface="Arial" pitchFamily="34" charset="0"/>
                <a:cs typeface="Arial" pitchFamily="34" charset="0"/>
              </a:rPr>
              <a:t>	Optimize </a:t>
            </a:r>
            <a:r>
              <a:rPr lang="en-IN" sz="1850" b="0" i="1" dirty="0">
                <a:solidFill>
                  <a:srgbClr val="0D0D0D"/>
                </a:solidFill>
                <a:effectLst/>
                <a:latin typeface="Arial" pitchFamily="34" charset="0"/>
                <a:cs typeface="Arial" pitchFamily="34" charset="0"/>
              </a:rPr>
              <a:t>the trained model for inference speed and resource efficiency</a:t>
            </a:r>
            <a:r>
              <a:rPr lang="en-IN" sz="1850" b="0" i="1" dirty="0" smtClean="0">
                <a:solidFill>
                  <a:srgbClr val="0D0D0D"/>
                </a:solidFill>
                <a:effectLst/>
                <a:latin typeface="Arial" pitchFamily="34" charset="0"/>
                <a:cs typeface="Arial" pitchFamily="34" charset="0"/>
              </a:rPr>
              <a:t>.</a:t>
            </a:r>
          </a:p>
          <a:p>
            <a:pPr marL="457200" lvl="1" indent="0" algn="l">
              <a:buNone/>
            </a:pPr>
            <a:endParaRPr lang="en-IN" sz="1850" b="0" i="1" dirty="0" smtClean="0">
              <a:solidFill>
                <a:srgbClr val="0D0D0D"/>
              </a:solidFill>
              <a:effectLst/>
              <a:latin typeface="Arial" pitchFamily="34" charset="0"/>
              <a:cs typeface="Arial" pitchFamily="34" charset="0"/>
            </a:endParaRPr>
          </a:p>
          <a:p>
            <a:pPr algn="l">
              <a:buNone/>
            </a:pPr>
            <a:r>
              <a:rPr lang="en-IN" sz="1850" i="1" dirty="0" smtClean="0">
                <a:solidFill>
                  <a:srgbClr val="0D0D0D"/>
                </a:solidFill>
                <a:latin typeface="Arial" pitchFamily="34" charset="0"/>
                <a:cs typeface="Arial" pitchFamily="34" charset="0"/>
              </a:rPr>
              <a:t>	3.</a:t>
            </a:r>
            <a:r>
              <a:rPr lang="en-IN" sz="1850" b="1" i="1" dirty="0" smtClean="0">
                <a:solidFill>
                  <a:srgbClr val="0D0D0D"/>
                </a:solidFill>
                <a:effectLst/>
                <a:latin typeface="Arial" pitchFamily="34" charset="0"/>
                <a:cs typeface="Arial" pitchFamily="34" charset="0"/>
              </a:rPr>
              <a:t>Containerization</a:t>
            </a:r>
            <a:r>
              <a:rPr lang="en-IN" sz="1850" b="1" i="1" dirty="0">
                <a:solidFill>
                  <a:srgbClr val="0D0D0D"/>
                </a:solidFill>
                <a:effectLst/>
                <a:latin typeface="Arial" pitchFamily="34" charset="0"/>
                <a:cs typeface="Arial" pitchFamily="34" charset="0"/>
              </a:rPr>
              <a:t>:</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a:t>
            </a:r>
            <a:r>
              <a:rPr lang="en-IN" sz="1850" b="0" i="1" dirty="0" smtClean="0">
                <a:solidFill>
                  <a:srgbClr val="0D0D0D"/>
                </a:solidFill>
                <a:effectLst/>
                <a:latin typeface="Arial" pitchFamily="34" charset="0"/>
                <a:cs typeface="Arial" pitchFamily="34" charset="0"/>
              </a:rPr>
              <a:t>	Package </a:t>
            </a:r>
            <a:r>
              <a:rPr lang="en-IN" sz="1850" b="0" i="1" dirty="0">
                <a:solidFill>
                  <a:srgbClr val="0D0D0D"/>
                </a:solidFill>
                <a:effectLst/>
                <a:latin typeface="Arial" pitchFamily="34" charset="0"/>
                <a:cs typeface="Arial" pitchFamily="34" charset="0"/>
              </a:rPr>
              <a:t>the optimized model into a Docker container for easy deployment and portability.</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Content Placeholder 2"/>
          <p:cNvSpPr>
            <a:spLocks noGrp="1"/>
          </p:cNvSpPr>
          <p:nvPr>
            <p:ph sz="quarter" idx="10"/>
          </p:nvPr>
        </p:nvSpPr>
        <p:spPr/>
        <p:txBody>
          <a:bodyPr/>
          <a:lstStyle/>
          <a:p>
            <a:pPr marL="0" indent="0" algn="l">
              <a:buNone/>
            </a:pPr>
            <a:endParaRPr lang="en-US" sz="1800" b="1" i="1" dirty="0" smtClean="0">
              <a:solidFill>
                <a:srgbClr val="0D0D0D"/>
              </a:solidFill>
              <a:effectLst/>
            </a:endParaRPr>
          </a:p>
          <a:p>
            <a:pPr marL="0" indent="0" algn="l">
              <a:buNone/>
            </a:pPr>
            <a:r>
              <a:rPr lang="en-US" sz="1800" b="1" i="1" dirty="0" smtClean="0">
                <a:solidFill>
                  <a:srgbClr val="0D0D0D"/>
                </a:solidFill>
                <a:effectLst/>
                <a:latin typeface="Arial" pitchFamily="34" charset="0"/>
                <a:cs typeface="Arial" pitchFamily="34" charset="0"/>
              </a:rPr>
              <a:t>        4.Deployment Platform:</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Choose </a:t>
            </a:r>
            <a:r>
              <a:rPr lang="en-US" sz="1800" b="0" i="1" dirty="0">
                <a:solidFill>
                  <a:srgbClr val="0D0D0D"/>
                </a:solidFill>
                <a:effectLst/>
                <a:latin typeface="Arial" pitchFamily="34" charset="0"/>
                <a:cs typeface="Arial" pitchFamily="34" charset="0"/>
              </a:rPr>
              <a:t>a deployment platform such as cloud services (e.g., AWS, Azure) or on-premises servers</a:t>
            </a:r>
            <a:r>
              <a:rPr lang="en-US" sz="1800" b="0" i="1" dirty="0" smtClean="0">
                <a:solidFill>
                  <a:srgbClr val="0D0D0D"/>
                </a:solidFill>
                <a:effectLst/>
                <a:latin typeface="Arial" pitchFamily="34" charset="0"/>
                <a:cs typeface="Arial" pitchFamily="34" charset="0"/>
              </a:rPr>
              <a:t>.</a:t>
            </a:r>
          </a:p>
          <a:p>
            <a:pPr marL="0" indent="0" algn="l">
              <a:buNone/>
            </a:pPr>
            <a:endParaRPr lang="en-US" sz="1800" b="0" i="1" dirty="0" smtClean="0">
              <a:solidFill>
                <a:srgbClr val="0D0D0D"/>
              </a:solidFill>
              <a:effectLst/>
              <a:latin typeface="Arial" pitchFamily="34" charset="0"/>
              <a:cs typeface="Arial" pitchFamily="34" charset="0"/>
            </a:endParaRPr>
          </a:p>
          <a:p>
            <a:pPr marL="0" indent="0" algn="l">
              <a:buNone/>
            </a:pPr>
            <a:r>
              <a:rPr lang="en-US" sz="1800" b="1" i="1" dirty="0" smtClean="0">
                <a:solidFill>
                  <a:srgbClr val="0D0D0D"/>
                </a:solidFill>
                <a:effectLst/>
                <a:latin typeface="Arial" pitchFamily="34" charset="0"/>
                <a:cs typeface="Arial" pitchFamily="34" charset="0"/>
              </a:rPr>
              <a:t>        5.Scalability </a:t>
            </a:r>
            <a:r>
              <a:rPr lang="en-US" sz="1800" b="1" i="1" dirty="0">
                <a:solidFill>
                  <a:srgbClr val="0D0D0D"/>
                </a:solidFill>
                <a:effectLst/>
                <a:latin typeface="Arial" pitchFamily="34" charset="0"/>
                <a:cs typeface="Arial" pitchFamily="34" charset="0"/>
              </a:rPr>
              <a:t>Considerations</a:t>
            </a:r>
            <a:r>
              <a:rPr lang="en-US" sz="1800" b="1" i="1" dirty="0" smtClean="0">
                <a:solidFill>
                  <a:srgbClr val="0D0D0D"/>
                </a:solidFill>
                <a:effectLst/>
                <a:latin typeface="Arial" pitchFamily="34" charset="0"/>
                <a:cs typeface="Arial" pitchFamily="34" charset="0"/>
              </a:rPr>
              <a:t>:</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a:t>
            </a:r>
            <a:r>
              <a:rPr lang="en-US" sz="1800" b="0" i="1" dirty="0">
                <a:solidFill>
                  <a:srgbClr val="0D0D0D"/>
                </a:solidFill>
                <a:effectLst/>
                <a:latin typeface="Arial" pitchFamily="34" charset="0"/>
                <a:cs typeface="Arial" pitchFamily="34" charset="0"/>
              </a:rPr>
              <a:t>Ensure the deployment infrastructure can handle varying workloads and scale horizontally if needed</a:t>
            </a:r>
            <a:r>
              <a:rPr lang="en-US" sz="1800" b="0" i="1" dirty="0" smtClean="0">
                <a:solidFill>
                  <a:srgbClr val="0D0D0D"/>
                </a:solidFill>
                <a:effectLst/>
                <a:latin typeface="Arial" pitchFamily="34" charset="0"/>
                <a:cs typeface="Arial" pitchFamily="34" charset="0"/>
              </a:rPr>
              <a:t>.</a:t>
            </a:r>
          </a:p>
          <a:p>
            <a:pPr marL="0" indent="0" algn="l">
              <a:buNone/>
            </a:pPr>
            <a:endParaRPr lang="en-US" sz="1800" b="0" i="1" dirty="0" smtClean="0">
              <a:solidFill>
                <a:srgbClr val="0D0D0D"/>
              </a:solidFill>
              <a:effectLst/>
              <a:latin typeface="Arial" pitchFamily="34" charset="0"/>
              <a:cs typeface="Arial" pitchFamily="34" charset="0"/>
            </a:endParaRPr>
          </a:p>
          <a:p>
            <a:pPr marL="0" indent="0" algn="l">
              <a:buNone/>
            </a:pPr>
            <a:r>
              <a:rPr lang="en-US" sz="1800" b="1" i="1" dirty="0" smtClean="0">
                <a:solidFill>
                  <a:srgbClr val="0D0D0D"/>
                </a:solidFill>
                <a:effectLst/>
                <a:latin typeface="Arial" pitchFamily="34" charset="0"/>
                <a:cs typeface="Arial" pitchFamily="34" charset="0"/>
              </a:rPr>
              <a:t>        6.API </a:t>
            </a:r>
            <a:r>
              <a:rPr lang="en-US" sz="1800" b="1" i="1" dirty="0">
                <a:solidFill>
                  <a:srgbClr val="0D0D0D"/>
                </a:solidFill>
                <a:effectLst/>
                <a:latin typeface="Arial" pitchFamily="34" charset="0"/>
                <a:cs typeface="Arial" pitchFamily="34" charset="0"/>
              </a:rPr>
              <a:t>Integration (Optional</a:t>
            </a:r>
            <a:r>
              <a:rPr lang="en-US" sz="1800" b="1" i="1" dirty="0" smtClean="0">
                <a:solidFill>
                  <a:srgbClr val="0D0D0D"/>
                </a:solidFill>
                <a:effectLst/>
                <a:latin typeface="Arial" pitchFamily="34" charset="0"/>
                <a:cs typeface="Arial" pitchFamily="34" charset="0"/>
              </a:rPr>
              <a:t>):</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Expose </a:t>
            </a:r>
            <a:r>
              <a:rPr lang="en-US" sz="1800" b="0" i="1" dirty="0">
                <a:solidFill>
                  <a:srgbClr val="0D0D0D"/>
                </a:solidFill>
                <a:effectLst/>
                <a:latin typeface="Arial" pitchFamily="34" charset="0"/>
                <a:cs typeface="Arial" pitchFamily="34" charset="0"/>
              </a:rPr>
              <a:t>the GAN model through an API for seamless integration with other systems or applications.</a:t>
            </a:r>
          </a:p>
          <a:p>
            <a:pPr marL="0" indent="0">
              <a:buNone/>
            </a:pP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Content Placeholder 2"/>
          <p:cNvSpPr>
            <a:spLocks noGrp="1"/>
          </p:cNvSpPr>
          <p:nvPr>
            <p:ph sz="quarter" idx="10"/>
          </p:nvPr>
        </p:nvSpPr>
        <p:spPr/>
        <p:txBody>
          <a:bodyPr>
            <a:normAutofit/>
          </a:bodyPr>
          <a:lstStyle/>
          <a:p>
            <a:pPr marL="0" indent="0">
              <a:buNone/>
            </a:pPr>
            <a:endParaRPr lang="en-US" sz="1700" b="1" i="1" dirty="0" smtClean="0">
              <a:solidFill>
                <a:srgbClr val="0D0D0D"/>
              </a:solidFill>
              <a:effectLst/>
            </a:endParaRPr>
          </a:p>
          <a:p>
            <a:pPr marL="0" indent="0">
              <a:buNone/>
            </a:pPr>
            <a:r>
              <a:rPr lang="en-US" sz="1800" b="1" i="1" dirty="0" smtClean="0">
                <a:solidFill>
                  <a:srgbClr val="0D0D0D"/>
                </a:solidFill>
                <a:latin typeface="Arial" pitchFamily="34" charset="0"/>
                <a:cs typeface="Arial" pitchFamily="34" charset="0"/>
              </a:rPr>
              <a:t>     </a:t>
            </a:r>
            <a:r>
              <a:rPr lang="en-US" sz="1800" b="1" i="1" dirty="0" smtClean="0">
                <a:solidFill>
                  <a:srgbClr val="0D0D0D"/>
                </a:solidFill>
                <a:effectLst/>
                <a:latin typeface="Arial" pitchFamily="34" charset="0"/>
                <a:cs typeface="Arial" pitchFamily="34" charset="0"/>
              </a:rPr>
              <a:t>7.Monitoring </a:t>
            </a:r>
            <a:r>
              <a:rPr lang="en-US" sz="1800" b="1" i="1" dirty="0">
                <a:solidFill>
                  <a:srgbClr val="0D0D0D"/>
                </a:solidFill>
                <a:effectLst/>
                <a:latin typeface="Arial" pitchFamily="34" charset="0"/>
                <a:cs typeface="Arial" pitchFamily="34" charset="0"/>
              </a:rPr>
              <a:t>and Maintenance</a:t>
            </a:r>
            <a:r>
              <a:rPr lang="en-US" sz="1800" b="1" i="1" dirty="0" smtClean="0">
                <a:solidFill>
                  <a:srgbClr val="0D0D0D"/>
                </a:solidFill>
                <a:effectLst/>
                <a:latin typeface="Arial" pitchFamily="34" charset="0"/>
                <a:cs typeface="Arial" pitchFamily="34" charset="0"/>
              </a:rPr>
              <a:t>:</a:t>
            </a:r>
            <a:endParaRPr lang="en-US" sz="1800" i="1" dirty="0">
              <a:solidFill>
                <a:srgbClr val="0D0D0D"/>
              </a:solidFill>
              <a:latin typeface="Arial" pitchFamily="34" charset="0"/>
              <a:cs typeface="Arial" pitchFamily="34" charset="0"/>
            </a:endParaRPr>
          </a:p>
          <a:p>
            <a:pPr marL="0" indent="0">
              <a:buNone/>
            </a:pPr>
            <a:r>
              <a:rPr lang="en-US" sz="1800" b="0" i="1" dirty="0">
                <a:solidFill>
                  <a:srgbClr val="0D0D0D"/>
                </a:solidFill>
                <a:effectLst/>
                <a:latin typeface="Arial" pitchFamily="34" charset="0"/>
                <a:cs typeface="Arial" pitchFamily="34" charset="0"/>
              </a:rPr>
              <a:t>       Implement monitoring tools to track model performance and resource </a:t>
            </a:r>
            <a:r>
              <a:rPr lang="en-US" sz="1800" b="0" i="1" dirty="0" smtClean="0">
                <a:solidFill>
                  <a:srgbClr val="0D0D0D"/>
                </a:solidFill>
                <a:effectLst/>
                <a:latin typeface="Arial" pitchFamily="34" charset="0"/>
                <a:cs typeface="Arial" pitchFamily="34" charset="0"/>
              </a:rPr>
              <a:t>utilization.</a:t>
            </a:r>
            <a:r>
              <a:rPr lang="en-US" sz="1800" i="1" dirty="0" smtClean="0">
                <a:solidFill>
                  <a:srgbClr val="0D0D0D"/>
                </a:solidFill>
                <a:latin typeface="Arial" pitchFamily="34" charset="0"/>
                <a:cs typeface="Arial" pitchFamily="34" charset="0"/>
              </a:rPr>
              <a:t> </a:t>
            </a:r>
            <a:r>
              <a:rPr lang="en-US" sz="1800" b="0" i="1" dirty="0" smtClean="0">
                <a:solidFill>
                  <a:srgbClr val="0D0D0D"/>
                </a:solidFill>
                <a:effectLst/>
                <a:latin typeface="Arial" pitchFamily="34" charset="0"/>
                <a:cs typeface="Arial" pitchFamily="34" charset="0"/>
              </a:rPr>
              <a:t>Regularly </a:t>
            </a:r>
            <a:r>
              <a:rPr lang="en-US" sz="1800" b="0" i="1" dirty="0">
                <a:solidFill>
                  <a:srgbClr val="0D0D0D"/>
                </a:solidFill>
                <a:effectLst/>
                <a:latin typeface="Arial" pitchFamily="34" charset="0"/>
                <a:cs typeface="Arial" pitchFamily="34" charset="0"/>
              </a:rPr>
              <a:t>update the deployed model with improvements or new versions as needed</a:t>
            </a:r>
            <a:r>
              <a:rPr lang="en-US" sz="1800" b="0" i="1" dirty="0" smtClean="0">
                <a:solidFill>
                  <a:srgbClr val="0D0D0D"/>
                </a:solidFill>
                <a:effectLst/>
                <a:latin typeface="Arial" pitchFamily="34" charset="0"/>
                <a:cs typeface="Arial" pitchFamily="34" charset="0"/>
              </a:rPr>
              <a:t>.</a:t>
            </a:r>
          </a:p>
          <a:p>
            <a:pPr marL="0" indent="0">
              <a:buNone/>
            </a:pPr>
            <a:endParaRPr lang="en-US" sz="1800" b="0" i="1" dirty="0" smtClean="0">
              <a:solidFill>
                <a:srgbClr val="0D0D0D"/>
              </a:solidFill>
              <a:effectLst/>
              <a:latin typeface="Arial" pitchFamily="34" charset="0"/>
              <a:cs typeface="Arial" pitchFamily="34" charset="0"/>
            </a:endParaRPr>
          </a:p>
          <a:p>
            <a:pPr marL="0" indent="0" algn="l">
              <a:buNone/>
            </a:pPr>
            <a:r>
              <a:rPr lang="en-US" sz="1800" b="1" i="1" dirty="0" smtClean="0">
                <a:solidFill>
                  <a:srgbClr val="0D0D0D"/>
                </a:solidFill>
                <a:effectLst/>
                <a:latin typeface="Arial" pitchFamily="34" charset="0"/>
                <a:cs typeface="Arial" pitchFamily="34" charset="0"/>
              </a:rPr>
              <a:t>     8.Security </a:t>
            </a:r>
            <a:r>
              <a:rPr lang="en-US" sz="1800" b="1" i="1" dirty="0">
                <a:solidFill>
                  <a:srgbClr val="0D0D0D"/>
                </a:solidFill>
                <a:effectLst/>
                <a:latin typeface="Arial" pitchFamily="34" charset="0"/>
                <a:cs typeface="Arial" pitchFamily="34" charset="0"/>
              </a:rPr>
              <a:t>Considerations:</a:t>
            </a:r>
          </a:p>
          <a:p>
            <a:pPr marL="0" indent="0" algn="l">
              <a:buNone/>
            </a:pPr>
            <a:r>
              <a:rPr lang="en-US" sz="1800" b="0" i="1" dirty="0">
                <a:solidFill>
                  <a:srgbClr val="0D0D0D"/>
                </a:solidFill>
                <a:effectLst/>
                <a:latin typeface="Arial" pitchFamily="34" charset="0"/>
                <a:cs typeface="Arial" pitchFamily="34" charset="0"/>
              </a:rPr>
              <a:t>      Implement security measures such as access control and encryption to protect the deployed model and data</a:t>
            </a:r>
            <a:r>
              <a:rPr lang="en-US" sz="1800" b="0" i="1" dirty="0" smtClean="0">
                <a:solidFill>
                  <a:srgbClr val="0D0D0D"/>
                </a:solidFill>
                <a:effectLst/>
                <a:latin typeface="Arial" pitchFamily="34" charset="0"/>
                <a:cs typeface="Arial" pitchFamily="34" charset="0"/>
              </a:rPr>
              <a:t>.</a:t>
            </a:r>
          </a:p>
          <a:p>
            <a:pPr marL="0" indent="0" algn="l">
              <a:buNone/>
            </a:pPr>
            <a:r>
              <a:rPr lang="en-US" sz="1800" b="1" i="1" dirty="0" smtClean="0">
                <a:solidFill>
                  <a:srgbClr val="0D0D0D"/>
                </a:solidFill>
                <a:effectLst/>
                <a:latin typeface="Arial" pitchFamily="34" charset="0"/>
                <a:cs typeface="Arial" pitchFamily="34" charset="0"/>
              </a:rPr>
              <a:t>     </a:t>
            </a:r>
          </a:p>
          <a:p>
            <a:pPr marL="0" indent="0" algn="l">
              <a:buNone/>
            </a:pPr>
            <a:r>
              <a:rPr lang="en-US" sz="1800" b="1" i="1" dirty="0" smtClean="0">
                <a:solidFill>
                  <a:srgbClr val="0D0D0D"/>
                </a:solidFill>
                <a:latin typeface="Arial" pitchFamily="34" charset="0"/>
                <a:cs typeface="Arial" pitchFamily="34" charset="0"/>
              </a:rPr>
              <a:t>     </a:t>
            </a:r>
            <a:r>
              <a:rPr lang="en-US" sz="1800" b="1" i="1" dirty="0" smtClean="0">
                <a:solidFill>
                  <a:srgbClr val="0D0D0D"/>
                </a:solidFill>
                <a:effectLst/>
                <a:latin typeface="Arial" pitchFamily="34" charset="0"/>
                <a:cs typeface="Arial" pitchFamily="34" charset="0"/>
              </a:rPr>
              <a:t>9.Testing </a:t>
            </a:r>
            <a:r>
              <a:rPr lang="en-US" sz="1800" b="1" i="1" dirty="0">
                <a:solidFill>
                  <a:srgbClr val="0D0D0D"/>
                </a:solidFill>
                <a:effectLst/>
                <a:latin typeface="Arial" pitchFamily="34" charset="0"/>
                <a:cs typeface="Arial" pitchFamily="34" charset="0"/>
              </a:rPr>
              <a:t>and </a:t>
            </a:r>
            <a:r>
              <a:rPr lang="en-US" sz="1800" b="1" i="1" dirty="0" smtClean="0">
                <a:solidFill>
                  <a:srgbClr val="0D0D0D"/>
                </a:solidFill>
                <a:effectLst/>
                <a:latin typeface="Arial" pitchFamily="34" charset="0"/>
                <a:cs typeface="Arial" pitchFamily="34" charset="0"/>
              </a:rPr>
              <a:t>Validation:</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Conduct </a:t>
            </a:r>
            <a:r>
              <a:rPr lang="en-US" sz="1800" b="0" i="1" dirty="0">
                <a:solidFill>
                  <a:srgbClr val="0D0D0D"/>
                </a:solidFill>
                <a:effectLst/>
                <a:latin typeface="Arial" pitchFamily="34" charset="0"/>
                <a:cs typeface="Arial" pitchFamily="34" charset="0"/>
              </a:rPr>
              <a:t>thorough testing to ensure the deployed model performs as expected in a production environment.</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r>
              <a:rPr lang="en-US" sz="3200" i="1" dirty="0">
                <a:solidFill>
                  <a:srgbClr val="292C48"/>
                </a:solidFill>
                <a:effectLst>
                  <a:outerShdw blurRad="38100" dist="38100" dir="2700000" algn="tl">
                    <a:srgbClr val="000000">
                      <a:alpha val="43137"/>
                    </a:srgbClr>
                  </a:outerShdw>
                </a:effectLst>
              </a:rPr>
              <a:t>RESULT:</a:t>
            </a:r>
            <a:endParaRPr lang="en-IN" sz="3200" i="1" dirty="0">
              <a:solidFill>
                <a:srgbClr val="292C48"/>
              </a:solidFill>
              <a:effectLst>
                <a:outerShdw blurRad="38100" dist="38100" dir="2700000" algn="tl">
                  <a:srgbClr val="000000">
                    <a:alpha val="43137"/>
                  </a:srgbClr>
                </a:outerShdw>
              </a:effectLst>
            </a:endParaRPr>
          </a:p>
        </p:txBody>
      </p:sp>
      <p:pic>
        <p:nvPicPr>
          <p:cNvPr id="2097154" name="Content Placeholder 9"/>
          <p:cNvPicPr>
            <a:picLocks noGrp="1" noChangeAspect="1"/>
          </p:cNvPicPr>
          <p:nvPr>
            <p:ph sz="quarter" idx="10"/>
          </p:nvPr>
        </p:nvPicPr>
        <p:blipFill>
          <a:blip r:embed="rId2"/>
          <a:stretch>
            <a:fillRect/>
          </a:stretch>
        </p:blipFill>
        <p:spPr>
          <a:xfrm>
            <a:off x="847726" y="1426847"/>
            <a:ext cx="10186279" cy="4750116"/>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846944" y="681037"/>
            <a:ext cx="10515600" cy="583800"/>
          </a:xfrm>
        </p:spPr>
        <p:txBody>
          <a:bodyPr/>
          <a:lstStyle/>
          <a:p>
            <a:r>
              <a:rPr lang="en-US" sz="3200" i="1" dirty="0">
                <a:solidFill>
                  <a:srgbClr val="292C48"/>
                </a:solidFill>
                <a:effectLst>
                  <a:outerShdw blurRad="38100" dist="38100" dir="2700000" algn="tl">
                    <a:srgbClr val="000000">
                      <a:alpha val="43137"/>
                    </a:srgbClr>
                  </a:outerShdw>
                </a:effectLst>
              </a:rPr>
              <a:t>RESULT:</a:t>
            </a:r>
            <a:endParaRPr lang="en-IN" sz="3200" dirty="0">
              <a:solidFill>
                <a:srgbClr val="292C48"/>
              </a:solidFill>
              <a:effectLst>
                <a:outerShdw blurRad="38100" dist="38100" dir="2700000" algn="tl">
                  <a:srgbClr val="000000">
                    <a:alpha val="43137"/>
                  </a:srgbClr>
                </a:outerShdw>
              </a:effectLst>
            </a:endParaRPr>
          </a:p>
        </p:txBody>
      </p:sp>
      <p:pic>
        <p:nvPicPr>
          <p:cNvPr id="2097155" name="Content Placeholder 4"/>
          <p:cNvPicPr>
            <a:picLocks noGrp="1" noChangeAspect="1"/>
          </p:cNvPicPr>
          <p:nvPr>
            <p:ph sz="quarter" idx="10"/>
          </p:nvPr>
        </p:nvPicPr>
        <p:blipFill>
          <a:blip r:embed="rId2"/>
          <a:stretch>
            <a:fillRect/>
          </a:stretch>
        </p:blipFill>
        <p:spPr>
          <a:xfrm>
            <a:off x="2244010" y="1624519"/>
            <a:ext cx="7703983" cy="4387074"/>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CONCLUSION:</a:t>
            </a:r>
            <a:endParaRPr lang="en-IN" sz="3200" i="1" u="sng" dirty="0">
              <a:solidFill>
                <a:srgbClr val="292C48"/>
              </a:solidFill>
              <a:effectLst>
                <a:outerShdw blurRad="38100" dist="38100" dir="2700000" algn="tl">
                  <a:srgbClr val="000000">
                    <a:alpha val="43137"/>
                  </a:srgbClr>
                </a:outerShdw>
              </a:effectLst>
            </a:endParaRPr>
          </a:p>
        </p:txBody>
      </p:sp>
      <p:sp>
        <p:nvSpPr>
          <p:cNvPr id="1048629" name="Content Placeholder 2"/>
          <p:cNvSpPr>
            <a:spLocks noGrp="1"/>
          </p:cNvSpPr>
          <p:nvPr>
            <p:ph sz="quarter" idx="10"/>
          </p:nvPr>
        </p:nvSpPr>
        <p:spPr/>
        <p:txBody>
          <a:bodyPr>
            <a:normAutofit/>
          </a:bodyPr>
          <a:lstStyle/>
          <a:p>
            <a:pPr marL="0" indent="0">
              <a:buNone/>
            </a:pPr>
            <a:r>
              <a:rPr lang="en-US" sz="2300" b="0" dirty="0">
                <a:solidFill>
                  <a:srgbClr val="0D0D0D"/>
                </a:solidFill>
                <a:effectLst/>
                <a:latin typeface="Times New Roman" pitchFamily="18" charset="0"/>
                <a:cs typeface="Times New Roman" pitchFamily="18" charset="0"/>
              </a:rPr>
              <a:t>       </a:t>
            </a:r>
            <a:r>
              <a:rPr lang="en-US" sz="2300" b="0" dirty="0" smtClean="0">
                <a:solidFill>
                  <a:srgbClr val="0D0D0D"/>
                </a:solidFill>
                <a:effectLst/>
                <a:latin typeface="Times New Roman" pitchFamily="18" charset="0"/>
                <a:cs typeface="Times New Roman" pitchFamily="18" charset="0"/>
              </a:rPr>
              <a:t>	</a:t>
            </a:r>
          </a:p>
          <a:p>
            <a:pPr marL="0" indent="0">
              <a:buNone/>
            </a:pPr>
            <a:r>
              <a:rPr lang="en-US" sz="2300" b="0" dirty="0" smtClean="0">
                <a:solidFill>
                  <a:srgbClr val="0D0D0D"/>
                </a:solidFill>
                <a:effectLst/>
                <a:latin typeface="Times New Roman" pitchFamily="18" charset="0"/>
                <a:cs typeface="Times New Roman" pitchFamily="18" charset="0"/>
              </a:rPr>
              <a:t>	In </a:t>
            </a:r>
            <a:r>
              <a:rPr lang="en-US" sz="2300" b="0" dirty="0">
                <a:solidFill>
                  <a:srgbClr val="0D0D0D"/>
                </a:solidFill>
                <a:effectLst/>
                <a:latin typeface="Times New Roman" pitchFamily="18" charset="0"/>
                <a:cs typeface="Times New Roman" pitchFamily="18" charset="0"/>
              </a:rPr>
              <a:t>conclusion, the use of Generative Adversarial Networks (GANs) for handwritten model generation offers promising advancements in the field of handwriting recognition. </a:t>
            </a:r>
            <a:r>
              <a:rPr lang="en-US" sz="2300" b="0" dirty="0" smtClean="0">
                <a:solidFill>
                  <a:srgbClr val="0D0D0D"/>
                </a:solidFill>
                <a:effectLst/>
                <a:latin typeface="Times New Roman" pitchFamily="18" charset="0"/>
                <a:cs typeface="Times New Roman" pitchFamily="18" charset="0"/>
              </a:rPr>
              <a:t>By </a:t>
            </a:r>
            <a:r>
              <a:rPr lang="en-US" sz="2300" b="0" dirty="0">
                <a:solidFill>
                  <a:srgbClr val="0D0D0D"/>
                </a:solidFill>
                <a:effectLst/>
                <a:latin typeface="Times New Roman" pitchFamily="18" charset="0"/>
                <a:cs typeface="Times New Roman" pitchFamily="18" charset="0"/>
              </a:rPr>
              <a:t>leveraging GANs, we can generate realistic synthetic handwritten characters, thereby augmenting training datasets and improving the accuracy and robustness of recognition systems. </a:t>
            </a:r>
            <a:r>
              <a:rPr lang="en-US" sz="2300" b="0" dirty="0" smtClean="0">
                <a:solidFill>
                  <a:srgbClr val="0D0D0D"/>
                </a:solidFill>
                <a:effectLst/>
                <a:latin typeface="Times New Roman" pitchFamily="18" charset="0"/>
                <a:cs typeface="Times New Roman" pitchFamily="18" charset="0"/>
              </a:rPr>
              <a:t>Despite </a:t>
            </a:r>
            <a:r>
              <a:rPr lang="en-US" sz="2300" b="0" dirty="0">
                <a:solidFill>
                  <a:srgbClr val="0D0D0D"/>
                </a:solidFill>
                <a:effectLst/>
                <a:latin typeface="Times New Roman" pitchFamily="18" charset="0"/>
                <a:cs typeface="Times New Roman" pitchFamily="18" charset="0"/>
              </a:rPr>
              <a:t>challenges such as data variability and model optimization, the deployment of GAN-based handwritten models holds immense potential in various applications, including document digitization, signature verification, and language translation. </a:t>
            </a:r>
            <a:r>
              <a:rPr lang="en-US" sz="2300" b="0" dirty="0" smtClean="0">
                <a:solidFill>
                  <a:srgbClr val="0D0D0D"/>
                </a:solidFill>
                <a:effectLst/>
                <a:latin typeface="Times New Roman" pitchFamily="18" charset="0"/>
                <a:cs typeface="Times New Roman" pitchFamily="18" charset="0"/>
              </a:rPr>
              <a:t>With </a:t>
            </a:r>
            <a:r>
              <a:rPr lang="en-US" sz="2300" b="0" dirty="0">
                <a:solidFill>
                  <a:srgbClr val="0D0D0D"/>
                </a:solidFill>
                <a:effectLst/>
                <a:latin typeface="Times New Roman" pitchFamily="18" charset="0"/>
                <a:cs typeface="Times New Roman" pitchFamily="18" charset="0"/>
              </a:rPr>
              <a:t>continued research and refinement, GANs have the capability to revolutionize handwritten text processing, paving the way for more efficient and accurate recognition across diverse handwriting styles and languages.</a:t>
            </a:r>
            <a:endParaRPr lang="en-IN" sz="23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REFERENCES:</a:t>
            </a:r>
            <a:endParaRPr lang="en-IN" sz="3200" i="1" u="sng" dirty="0">
              <a:solidFill>
                <a:srgbClr val="292C48"/>
              </a:solidFill>
              <a:effectLst>
                <a:outerShdw blurRad="38100" dist="38100" dir="2700000" algn="tl">
                  <a:srgbClr val="000000">
                    <a:alpha val="43137"/>
                  </a:srgbClr>
                </a:outerShdw>
              </a:effectLst>
            </a:endParaRPr>
          </a:p>
        </p:txBody>
      </p:sp>
      <p:sp>
        <p:nvSpPr>
          <p:cNvPr id="1048631" name="Content Placeholder 2"/>
          <p:cNvSpPr>
            <a:spLocks noGrp="1"/>
          </p:cNvSpPr>
          <p:nvPr>
            <p:ph sz="quarter" idx="10"/>
          </p:nvPr>
        </p:nvSpPr>
        <p:spPr/>
        <p:txBody>
          <a:bodyPr>
            <a:normAutofit/>
          </a:bodyPr>
          <a:lstStyle/>
          <a:p>
            <a:pPr algn="l">
              <a:buFont typeface="+mj-lt"/>
              <a:buAutoNum type="arabicPeriod"/>
            </a:pPr>
            <a:endParaRPr lang="en-IN" sz="2200" b="0" dirty="0" smtClean="0">
              <a:solidFill>
                <a:srgbClr val="0D0D0D"/>
              </a:solidFill>
              <a:effectLst/>
              <a:latin typeface="Times New Roman" pitchFamily="18" charset="0"/>
              <a:cs typeface="Times New Roman" pitchFamily="18" charset="0"/>
            </a:endParaRPr>
          </a:p>
          <a:p>
            <a:pPr algn="l">
              <a:buFont typeface="+mj-lt"/>
              <a:buAutoNum type="arabicPeriod"/>
            </a:pPr>
            <a:r>
              <a:rPr lang="en-IN" sz="2200" b="0" dirty="0" smtClean="0">
                <a:solidFill>
                  <a:srgbClr val="0D0D0D"/>
                </a:solidFill>
                <a:effectLst/>
                <a:latin typeface="Times New Roman" pitchFamily="18" charset="0"/>
                <a:cs typeface="Times New Roman" pitchFamily="18" charset="0"/>
              </a:rPr>
              <a:t>Goodfellow </a:t>
            </a:r>
            <a:r>
              <a:rPr lang="en-IN" sz="2200" b="0" dirty="0">
                <a:solidFill>
                  <a:srgbClr val="0D0D0D"/>
                </a:solidFill>
                <a:effectLst/>
                <a:latin typeface="Times New Roman" pitchFamily="18" charset="0"/>
                <a:cs typeface="Times New Roman" pitchFamily="18" charset="0"/>
              </a:rPr>
              <a:t>et al., 2014. "Generative adversarial nets."</a:t>
            </a:r>
          </a:p>
          <a:p>
            <a:pPr algn="l">
              <a:buFont typeface="+mj-lt"/>
              <a:buAutoNum type="arabicPeriod"/>
            </a:pPr>
            <a:r>
              <a:rPr lang="en-IN" sz="2200" b="0" dirty="0">
                <a:solidFill>
                  <a:srgbClr val="0D0D0D"/>
                </a:solidFill>
                <a:effectLst/>
                <a:latin typeface="Times New Roman" pitchFamily="18" charset="0"/>
                <a:cs typeface="Times New Roman" pitchFamily="18" charset="0"/>
              </a:rPr>
              <a:t>Radford et al., 2015. "Unsupervised representation learning with deep convolutional GANs."</a:t>
            </a:r>
          </a:p>
          <a:p>
            <a:pPr algn="l">
              <a:buFont typeface="+mj-lt"/>
              <a:buAutoNum type="arabicPeriod"/>
            </a:pPr>
            <a:r>
              <a:rPr lang="en-IN" sz="2200" b="0" dirty="0" err="1">
                <a:solidFill>
                  <a:srgbClr val="0D0D0D"/>
                </a:solidFill>
                <a:effectLst/>
                <a:latin typeface="Times New Roman" pitchFamily="18" charset="0"/>
                <a:cs typeface="Times New Roman" pitchFamily="18" charset="0"/>
              </a:rPr>
              <a:t>Odena</a:t>
            </a:r>
            <a:r>
              <a:rPr lang="en-IN" sz="2200" b="0" dirty="0">
                <a:solidFill>
                  <a:srgbClr val="0D0D0D"/>
                </a:solidFill>
                <a:effectLst/>
                <a:latin typeface="Times New Roman" pitchFamily="18" charset="0"/>
                <a:cs typeface="Times New Roman" pitchFamily="18" charset="0"/>
              </a:rPr>
              <a:t> et al., 2017. "Conditional image synthesis with auxiliary classifier GANs."</a:t>
            </a:r>
          </a:p>
          <a:p>
            <a:pPr algn="l">
              <a:buFont typeface="+mj-lt"/>
              <a:buAutoNum type="arabicPeriod"/>
            </a:pPr>
            <a:r>
              <a:rPr lang="en-IN" sz="2200" b="0" dirty="0">
                <a:solidFill>
                  <a:srgbClr val="0D0D0D"/>
                </a:solidFill>
                <a:effectLst/>
                <a:latin typeface="Times New Roman" pitchFamily="18" charset="0"/>
                <a:cs typeface="Times New Roman" pitchFamily="18" charset="0"/>
              </a:rPr>
              <a:t>Zhang et al., 2018. "</a:t>
            </a:r>
            <a:r>
              <a:rPr lang="en-IN" sz="2200" b="0" dirty="0" err="1">
                <a:solidFill>
                  <a:srgbClr val="0D0D0D"/>
                </a:solidFill>
                <a:effectLst/>
                <a:latin typeface="Times New Roman" pitchFamily="18" charset="0"/>
                <a:cs typeface="Times New Roman" pitchFamily="18" charset="0"/>
              </a:rPr>
              <a:t>StackGAN</a:t>
            </a:r>
            <a:r>
              <a:rPr lang="en-IN" sz="2200" b="0" dirty="0">
                <a:solidFill>
                  <a:srgbClr val="0D0D0D"/>
                </a:solidFill>
                <a:effectLst/>
                <a:latin typeface="Times New Roman" pitchFamily="18" charset="0"/>
                <a:cs typeface="Times New Roman" pitchFamily="18" charset="0"/>
              </a:rPr>
              <a:t>++: Realistic image synthesis with stacked GANs."</a:t>
            </a:r>
          </a:p>
          <a:p>
            <a:pPr algn="l">
              <a:buFont typeface="+mj-lt"/>
              <a:buAutoNum type="arabicPeriod"/>
            </a:pPr>
            <a:r>
              <a:rPr lang="en-IN" sz="2200" b="0" dirty="0">
                <a:solidFill>
                  <a:srgbClr val="0D0D0D"/>
                </a:solidFill>
                <a:effectLst/>
                <a:latin typeface="Times New Roman" pitchFamily="18" charset="0"/>
                <a:cs typeface="Times New Roman" pitchFamily="18" charset="0"/>
              </a:rPr>
              <a:t>Isola et al., 2017. "Image-to-image translation with conditional adversarial networks."</a:t>
            </a:r>
          </a:p>
          <a:p>
            <a:pPr algn="l"/>
            <a:r>
              <a:rPr lang="en-IN" sz="2200" b="0" dirty="0">
                <a:solidFill>
                  <a:srgbClr val="0D0D0D"/>
                </a:solidFill>
                <a:effectLst/>
                <a:latin typeface="Times New Roman" pitchFamily="18" charset="0"/>
                <a:cs typeface="Times New Roman" pitchFamily="18" charset="0"/>
              </a:rPr>
              <a:t>These references provide foundational knowledge and research insights into leveraging GANs for handwritten model generation and image synthesis, supporting the development of the proposed solution.</a:t>
            </a:r>
          </a:p>
          <a:p>
            <a:endParaRPr lang="en-IN" sz="22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Content Placeholder 2"/>
          <p:cNvSpPr>
            <a:spLocks noGrp="1"/>
          </p:cNvSpPr>
          <p:nvPr>
            <p:ph sz="quarter" idx="10"/>
          </p:nvPr>
        </p:nvSpPr>
        <p:spPr>
          <a:xfrm>
            <a:off x="838200" y="666206"/>
            <a:ext cx="10524344" cy="5510759"/>
          </a:xfrm>
        </p:spPr>
        <p:txBody>
          <a:bodyPr>
            <a:normAutofit/>
          </a:bodyPr>
          <a:lstStyle/>
          <a:p>
            <a:pPr>
              <a:buNone/>
            </a:pPr>
            <a:r>
              <a:rPr lang="en-US" sz="9600" b="1" i="1" dirty="0" smtClean="0">
                <a:solidFill>
                  <a:srgbClr val="292C48"/>
                </a:solidFill>
                <a:effectLst>
                  <a:outerShdw blurRad="38100" dist="38100" dir="2700000" algn="tl">
                    <a:srgbClr val="000000">
                      <a:alpha val="43137"/>
                    </a:srgbClr>
                  </a:outerShdw>
                </a:effectLst>
              </a:rPr>
              <a:t>			</a:t>
            </a:r>
          </a:p>
          <a:p>
            <a:pPr>
              <a:buNone/>
            </a:pPr>
            <a:r>
              <a:rPr lang="en-US" sz="9600" b="1" i="1" dirty="0" smtClean="0">
                <a:solidFill>
                  <a:srgbClr val="292C48"/>
                </a:solidFill>
                <a:effectLst>
                  <a:outerShdw blurRad="38100" dist="38100" dir="2700000" algn="tl">
                    <a:srgbClr val="000000">
                      <a:alpha val="43137"/>
                    </a:srgbClr>
                  </a:outerShdw>
                </a:effectLst>
              </a:rPr>
              <a:t>					</a:t>
            </a:r>
          </a:p>
          <a:p>
            <a:pPr>
              <a:buNone/>
            </a:pPr>
            <a:r>
              <a:rPr lang="en-US" sz="2000" b="1" dirty="0" smtClean="0">
                <a:latin typeface="Arial" pitchFamily="34" charset="0"/>
                <a:cs typeface="Arial" pitchFamily="34" charset="0"/>
              </a:rPr>
              <a:t>					</a:t>
            </a:r>
            <a:r>
              <a:rPr lang="en-US" sz="2000" b="1" i="1" dirty="0" smtClean="0">
                <a:solidFill>
                  <a:srgbClr val="292C48"/>
                </a:solidFill>
                <a:effectLst>
                  <a:outerShdw blurRad="38100" dist="38100" dir="2700000" algn="tl">
                    <a:srgbClr val="000000">
                      <a:alpha val="43137"/>
                    </a:srgbClr>
                  </a:outerShdw>
                </a:effectLst>
                <a:latin typeface="Arial" pitchFamily="34" charset="0"/>
                <a:cs typeface="Arial" pitchFamily="34" charset="0"/>
              </a:rPr>
              <a:t>PRESENTED BY:</a:t>
            </a:r>
          </a:p>
          <a:p>
            <a:pPr>
              <a:buNone/>
            </a:pPr>
            <a:r>
              <a:rPr lang="en-US" sz="2000" dirty="0" smtClean="0">
                <a:latin typeface="Arial" pitchFamily="34" charset="0"/>
                <a:cs typeface="Arial" pitchFamily="34" charset="0"/>
              </a:rPr>
              <a:t>							</a:t>
            </a:r>
            <a:r>
              <a:rPr lang="en-IN" sz="2000" dirty="0" smtClean="0">
                <a:latin typeface="Arial" pitchFamily="34" charset="0"/>
                <a:cs typeface="Arial" pitchFamily="34" charset="0"/>
              </a:rPr>
              <a:t>VINODHINI. J </a:t>
            </a:r>
            <a:r>
              <a:rPr lang="en-IN" sz="2000" dirty="0" smtClean="0">
                <a:latin typeface="Arial" pitchFamily="34" charset="0"/>
                <a:cs typeface="Arial" pitchFamily="34" charset="0"/>
              </a:rPr>
              <a:t>(BTECH/IT 3RD year) </a:t>
            </a:r>
          </a:p>
          <a:p>
            <a:pPr>
              <a:buNone/>
            </a:pPr>
            <a:r>
              <a:rPr lang="en-IN" sz="2000" dirty="0" smtClean="0">
                <a:latin typeface="Arial" pitchFamily="34" charset="0"/>
                <a:cs typeface="Arial" pitchFamily="34" charset="0"/>
              </a:rPr>
              <a:t>			       			              </a:t>
            </a:r>
            <a:r>
              <a:rPr lang="en-IN" sz="2000" dirty="0" smtClean="0">
                <a:latin typeface="Arial" pitchFamily="34" charset="0"/>
                <a:cs typeface="Arial" pitchFamily="34" charset="0"/>
              </a:rPr>
              <a:t>210921205057</a:t>
            </a:r>
            <a:r>
              <a:rPr lang="en-IN" sz="2000" dirty="0" smtClean="0">
                <a:latin typeface="Arial" pitchFamily="34" charset="0"/>
                <a:cs typeface="Arial" pitchFamily="34" charset="0"/>
              </a:rPr>
              <a:t>	</a:t>
            </a:r>
          </a:p>
          <a:p>
            <a:pPr>
              <a:buNone/>
            </a:pPr>
            <a:r>
              <a:rPr lang="en-IN" sz="2000" dirty="0" smtClean="0">
                <a:latin typeface="Arial" pitchFamily="34" charset="0"/>
                <a:cs typeface="Arial" pitchFamily="34" charset="0"/>
              </a:rPr>
              <a:t>							 </a:t>
            </a:r>
            <a:r>
              <a:rPr lang="en-IN" sz="2000" dirty="0" smtClean="0">
                <a:latin typeface="Arial" pitchFamily="34" charset="0"/>
                <a:cs typeface="Arial" pitchFamily="34" charset="0"/>
              </a:rPr>
              <a:t>vinodhinijagan10</a:t>
            </a:r>
            <a:r>
              <a:rPr lang="en-IN" sz="2000" dirty="0" smtClean="0">
                <a:latin typeface="Arial" pitchFamily="34" charset="0"/>
                <a:cs typeface="Arial" pitchFamily="34" charset="0"/>
              </a:rPr>
              <a:t>@gmail.com </a:t>
            </a:r>
            <a:endParaRPr lang="en-IN" sz="2000" dirty="0" smtClean="0">
              <a:latin typeface="Arial" pitchFamily="34" charset="0"/>
              <a:cs typeface="Arial" pitchFamily="34" charset="0"/>
            </a:endParaRPr>
          </a:p>
          <a:p>
            <a:pPr>
              <a:buNone/>
            </a:pPr>
            <a:r>
              <a:rPr lang="en-IN" sz="2000" dirty="0" smtClean="0">
                <a:latin typeface="Arial" pitchFamily="34" charset="0"/>
                <a:cs typeface="Arial" pitchFamily="34" charset="0"/>
              </a:rPr>
              <a:t>		            					 Loyola institute of technology                                          </a:t>
            </a:r>
          </a:p>
          <a:p>
            <a:pPr>
              <a:buNone/>
            </a:pPr>
            <a:r>
              <a:rPr lang="en-IN" sz="2000" dirty="0" smtClean="0">
                <a:latin typeface="Arial" pitchFamily="34" charset="0"/>
                <a:cs typeface="Arial" pitchFamily="34" charset="0"/>
              </a:rPr>
              <a:t> 							 Palanchur,Chennai-123</a:t>
            </a:r>
            <a:endParaRPr lang="en-US" sz="2000" dirty="0" smtClean="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extBox 5"/>
          <p:cNvSpPr txBox="1"/>
          <p:nvPr/>
        </p:nvSpPr>
        <p:spPr>
          <a:xfrm>
            <a:off x="428018" y="661482"/>
            <a:ext cx="11313268" cy="3469641"/>
          </a:xfrm>
          <a:prstGeom prst="rect">
            <a:avLst/>
          </a:prstGeom>
          <a:noFill/>
        </p:spPr>
        <p:txBody>
          <a:bodyPr wrap="square" rtlCol="0">
            <a:spAutoFit/>
          </a:bodyPr>
          <a:lstStyle/>
          <a:p>
            <a:r>
              <a:rPr lang="en-US" sz="1800" b="1" i="1" dirty="0">
                <a:solidFill>
                  <a:schemeClr val="tx1"/>
                </a:solidFill>
                <a:effectLst>
                  <a:outerShdw blurRad="38100" dist="38100" dir="2700000" algn="tl">
                    <a:srgbClr val="000000">
                      <a:alpha val="43137"/>
                    </a:srgbClr>
                  </a:outerShdw>
                </a:effectLst>
              </a:rPr>
              <a:t>   </a:t>
            </a:r>
            <a:r>
              <a:rPr lang="en-US" sz="1800" b="1" i="1" dirty="0" smtClean="0">
                <a:solidFill>
                  <a:schemeClr val="tx1"/>
                </a:solidFill>
                <a:effectLst>
                  <a:outerShdw blurRad="38100" dist="38100" dir="2700000" algn="tl">
                    <a:srgbClr val="000000">
                      <a:alpha val="43137"/>
                    </a:srgbClr>
                  </a:outerShdw>
                </a:effectLst>
              </a:rPr>
              <a:t>  </a:t>
            </a:r>
            <a:r>
              <a:rPr lang="en-US" sz="3600" b="1" i="1" dirty="0" smtClean="0">
                <a:solidFill>
                  <a:srgbClr val="2A1F43"/>
                </a:solidFill>
                <a:effectLst>
                  <a:outerShdw blurRad="38100" dist="38100" dir="2700000" algn="tl">
                    <a:srgbClr val="000000">
                      <a:alpha val="43137"/>
                    </a:srgbClr>
                  </a:outerShdw>
                </a:effectLst>
              </a:rPr>
              <a:t>GENERATIVE ADVERSARISL NETWORK (GAN)</a:t>
            </a:r>
          </a:p>
          <a:p>
            <a:endParaRPr lang="en-IN" sz="2000" dirty="0" smtClean="0">
              <a:latin typeface="Arial" pitchFamily="34" charset="0"/>
              <a:cs typeface="Arial" pitchFamily="34" charset="0"/>
            </a:endParaRPr>
          </a:p>
          <a:p>
            <a:pPr lvl="2">
              <a:buFont typeface="Wingdings" pitchFamily="2" charset="2"/>
              <a:buChar char="§"/>
            </a:pPr>
            <a:r>
              <a:rPr lang="en-IN" sz="2200" dirty="0" smtClean="0">
                <a:latin typeface="Arial" pitchFamily="34" charset="0"/>
                <a:cs typeface="Arial" pitchFamily="34" charset="0"/>
              </a:rPr>
              <a:t> A Generative Adversarial Network (GAN) is a class of machine learning frameworks introduced by Ian Goodfellow and his colleagues in 2014. </a:t>
            </a:r>
          </a:p>
          <a:p>
            <a:pPr lvl="2"/>
            <a:endParaRPr lang="en-IN" sz="2200" dirty="0" smtClean="0">
              <a:latin typeface="Arial" pitchFamily="34" charset="0"/>
              <a:cs typeface="Arial" pitchFamily="34" charset="0"/>
            </a:endParaRPr>
          </a:p>
          <a:p>
            <a:pPr lvl="2">
              <a:buFont typeface="Wingdings" pitchFamily="2" charset="2"/>
              <a:buChar char="§"/>
            </a:pPr>
            <a:r>
              <a:rPr lang="en-IN" sz="2200" dirty="0" smtClean="0">
                <a:latin typeface="Arial" pitchFamily="34" charset="0"/>
                <a:cs typeface="Arial" pitchFamily="34" charset="0"/>
              </a:rPr>
              <a:t> GANs are composed of two neural networks, a generator and a discriminator, which are trained simultaneously through adversarial training.</a:t>
            </a:r>
          </a:p>
          <a:p>
            <a:pPr lvl="2"/>
            <a:endParaRPr lang="en-IN" sz="2200" dirty="0" smtClean="0">
              <a:latin typeface="Arial" pitchFamily="34" charset="0"/>
              <a:cs typeface="Arial" pitchFamily="34" charset="0"/>
            </a:endParaRPr>
          </a:p>
          <a:p>
            <a:pPr lvl="2">
              <a:buFont typeface="Wingdings" pitchFamily="2" charset="2"/>
              <a:buChar char="§"/>
            </a:pPr>
            <a:r>
              <a:rPr lang="en-IN" sz="2200" dirty="0" smtClean="0"/>
              <a:t> </a:t>
            </a:r>
            <a:r>
              <a:rPr lang="en-IN" sz="2200" dirty="0" smtClean="0">
                <a:latin typeface="Arial" pitchFamily="34" charset="0"/>
                <a:cs typeface="Arial" pitchFamily="34" charset="0"/>
              </a:rPr>
              <a:t>GANs have been used for a variety of applications, including image generation, style transfer, super-resolution, and more.</a:t>
            </a:r>
            <a:endParaRPr lang="en-US" sz="2200" b="1" i="1" dirty="0">
              <a:solidFill>
                <a:schemeClr val="tx1"/>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i="1" u="sng" dirty="0" smtClean="0">
                <a:solidFill>
                  <a:srgbClr val="1D2225"/>
                </a:solidFill>
                <a:effectLst>
                  <a:outerShdw blurRad="38100" dist="38100" dir="2700000" algn="tl">
                    <a:srgbClr val="000000">
                      <a:alpha val="43137"/>
                    </a:srgbClr>
                  </a:outerShdw>
                </a:effectLst>
                <a:latin typeface="Arial" pitchFamily="34" charset="0"/>
                <a:cs typeface="Arial" pitchFamily="34" charset="0"/>
              </a:rPr>
              <a:t>GAN ARCHITECTURE</a:t>
            </a:r>
            <a:endParaRPr lang="en-IN" i="1" u="sng" dirty="0">
              <a:solidFill>
                <a:srgbClr val="1D2225"/>
              </a:solidFill>
              <a:effectLst>
                <a:outerShdw blurRad="38100" dist="38100" dir="2700000" algn="tl">
                  <a:srgbClr val="000000">
                    <a:alpha val="43137"/>
                  </a:srgbClr>
                </a:outerShdw>
              </a:effectLst>
              <a:latin typeface="Arial" pitchFamily="34" charset="0"/>
              <a:cs typeface="Arial" pitchFamily="34" charset="0"/>
            </a:endParaRPr>
          </a:p>
        </p:txBody>
      </p:sp>
      <p:pic>
        <p:nvPicPr>
          <p:cNvPr id="2097152" name="Content Placeholder 3" descr="WhatsApp Image 2024-03-29 at 8.44.35 PM.jpeg"/>
          <p:cNvPicPr>
            <a:picLocks noGrp="1" noChangeAspect="1"/>
          </p:cNvPicPr>
          <p:nvPr>
            <p:ph sz="quarter" idx="10"/>
          </p:nvPr>
        </p:nvPicPr>
        <p:blipFill>
          <a:blip r:embed="rId2"/>
          <a:stretch>
            <a:fillRect/>
          </a:stretch>
        </p:blipFill>
        <p:spPr>
          <a:xfrm>
            <a:off x="1985554" y="1776549"/>
            <a:ext cx="8530046" cy="3853542"/>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a:xfrm>
            <a:off x="846944" y="681037"/>
            <a:ext cx="10515600" cy="583800"/>
          </a:xfrm>
        </p:spPr>
        <p:txBody>
          <a:bodyPr/>
          <a:lstStyle/>
          <a:p>
            <a:r>
              <a:rPr lang="en-US" i="1" dirty="0" smtClean="0">
                <a:solidFill>
                  <a:srgbClr val="1D2225"/>
                </a:solidFill>
                <a:effectLst>
                  <a:outerShdw blurRad="38100" dist="38100" dir="2700000" algn="tl">
                    <a:srgbClr val="000000">
                      <a:alpha val="43137"/>
                    </a:srgbClr>
                  </a:outerShdw>
                </a:effectLst>
                <a:latin typeface="Arial" pitchFamily="34" charset="0"/>
                <a:cs typeface="Arial" pitchFamily="34" charset="0"/>
              </a:rPr>
              <a:t>OBJECTIVE</a:t>
            </a:r>
            <a:endParaRPr lang="en-IN" i="1" dirty="0">
              <a:solidFill>
                <a:srgbClr val="1D2225"/>
              </a:solidFill>
              <a:effectLst>
                <a:outerShdw blurRad="38100" dist="38100" dir="2700000" algn="tl">
                  <a:srgbClr val="000000">
                    <a:alpha val="43137"/>
                  </a:srgbClr>
                </a:outerShdw>
              </a:effectLst>
              <a:latin typeface="Arial" pitchFamily="34" charset="0"/>
              <a:cs typeface="Arial" pitchFamily="34" charset="0"/>
            </a:endParaRPr>
          </a:p>
        </p:txBody>
      </p:sp>
      <p:sp>
        <p:nvSpPr>
          <p:cNvPr id="1048592" name="Content Placeholder 2"/>
          <p:cNvSpPr>
            <a:spLocks noGrp="1"/>
          </p:cNvSpPr>
          <p:nvPr>
            <p:ph sz="quarter" idx="10"/>
          </p:nvPr>
        </p:nvSpPr>
        <p:spPr/>
        <p:txBody>
          <a:bodyPr>
            <a:normAutofit/>
          </a:bodyPr>
          <a:lstStyle/>
          <a:p>
            <a:pPr>
              <a:buNone/>
            </a:pPr>
            <a:r>
              <a:rPr lang="en-IN" sz="2200" dirty="0" smtClean="0">
                <a:latin typeface="Arial" pitchFamily="34" charset="0"/>
                <a:cs typeface="Arial" pitchFamily="34" charset="0"/>
              </a:rPr>
              <a:t> </a:t>
            </a:r>
          </a:p>
          <a:p>
            <a:pPr>
              <a:buFont typeface="Wingdings" pitchFamily="2" charset="2"/>
              <a:buChar char="Ø"/>
            </a:pPr>
            <a:r>
              <a:rPr lang="en-IN" sz="2200" dirty="0" smtClean="0">
                <a:latin typeface="Arial" pitchFamily="34" charset="0"/>
                <a:cs typeface="Arial" pitchFamily="34" charset="0"/>
              </a:rPr>
              <a:t>The main objective of a Generative Adversarial Network (GAN) is to generate new data that is similar to a given dataset.</a:t>
            </a:r>
          </a:p>
          <a:p>
            <a:pPr>
              <a:buFont typeface="Wingdings" pitchFamily="2" charset="2"/>
              <a:buChar char="Ø"/>
            </a:pPr>
            <a:r>
              <a:rPr lang="en-IN" sz="2200" dirty="0" smtClean="0">
                <a:latin typeface="Arial" pitchFamily="34" charset="0"/>
                <a:cs typeface="Arial" pitchFamily="34" charset="0"/>
              </a:rPr>
              <a:t> GANs consist of two neural networks, a generator and a discriminator, which are trained simultaneously in a competitive manner. </a:t>
            </a:r>
          </a:p>
          <a:p>
            <a:pPr>
              <a:buFont typeface="Wingdings" pitchFamily="2" charset="2"/>
              <a:buChar char="Ø"/>
            </a:pPr>
            <a:r>
              <a:rPr lang="en-IN" sz="2200" dirty="0" smtClean="0">
                <a:latin typeface="Arial" pitchFamily="34" charset="0"/>
                <a:cs typeface="Arial" pitchFamily="34" charset="0"/>
              </a:rPr>
              <a:t>The generator learns to produce data that is indistinguishable from the real data, while the discriminator learns to differentiate between real data and data generated by the generator. </a:t>
            </a:r>
          </a:p>
          <a:p>
            <a:pPr>
              <a:buFont typeface="Wingdings" pitchFamily="2" charset="2"/>
              <a:buChar char="Ø"/>
            </a:pPr>
            <a:r>
              <a:rPr lang="en-IN" sz="2200" dirty="0" smtClean="0">
                <a:latin typeface="Arial" pitchFamily="34" charset="0"/>
                <a:cs typeface="Arial" pitchFamily="34" charset="0"/>
              </a:rPr>
              <a:t>Through this adversarial process, the generator improves its ability to create realistic data, leading to the generation of high-quality synthetic data.</a:t>
            </a:r>
            <a:endParaRPr lang="en-IN" sz="22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i="1" u="sng" dirty="0" smtClean="0">
                <a:solidFill>
                  <a:srgbClr val="292C48"/>
                </a:solidFill>
                <a:effectLst>
                  <a:outerShdw blurRad="38100" dist="38100" dir="2700000" algn="tl">
                    <a:srgbClr val="000000">
                      <a:alpha val="43137"/>
                    </a:srgbClr>
                  </a:outerShdw>
                </a:effectLst>
                <a:latin typeface="Arial" pitchFamily="34" charset="0"/>
                <a:cs typeface="Arial" pitchFamily="34" charset="0"/>
              </a:rPr>
              <a:t>REAL TIME APPLICATION</a:t>
            </a:r>
            <a:endParaRPr lang="en-IN" i="1" u="sng" dirty="0">
              <a:solidFill>
                <a:srgbClr val="292C48"/>
              </a:solidFill>
              <a:effectLst>
                <a:outerShdw blurRad="38100" dist="38100" dir="2700000" algn="tl">
                  <a:srgbClr val="000000">
                    <a:alpha val="43137"/>
                  </a:srgbClr>
                </a:outerShdw>
              </a:effectLst>
              <a:latin typeface="Arial" pitchFamily="34" charset="0"/>
              <a:cs typeface="Arial" pitchFamily="34" charset="0"/>
            </a:endParaRPr>
          </a:p>
        </p:txBody>
      </p:sp>
      <p:sp>
        <p:nvSpPr>
          <p:cNvPr id="1048594" name="Content Placeholder 2"/>
          <p:cNvSpPr>
            <a:spLocks noGrp="1"/>
          </p:cNvSpPr>
          <p:nvPr>
            <p:ph sz="quarter" idx="10"/>
          </p:nvPr>
        </p:nvSpPr>
        <p:spPr/>
        <p:txBody>
          <a:bodyPr>
            <a:normAutofit/>
          </a:bodyPr>
          <a:lstStyle/>
          <a:p>
            <a:endParaRPr lang="en-IN" sz="2200" dirty="0" smtClean="0">
              <a:latin typeface="Arial" pitchFamily="34" charset="0"/>
              <a:cs typeface="Arial" pitchFamily="34" charset="0"/>
            </a:endParaRPr>
          </a:p>
          <a:p>
            <a:pPr>
              <a:buClr>
                <a:schemeClr val="tx1"/>
              </a:buClr>
              <a:buFont typeface="Wingdings" pitchFamily="2" charset="2"/>
              <a:buChar char="Ø"/>
            </a:pPr>
            <a:r>
              <a:rPr lang="en-IN" sz="2200" dirty="0" smtClean="0">
                <a:latin typeface="Arial" pitchFamily="34" charset="0"/>
                <a:cs typeface="Arial" pitchFamily="34" charset="0"/>
              </a:rPr>
              <a:t>Image Generation</a:t>
            </a:r>
          </a:p>
          <a:p>
            <a:pPr>
              <a:buClr>
                <a:schemeClr val="tx1"/>
              </a:buClr>
              <a:buFont typeface="Wingdings" pitchFamily="2" charset="2"/>
              <a:buChar char="Ø"/>
            </a:pPr>
            <a:r>
              <a:rPr lang="en-IN" sz="2200" dirty="0" smtClean="0">
                <a:latin typeface="Arial" pitchFamily="34" charset="0"/>
                <a:cs typeface="Arial" pitchFamily="34" charset="0"/>
              </a:rPr>
              <a:t>Image Editing and Augmentation*</a:t>
            </a:r>
          </a:p>
          <a:p>
            <a:pPr>
              <a:buClr>
                <a:schemeClr val="tx1"/>
              </a:buClr>
              <a:buFont typeface="Wingdings" pitchFamily="2" charset="2"/>
              <a:buChar char="Ø"/>
            </a:pPr>
            <a:r>
              <a:rPr lang="en-IN" sz="2200" dirty="0" smtClean="0">
                <a:latin typeface="Arial" pitchFamily="34" charset="0"/>
                <a:cs typeface="Arial" pitchFamily="34" charset="0"/>
              </a:rPr>
              <a:t>Medical Image Analysis</a:t>
            </a:r>
          </a:p>
          <a:p>
            <a:pPr>
              <a:buClrTx/>
              <a:buFont typeface="Wingdings" pitchFamily="2" charset="2"/>
              <a:buChar char="Ø"/>
            </a:pPr>
            <a:r>
              <a:rPr lang="en-IN" sz="2200" dirty="0" smtClean="0">
                <a:latin typeface="Arial" pitchFamily="34" charset="0"/>
                <a:cs typeface="Arial" pitchFamily="34" charset="0"/>
              </a:rPr>
              <a:t>Text-to-Image Synthesis</a:t>
            </a:r>
          </a:p>
          <a:p>
            <a:pPr>
              <a:buClrTx/>
              <a:buFont typeface="Wingdings" pitchFamily="2" charset="2"/>
              <a:buChar char="Ø"/>
            </a:pPr>
            <a:r>
              <a:rPr lang="en-IN" sz="2200" dirty="0" smtClean="0">
                <a:latin typeface="Arial" pitchFamily="34" charset="0"/>
                <a:cs typeface="Arial" pitchFamily="34" charset="0"/>
              </a:rPr>
              <a:t>Drug Discovery</a:t>
            </a:r>
          </a:p>
          <a:p>
            <a:pPr>
              <a:buClrTx/>
              <a:buFont typeface="Wingdings" pitchFamily="2" charset="2"/>
              <a:buChar char="Ø"/>
            </a:pPr>
            <a:r>
              <a:rPr lang="en-IN" sz="2200" dirty="0" smtClean="0">
                <a:latin typeface="Arial" pitchFamily="34" charset="0"/>
                <a:cs typeface="Arial" pitchFamily="34" charset="0"/>
              </a:rPr>
              <a:t>Video Generation and Prediction</a:t>
            </a:r>
          </a:p>
          <a:p>
            <a:pPr>
              <a:buClrTx/>
              <a:buFont typeface="Wingdings" pitchFamily="2" charset="2"/>
              <a:buChar char="Ø"/>
            </a:pPr>
            <a:r>
              <a:rPr lang="en-IN" sz="2200" dirty="0" smtClean="0">
                <a:latin typeface="Arial" pitchFamily="34" charset="0"/>
                <a:cs typeface="Arial" pitchFamily="34" charset="0"/>
              </a:rPr>
              <a:t>Anomaly Detection</a:t>
            </a:r>
          </a:p>
          <a:p>
            <a:pPr>
              <a:buClrTx/>
              <a:buFont typeface="Wingdings" pitchFamily="2" charset="2"/>
              <a:buChar char="Ø"/>
            </a:pPr>
            <a:r>
              <a:rPr lang="en-IN" sz="2200" dirty="0" smtClean="0">
                <a:latin typeface="Arial" pitchFamily="34" charset="0"/>
                <a:cs typeface="Arial" pitchFamily="34" charset="0"/>
              </a:rPr>
              <a:t>Style Transfer in Fashion</a:t>
            </a:r>
            <a:endParaRPr lang="en-IN" sz="22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03031" y="681037"/>
            <a:ext cx="10515600" cy="583800"/>
          </a:xfrm>
        </p:spPr>
        <p:txBody>
          <a:bodyPr/>
          <a:lstStyle/>
          <a:p>
            <a:r>
              <a:rPr lang="en-US" i="1" u="sng" dirty="0" smtClean="0">
                <a:solidFill>
                  <a:srgbClr val="292C48"/>
                </a:solidFill>
                <a:effectLst>
                  <a:outerShdw blurRad="38100" dist="38100" dir="2700000" algn="tl">
                    <a:srgbClr val="000000">
                      <a:alpha val="43137"/>
                    </a:srgbClr>
                  </a:outerShdw>
                </a:effectLst>
              </a:rPr>
              <a:t>GENERATOR</a:t>
            </a:r>
            <a:endParaRPr lang="en-IN" i="1" u="sng" dirty="0">
              <a:solidFill>
                <a:srgbClr val="292C48"/>
              </a:solidFill>
              <a:effectLst>
                <a:outerShdw blurRad="38100" dist="38100" dir="2700000" algn="tl">
                  <a:srgbClr val="000000">
                    <a:alpha val="43137"/>
                  </a:srgbClr>
                </a:outerShdw>
              </a:effectLst>
            </a:endParaRPr>
          </a:p>
        </p:txBody>
      </p:sp>
      <p:sp>
        <p:nvSpPr>
          <p:cNvPr id="1048596" name="Content Placeholder 2"/>
          <p:cNvSpPr>
            <a:spLocks noGrp="1"/>
          </p:cNvSpPr>
          <p:nvPr>
            <p:ph sz="quarter" idx="10"/>
          </p:nvPr>
        </p:nvSpPr>
        <p:spPr/>
        <p:txBody>
          <a:bodyPr>
            <a:normAutofit/>
          </a:bodyPr>
          <a:lstStyle/>
          <a:p>
            <a:pPr>
              <a:buClr>
                <a:schemeClr val="tx1"/>
              </a:buClr>
              <a:buFont typeface="Arial" pitchFamily="34" charset="0"/>
              <a:buChar char="●"/>
            </a:pPr>
            <a:endParaRPr lang="en-IN" sz="2200" dirty="0" smtClean="0">
              <a:latin typeface="Arial" pitchFamily="34" charset="0"/>
              <a:cs typeface="Arial" pitchFamily="34" charset="0"/>
            </a:endParaRPr>
          </a:p>
          <a:p>
            <a:pPr>
              <a:buClr>
                <a:schemeClr val="tx1"/>
              </a:buClr>
              <a:buFont typeface="Arial" pitchFamily="34" charset="0"/>
              <a:buChar char="●"/>
            </a:pPr>
            <a:r>
              <a:rPr lang="en-IN" sz="2200" dirty="0" smtClean="0">
                <a:latin typeface="Arial" pitchFamily="34" charset="0"/>
                <a:cs typeface="Arial" pitchFamily="34" charset="0"/>
              </a:rPr>
              <a:t>The generator in a Generative Adversarial Network (GAN) is a neural network that takes random noise as input and generates synthetic data samples.</a:t>
            </a:r>
          </a:p>
          <a:p>
            <a:pPr>
              <a:buClr>
                <a:schemeClr val="tx1"/>
              </a:buClr>
              <a:buFont typeface="Trebuchet MS" pitchFamily="34" charset="0"/>
              <a:buChar char="●"/>
            </a:pPr>
            <a:endParaRPr lang="en-IN" sz="2200" dirty="0" smtClean="0">
              <a:latin typeface="Arial" pitchFamily="34" charset="0"/>
              <a:cs typeface="Arial" pitchFamily="34" charset="0"/>
            </a:endParaRPr>
          </a:p>
          <a:p>
            <a:pPr>
              <a:buClr>
                <a:schemeClr val="tx1"/>
              </a:buClr>
              <a:buFont typeface="Trebuchet MS" pitchFamily="34" charset="0"/>
              <a:buChar char="●"/>
            </a:pPr>
            <a:r>
              <a:rPr lang="en-IN" sz="2200" dirty="0" smtClean="0">
                <a:latin typeface="Arial" pitchFamily="34" charset="0"/>
                <a:cs typeface="Arial" pitchFamily="34" charset="0"/>
              </a:rPr>
              <a:t> It learns to map this noise to the data distribution of the training set, effectively creating new data that is similar to the real data. </a:t>
            </a:r>
            <a:endParaRPr lang="en-IN" sz="22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Content Placeholder 3" descr="WhatsApp Image 2024-03-29 at 9.15.58 PM.jpeg"/>
          <p:cNvPicPr>
            <a:picLocks noGrp="1" noChangeAspect="1"/>
          </p:cNvPicPr>
          <p:nvPr>
            <p:ph sz="quarter" idx="10"/>
          </p:nvPr>
        </p:nvPicPr>
        <p:blipFill>
          <a:blip r:embed="rId2"/>
          <a:stretch>
            <a:fillRect/>
          </a:stretch>
        </p:blipFill>
        <p:spPr>
          <a:xfrm>
            <a:off x="1724297" y="1528353"/>
            <a:ext cx="8216537" cy="410173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i="1" u="sng" dirty="0" smtClean="0">
                <a:solidFill>
                  <a:srgbClr val="292C48"/>
                </a:solidFill>
                <a:effectLst>
                  <a:outerShdw blurRad="38100" dist="38100" dir="2700000" algn="tl">
                    <a:srgbClr val="000000">
                      <a:alpha val="43137"/>
                    </a:srgbClr>
                  </a:outerShdw>
                </a:effectLst>
              </a:rPr>
              <a:t>discriminator</a:t>
            </a:r>
            <a:endParaRPr lang="en-IN" i="1" u="sng" dirty="0">
              <a:solidFill>
                <a:srgbClr val="292C48"/>
              </a:solidFill>
              <a:effectLst>
                <a:outerShdw blurRad="38100" dist="38100" dir="2700000" algn="tl">
                  <a:srgbClr val="000000">
                    <a:alpha val="43137"/>
                  </a:srgbClr>
                </a:outerShdw>
              </a:effectLst>
            </a:endParaRPr>
          </a:p>
        </p:txBody>
      </p:sp>
      <p:sp>
        <p:nvSpPr>
          <p:cNvPr id="1048598" name="Content Placeholder 2"/>
          <p:cNvSpPr>
            <a:spLocks noGrp="1"/>
          </p:cNvSpPr>
          <p:nvPr>
            <p:ph sz="quarter" idx="10"/>
          </p:nvPr>
        </p:nvSpPr>
        <p:spPr/>
        <p:txBody>
          <a:bodyPr>
            <a:normAutofit/>
          </a:bodyPr>
          <a:lstStyle/>
          <a:p>
            <a:endParaRPr lang="en-IN" sz="2200" dirty="0" smtClean="0">
              <a:latin typeface="Arial" pitchFamily="34" charset="0"/>
              <a:cs typeface="Arial" pitchFamily="34" charset="0"/>
            </a:endParaRPr>
          </a:p>
          <a:p>
            <a:pPr>
              <a:buClr>
                <a:schemeClr val="tx1"/>
              </a:buClr>
              <a:buFont typeface="Wingdings" pitchFamily="2" charset="2"/>
              <a:buChar char="q"/>
            </a:pPr>
            <a:r>
              <a:rPr lang="en-IN" sz="2200" dirty="0" smtClean="0">
                <a:latin typeface="Arial" pitchFamily="34" charset="0"/>
                <a:cs typeface="Arial" pitchFamily="34" charset="0"/>
              </a:rPr>
              <a:t>The discriminator in a Generative Adversarial Network (GAN) is a neural network that learns to distinguish between real data and data generated by the generator. </a:t>
            </a:r>
          </a:p>
          <a:p>
            <a:endParaRPr lang="en-IN" sz="2200" dirty="0" smtClean="0">
              <a:latin typeface="Arial" pitchFamily="34" charset="0"/>
              <a:cs typeface="Arial" pitchFamily="34" charset="0"/>
            </a:endParaRPr>
          </a:p>
          <a:p>
            <a:pPr>
              <a:buClr>
                <a:schemeClr val="tx1"/>
              </a:buClr>
              <a:buFont typeface="Wingdings" pitchFamily="2" charset="2"/>
              <a:buChar char="q"/>
            </a:pPr>
            <a:r>
              <a:rPr lang="en-IN" sz="2200" dirty="0" smtClean="0">
                <a:latin typeface="Arial" pitchFamily="34" charset="0"/>
                <a:cs typeface="Arial" pitchFamily="34" charset="0"/>
              </a:rPr>
              <a:t>It takes input data, either real or generated, and produces a binary output indicating whether the input is real or fake.</a:t>
            </a:r>
            <a:endParaRPr lang="en-IN" sz="2200" dirty="0">
              <a:latin typeface="Arial" pitchFamily="34" charset="0"/>
              <a:cs typeface="Arial" pitchFamily="34" charset="0"/>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981</Words>
  <Application>Microsoft Office PowerPoint</Application>
  <PresentationFormat>Custom</PresentationFormat>
  <Paragraphs>168</Paragraphs>
  <Slides>27</Slides>
  <Notes>0</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Creative Gradient </vt:lpstr>
      <vt:lpstr>Flow</vt:lpstr>
      <vt:lpstr>Slide 1</vt:lpstr>
      <vt:lpstr>OUTLINE:</vt:lpstr>
      <vt:lpstr>Slide 3</vt:lpstr>
      <vt:lpstr>GAN ARCHITECTURE</vt:lpstr>
      <vt:lpstr>OBJECTIVE</vt:lpstr>
      <vt:lpstr>REAL TIME APPLICATION</vt:lpstr>
      <vt:lpstr>GENERATOR</vt:lpstr>
      <vt:lpstr>Slide 8</vt:lpstr>
      <vt:lpstr>discriminator</vt:lpstr>
      <vt:lpstr>PROBLEM STATEMENT:</vt:lpstr>
      <vt:lpstr>PROPOSED SYSTEM:</vt:lpstr>
      <vt:lpstr>PROPOSED SOLUTION:</vt:lpstr>
      <vt:lpstr>Slide 13</vt:lpstr>
      <vt:lpstr>Slide 14</vt:lpstr>
      <vt:lpstr>Slide 15</vt:lpstr>
      <vt:lpstr>SYSTEM APPROACH:</vt:lpstr>
      <vt:lpstr>SYSTEM APPROACH:</vt:lpstr>
      <vt:lpstr>ALGORITHM:</vt:lpstr>
      <vt:lpstr>Slide 19</vt:lpstr>
      <vt:lpstr>DEPLOYMENT:</vt:lpstr>
      <vt:lpstr>Slide 21</vt:lpstr>
      <vt:lpstr>Slide 22</vt:lpstr>
      <vt:lpstr>RESULT:</vt:lpstr>
      <vt:lpstr>RESULT:</vt:lpstr>
      <vt:lpstr>CONCLUSION:</vt:lpstr>
      <vt:lpstr>REFERENCES:</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Ayishwarya C</dc:creator>
  <cp:lastModifiedBy>loyola</cp:lastModifiedBy>
  <cp:revision>10</cp:revision>
  <dcterms:created xsi:type="dcterms:W3CDTF">2024-03-28T03:40:19Z</dcterms:created>
  <dcterms:modified xsi:type="dcterms:W3CDTF">2024-04-03T09:35:56Z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706057f981b24da9a900b4bae426def4</vt:lpwstr>
  </property>
</Properties>
</file>