
<file path=[Content_Types].xml><?xml version="1.0" encoding="utf-8"?>
<Types xmlns="http://schemas.openxmlformats.org/package/2006/content-types">
  <Default ContentType="image/jpe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4.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4.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4.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4.xml"/><Relationship Id="rId3" Type="http://schemas.openxmlformats.org/officeDocument/2006/relationships/presProps" Target="presProps4.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7"/>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17"/>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
        <p:nvSpPr>
          <p:cNvPr id="10" name="Google Shape;10;p1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3"/>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grpSp>
        <p:nvGrpSpPr>
          <p:cNvPr id="1059" name="Google Shape;1059;p1"/>
          <p:cNvGrpSpPr/>
          <p:nvPr/>
        </p:nvGrpSpPr>
        <p:grpSpPr>
          <a:xfrm>
            <a:off x="876299" y="990600"/>
            <a:ext cx="1743075" cy="1333500"/>
            <a:chOff x="742950" y="1104900"/>
            <a:chExt cx="1743075" cy="1333500"/>
          </a:xfrm>
        </p:grpSpPr>
        <p:sp>
          <p:nvSpPr>
            <p:cNvPr id="1060" name="Google Shape;106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61" name="Google Shape;106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1062" name="Google Shape;106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63" name="Google Shape;106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64" name="Google Shape;1064;p1"/>
          <p:cNvSpPr txBox="1"/>
          <p:nvPr>
            <p:ph type="ctrTitle"/>
          </p:nvPr>
        </p:nvSpPr>
        <p:spPr>
          <a:xfrm>
            <a:off x="-728232" y="107740"/>
            <a:ext cx="9872100" cy="1001400"/>
          </a:xfrm>
          <a:prstGeom prst="rect">
            <a:avLst/>
          </a:prstGeom>
          <a:noFill/>
          <a:ln>
            <a:noFill/>
          </a:ln>
        </p:spPr>
        <p:txBody>
          <a:bodyPr anchorCtr="0" anchor="t" bIns="0" lIns="0" spcFirstLastPara="1" rIns="0" wrap="square" tIns="16500">
            <a:spAutoFit/>
          </a:bodyPr>
          <a:lstStyle/>
          <a:p>
            <a:pPr indent="0" lvl="0" marL="3213735" rtl="0" algn="ctr">
              <a:lnSpc>
                <a:spcPct val="100000"/>
              </a:lnSpc>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1065" name="Google Shape;106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066" name="Google Shape;1066;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067" name="Google Shape;1067;p1"/>
          <p:cNvSpPr txBox="1"/>
          <p:nvPr/>
        </p:nvSpPr>
        <p:spPr>
          <a:xfrm>
            <a:off x="0" y="2718569"/>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8" name="Google Shape;1068;p1"/>
          <p:cNvSpPr txBox="1"/>
          <p:nvPr/>
        </p:nvSpPr>
        <p:spPr>
          <a:xfrm>
            <a:off x="110836" y="2718569"/>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9" name="Google Shape;1069;p1"/>
          <p:cNvSpPr txBox="1"/>
          <p:nvPr/>
        </p:nvSpPr>
        <p:spPr>
          <a:xfrm>
            <a:off x="777875" y="3139313"/>
            <a:ext cx="10857900" cy="1579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1800">
                <a:latin typeface="Calibri"/>
                <a:ea typeface="Calibri"/>
                <a:cs typeface="Calibri"/>
                <a:sym typeface="Calibri"/>
              </a:rPr>
              <a:t>STUDENT NAME: VINODHINI M</a:t>
            </a:r>
            <a:endParaRPr b="1"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REGISTER NO: 312208365</a:t>
            </a:r>
            <a:endParaRPr b="1"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DEPARTMENT: B.COM (GENERAL)</a:t>
            </a:r>
            <a:endParaRPr b="1"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COLLEGE: CHELLAMMAL WOMEN'S COLLEGE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48" name="Google Shape;1148;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149" name="Google Shape;1149;p9"/>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150" name="Google Shape;1150;p9"/>
          <p:cNvSpPr txBox="1"/>
          <p:nvPr/>
        </p:nvSpPr>
        <p:spPr>
          <a:xfrm>
            <a:off x="739775" y="291147"/>
            <a:ext cx="3303900" cy="752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Trebuchet MS"/>
                <a:ea typeface="Trebuchet MS"/>
                <a:cs typeface="Trebuchet MS"/>
                <a:sym typeface="Trebuchet MS"/>
              </a:rPr>
              <a:t>MODELLING</a:t>
            </a:r>
            <a:endParaRPr/>
          </a:p>
        </p:txBody>
      </p:sp>
      <p:sp>
        <p:nvSpPr>
          <p:cNvPr id="1151" name="Google Shape;1151;p9"/>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2" name="Google Shape;1152;p9"/>
          <p:cNvSpPr txBox="1"/>
          <p:nvPr/>
        </p:nvSpPr>
        <p:spPr>
          <a:xfrm>
            <a:off x="1066800" y="1149927"/>
            <a:ext cx="8286900" cy="572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rPr>
              <a:t>DATA COLLECTION</a:t>
            </a:r>
            <a:endParaRPr b="1"/>
          </a:p>
          <a:p>
            <a:pPr indent="0" lvl="0" marL="0" marR="0" rtl="0" algn="l">
              <a:lnSpc>
                <a:spcPct val="100000"/>
              </a:lnSpc>
              <a:spcBef>
                <a:spcPts val="0"/>
              </a:spcBef>
              <a:spcAft>
                <a:spcPts val="0"/>
              </a:spcAft>
              <a:buNone/>
            </a:pPr>
            <a:r>
              <a:rPr b="1" i="0" lang="en-US" sz="1800" u="none" cap="none" strike="noStrike">
                <a:solidFill>
                  <a:srgbClr val="000000"/>
                </a:solidFill>
              </a:rPr>
              <a:t> 1) kaggle-employee</a:t>
            </a:r>
            <a:endParaRPr b="1"/>
          </a:p>
          <a:p>
            <a:pPr indent="0" lvl="0" marL="0" marR="0" rtl="0" algn="l">
              <a:lnSpc>
                <a:spcPct val="100000"/>
              </a:lnSpc>
              <a:spcBef>
                <a:spcPts val="0"/>
              </a:spcBef>
              <a:spcAft>
                <a:spcPts val="0"/>
              </a:spcAft>
              <a:buNone/>
            </a:pPr>
            <a:r>
              <a:rPr b="1" i="0" lang="en-US" sz="1800" u="none" cap="none" strike="noStrike">
                <a:solidFill>
                  <a:srgbClr val="000000"/>
                </a:solidFill>
              </a:rPr>
              <a:t> 2) login</a:t>
            </a:r>
            <a:endParaRPr b="1"/>
          </a:p>
          <a:p>
            <a:pPr indent="0" lvl="0" marL="0" marR="0" rtl="0" algn="l">
              <a:lnSpc>
                <a:spcPct val="100000"/>
              </a:lnSpc>
              <a:spcBef>
                <a:spcPts val="0"/>
              </a:spcBef>
              <a:spcAft>
                <a:spcPts val="0"/>
              </a:spcAft>
              <a:buNone/>
            </a:pPr>
            <a:r>
              <a:rPr b="1" i="0" lang="en-US" sz="1800" u="none" cap="none" strike="noStrike">
                <a:solidFill>
                  <a:srgbClr val="000000"/>
                </a:solidFill>
              </a:rPr>
              <a:t> 3) Employees Data collect</a:t>
            </a:r>
            <a:endParaRPr b="1"/>
          </a:p>
          <a:p>
            <a:pPr indent="0" lvl="0" marL="0" marR="0" rtl="0" algn="l">
              <a:lnSpc>
                <a:spcPct val="100000"/>
              </a:lnSpc>
              <a:spcBef>
                <a:spcPts val="0"/>
              </a:spcBef>
              <a:spcAft>
                <a:spcPts val="0"/>
              </a:spcAft>
              <a:buNone/>
            </a:pPr>
            <a:r>
              <a:t/>
            </a:r>
            <a:endParaRPr b="1" i="0" sz="1800" u="none" cap="none" strike="noStrike">
              <a:solidFill>
                <a:srgbClr val="000000"/>
              </a:solidFill>
            </a:endParaRPr>
          </a:p>
          <a:p>
            <a:pPr indent="0" lvl="0" marL="0" marR="0" rtl="0" algn="l">
              <a:lnSpc>
                <a:spcPct val="100000"/>
              </a:lnSpc>
              <a:spcBef>
                <a:spcPts val="0"/>
              </a:spcBef>
              <a:spcAft>
                <a:spcPts val="0"/>
              </a:spcAft>
              <a:buNone/>
            </a:pPr>
            <a:r>
              <a:rPr b="1" i="0" lang="en-US" sz="2000" u="none" cap="none" strike="noStrike">
                <a:solidFill>
                  <a:srgbClr val="000000"/>
                </a:solidFill>
              </a:rPr>
              <a:t>FEATURES COLLECTION</a:t>
            </a:r>
            <a:endParaRPr b="1"/>
          </a:p>
          <a:p>
            <a:pPr indent="0" lvl="0" marL="0" marR="0" rtl="0" algn="l">
              <a:lnSpc>
                <a:spcPct val="100000"/>
              </a:lnSpc>
              <a:spcBef>
                <a:spcPts val="0"/>
              </a:spcBef>
              <a:spcAft>
                <a:spcPts val="0"/>
              </a:spcAft>
              <a:buNone/>
            </a:pPr>
            <a:r>
              <a:rPr b="1" i="0" lang="en-US" sz="1800" u="none" cap="none" strike="noStrike">
                <a:solidFill>
                  <a:srgbClr val="000000"/>
                </a:solidFill>
              </a:rPr>
              <a:t> 1) 26-Features</a:t>
            </a:r>
            <a:endParaRPr b="1"/>
          </a:p>
          <a:p>
            <a:pPr indent="0" lvl="0" marL="0" marR="0" rtl="0" algn="l">
              <a:lnSpc>
                <a:spcPct val="100000"/>
              </a:lnSpc>
              <a:spcBef>
                <a:spcPts val="0"/>
              </a:spcBef>
              <a:spcAft>
                <a:spcPts val="0"/>
              </a:spcAft>
              <a:buNone/>
            </a:pPr>
            <a:r>
              <a:rPr b="1" i="0" lang="en-US" sz="1800" u="none" cap="none" strike="noStrike">
                <a:solidFill>
                  <a:srgbClr val="000000"/>
                </a:solidFill>
              </a:rPr>
              <a:t> 2) Select 10-features</a:t>
            </a:r>
            <a:endParaRPr b="1"/>
          </a:p>
          <a:p>
            <a:pPr indent="0" lvl="0" marL="0" marR="0" rtl="0" algn="l">
              <a:lnSpc>
                <a:spcPct val="100000"/>
              </a:lnSpc>
              <a:spcBef>
                <a:spcPts val="0"/>
              </a:spcBef>
              <a:spcAft>
                <a:spcPts val="0"/>
              </a:spcAft>
              <a:buNone/>
            </a:pPr>
            <a:r>
              <a:rPr b="1" i="0" lang="en-US" sz="1800" u="none" cap="none" strike="noStrike">
                <a:solidFill>
                  <a:srgbClr val="000000"/>
                </a:solidFill>
              </a:rPr>
              <a:t> * Employee ID</a:t>
            </a:r>
            <a:endParaRPr b="1"/>
          </a:p>
          <a:p>
            <a:pPr indent="0" lvl="0" marL="0" marR="0" rtl="0" algn="l">
              <a:lnSpc>
                <a:spcPct val="100000"/>
              </a:lnSpc>
              <a:spcBef>
                <a:spcPts val="0"/>
              </a:spcBef>
              <a:spcAft>
                <a:spcPts val="0"/>
              </a:spcAft>
              <a:buNone/>
            </a:pPr>
            <a:r>
              <a:rPr b="1" i="0" lang="en-US" sz="1800" u="none" cap="none" strike="noStrike">
                <a:solidFill>
                  <a:srgbClr val="000000"/>
                </a:solidFill>
              </a:rPr>
              <a:t> * First name</a:t>
            </a:r>
            <a:endParaRPr b="1"/>
          </a:p>
          <a:p>
            <a:pPr indent="0" lvl="0" marL="0" marR="0" rtl="0" algn="l">
              <a:lnSpc>
                <a:spcPct val="100000"/>
              </a:lnSpc>
              <a:spcBef>
                <a:spcPts val="0"/>
              </a:spcBef>
              <a:spcAft>
                <a:spcPts val="0"/>
              </a:spcAft>
              <a:buNone/>
            </a:pPr>
            <a:r>
              <a:rPr b="1" i="0" lang="en-US" sz="1800" u="none" cap="none" strike="noStrike">
                <a:solidFill>
                  <a:srgbClr val="000000"/>
                </a:solidFill>
              </a:rPr>
              <a:t> * Last name</a:t>
            </a:r>
            <a:endParaRPr b="1"/>
          </a:p>
          <a:p>
            <a:pPr indent="0" lvl="0" marL="0" marR="0" rtl="0" algn="l">
              <a:lnSpc>
                <a:spcPct val="100000"/>
              </a:lnSpc>
              <a:spcBef>
                <a:spcPts val="0"/>
              </a:spcBef>
              <a:spcAft>
                <a:spcPts val="0"/>
              </a:spcAft>
              <a:buNone/>
            </a:pPr>
            <a:r>
              <a:rPr b="1" i="0" lang="en-US" sz="1800" u="none" cap="none" strike="noStrike">
                <a:solidFill>
                  <a:srgbClr val="000000"/>
                </a:solidFill>
              </a:rPr>
              <a:t> * Business unit</a:t>
            </a:r>
            <a:endParaRPr b="1"/>
          </a:p>
          <a:p>
            <a:pPr indent="0" lvl="0" marL="0" marR="0" rtl="0" algn="l">
              <a:lnSpc>
                <a:spcPct val="100000"/>
              </a:lnSpc>
              <a:spcBef>
                <a:spcPts val="0"/>
              </a:spcBef>
              <a:spcAft>
                <a:spcPts val="0"/>
              </a:spcAft>
              <a:buNone/>
            </a:pPr>
            <a:r>
              <a:rPr b="1" i="0" lang="en-US" sz="1800" u="none" cap="none" strike="noStrike">
                <a:solidFill>
                  <a:srgbClr val="000000"/>
                </a:solidFill>
              </a:rPr>
              <a:t> * Employee status</a:t>
            </a:r>
            <a:endParaRPr b="1"/>
          </a:p>
          <a:p>
            <a:pPr indent="0" lvl="0" marL="0" marR="0" rtl="0" algn="l">
              <a:lnSpc>
                <a:spcPct val="100000"/>
              </a:lnSpc>
              <a:spcBef>
                <a:spcPts val="0"/>
              </a:spcBef>
              <a:spcAft>
                <a:spcPts val="0"/>
              </a:spcAft>
              <a:buNone/>
            </a:pPr>
            <a:r>
              <a:rPr b="1" i="0" lang="en-US" sz="1800" u="none" cap="none" strike="noStrike">
                <a:solidFill>
                  <a:srgbClr val="000000"/>
                </a:solidFill>
              </a:rPr>
              <a:t> * Employee type</a:t>
            </a:r>
            <a:endParaRPr b="1"/>
          </a:p>
          <a:p>
            <a:pPr indent="0" lvl="0" marL="0" marR="0" rtl="0" algn="l">
              <a:lnSpc>
                <a:spcPct val="100000"/>
              </a:lnSpc>
              <a:spcBef>
                <a:spcPts val="0"/>
              </a:spcBef>
              <a:spcAft>
                <a:spcPts val="0"/>
              </a:spcAft>
              <a:buNone/>
            </a:pPr>
            <a:r>
              <a:rPr b="1" i="0" lang="en-US" sz="1800" u="none" cap="none" strike="noStrike">
                <a:solidFill>
                  <a:srgbClr val="000000"/>
                </a:solidFill>
              </a:rPr>
              <a:t> * Employee classification type</a:t>
            </a:r>
            <a:endParaRPr b="1"/>
          </a:p>
          <a:p>
            <a:pPr indent="0" lvl="0" marL="0" marR="0" rtl="0" algn="l">
              <a:lnSpc>
                <a:spcPct val="100000"/>
              </a:lnSpc>
              <a:spcBef>
                <a:spcPts val="0"/>
              </a:spcBef>
              <a:spcAft>
                <a:spcPts val="0"/>
              </a:spcAft>
              <a:buNone/>
            </a:pPr>
            <a:r>
              <a:rPr b="1" i="0" lang="en-US" sz="1800" u="none" cap="none" strike="noStrike">
                <a:solidFill>
                  <a:srgbClr val="000000"/>
                </a:solidFill>
              </a:rPr>
              <a:t> * Gender</a:t>
            </a:r>
            <a:endParaRPr b="1"/>
          </a:p>
          <a:p>
            <a:pPr indent="0" lvl="0" marL="0" marR="0" rtl="0" algn="l">
              <a:lnSpc>
                <a:spcPct val="100000"/>
              </a:lnSpc>
              <a:spcBef>
                <a:spcPts val="0"/>
              </a:spcBef>
              <a:spcAft>
                <a:spcPts val="0"/>
              </a:spcAft>
              <a:buNone/>
            </a:pPr>
            <a:r>
              <a:rPr b="1" i="0" lang="en-US" sz="1800" u="none" cap="none" strike="noStrike">
                <a:solidFill>
                  <a:srgbClr val="000000"/>
                </a:solidFill>
              </a:rPr>
              <a:t> * Performance score</a:t>
            </a:r>
            <a:endParaRPr b="1"/>
          </a:p>
          <a:p>
            <a:pPr indent="0" lvl="0" marL="0" marR="0" rtl="0" algn="l">
              <a:lnSpc>
                <a:spcPct val="100000"/>
              </a:lnSpc>
              <a:spcBef>
                <a:spcPts val="0"/>
              </a:spcBef>
              <a:spcAft>
                <a:spcPts val="0"/>
              </a:spcAft>
              <a:buNone/>
            </a:pPr>
            <a:r>
              <a:rPr b="1" i="0" lang="en-US" sz="1800" u="none" cap="none" strike="noStrike">
                <a:solidFill>
                  <a:srgbClr val="000000"/>
                </a:solidFill>
              </a:rPr>
              <a:t> * Current employee rating</a:t>
            </a:r>
            <a:endParaRPr b="1"/>
          </a:p>
          <a:p>
            <a:pPr indent="0" lvl="0" marL="0" marR="0" rtl="0" algn="l">
              <a:lnSpc>
                <a:spcPct val="100000"/>
              </a:lnSpc>
              <a:spcBef>
                <a:spcPts val="0"/>
              </a:spcBef>
              <a:spcAft>
                <a:spcPts val="0"/>
              </a:spcAft>
              <a:buNone/>
            </a:pPr>
            <a:r>
              <a:rPr b="1" i="0" lang="en-US" sz="1800" u="none" cap="none" strike="noStrike">
                <a:solidFill>
                  <a:srgbClr val="000000"/>
                </a:solidFill>
              </a:rPr>
              <a:t> * Performance analysis value</a:t>
            </a:r>
            <a:endParaRPr b="1"/>
          </a:p>
          <a:p>
            <a:pPr indent="0" lvl="0" marL="0" marR="0" rtl="0" algn="l">
              <a:lnSpc>
                <a:spcPct val="100000"/>
              </a:lnSpc>
              <a:spcBef>
                <a:spcPts val="0"/>
              </a:spcBef>
              <a:spcAft>
                <a:spcPts val="0"/>
              </a:spcAft>
              <a:buNone/>
            </a:pPr>
            <a:r>
              <a:t/>
            </a:r>
            <a:endParaRPr b="1" i="0" sz="1800" u="none" cap="none" strike="noStrike">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10"/>
          <p:cNvSpPr txBox="1"/>
          <p:nvPr/>
        </p:nvSpPr>
        <p:spPr>
          <a:xfrm>
            <a:off x="1619508" y="453452"/>
            <a:ext cx="7422000" cy="595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rPr>
              <a:t>DATA CLEANING</a:t>
            </a:r>
            <a:endParaRPr b="1"/>
          </a:p>
          <a:p>
            <a:pPr indent="0" lvl="0" marL="0" marR="0" rtl="0" algn="l">
              <a:lnSpc>
                <a:spcPct val="100000"/>
              </a:lnSpc>
              <a:spcBef>
                <a:spcPts val="0"/>
              </a:spcBef>
              <a:spcAft>
                <a:spcPts val="0"/>
              </a:spcAft>
              <a:buNone/>
            </a:pPr>
            <a:r>
              <a:rPr b="1" i="0" lang="en-US" sz="1800" u="none" cap="none" strike="noStrike">
                <a:solidFill>
                  <a:srgbClr val="000000"/>
                </a:solidFill>
              </a:rPr>
              <a:t>1)Select filter option</a:t>
            </a:r>
            <a:endParaRPr b="1"/>
          </a:p>
          <a:p>
            <a:pPr indent="0" lvl="0" marL="0" marR="0" rtl="0" algn="l">
              <a:lnSpc>
                <a:spcPct val="100000"/>
              </a:lnSpc>
              <a:spcBef>
                <a:spcPts val="0"/>
              </a:spcBef>
              <a:spcAft>
                <a:spcPts val="0"/>
              </a:spcAft>
              <a:buNone/>
            </a:pPr>
            <a:r>
              <a:rPr b="1" i="0" lang="en-US" sz="1800" u="none" cap="none" strike="noStrike">
                <a:solidFill>
                  <a:srgbClr val="000000"/>
                </a:solidFill>
              </a:rPr>
              <a:t>2)Insert colour</a:t>
            </a:r>
            <a:endParaRPr b="1" i="0" sz="1800" u="none" cap="none" strike="noStrike">
              <a:solidFill>
                <a:srgbClr val="000000"/>
              </a:solidFill>
            </a:endParaRPr>
          </a:p>
          <a:p>
            <a:pPr indent="0" lvl="0" marL="0" marR="0" rtl="0" algn="l">
              <a:lnSpc>
                <a:spcPct val="100000"/>
              </a:lnSpc>
              <a:spcBef>
                <a:spcPts val="0"/>
              </a:spcBef>
              <a:spcAft>
                <a:spcPts val="0"/>
              </a:spcAft>
              <a:buNone/>
            </a:pPr>
            <a:r>
              <a:rPr b="1" i="0" lang="en-US" sz="1800" u="none" cap="none" strike="noStrike">
                <a:solidFill>
                  <a:srgbClr val="000000"/>
                </a:solidFill>
              </a:rPr>
              <a:t>3)Select no file</a:t>
            </a:r>
            <a:endParaRPr b="1"/>
          </a:p>
          <a:p>
            <a:pPr indent="0" lvl="0" marL="0" marR="0" rtl="0" algn="l">
              <a:lnSpc>
                <a:spcPct val="100000"/>
              </a:lnSpc>
              <a:spcBef>
                <a:spcPts val="0"/>
              </a:spcBef>
              <a:spcAft>
                <a:spcPts val="0"/>
              </a:spcAft>
              <a:buNone/>
            </a:pPr>
            <a:r>
              <a:t/>
            </a:r>
            <a:endParaRPr b="1" i="0" sz="1800" u="none" cap="none" strike="noStrike">
              <a:solidFill>
                <a:srgbClr val="000000"/>
              </a:solidFill>
            </a:endParaRPr>
          </a:p>
          <a:p>
            <a:pPr indent="0" lvl="0" marL="0" marR="0" rtl="0" algn="l">
              <a:lnSpc>
                <a:spcPct val="100000"/>
              </a:lnSpc>
              <a:spcBef>
                <a:spcPts val="0"/>
              </a:spcBef>
              <a:spcAft>
                <a:spcPts val="0"/>
              </a:spcAft>
              <a:buNone/>
            </a:pPr>
            <a:r>
              <a:rPr b="1" i="0" lang="en-US" sz="1800" u="none" cap="none" strike="noStrike">
                <a:solidFill>
                  <a:srgbClr val="000000"/>
                </a:solidFill>
              </a:rPr>
              <a:t>PERFORMANCE LEVEL</a:t>
            </a:r>
            <a:endParaRPr b="1"/>
          </a:p>
          <a:p>
            <a:pPr indent="0" lvl="0" marL="0" marR="0" rtl="0" algn="l">
              <a:lnSpc>
                <a:spcPct val="100000"/>
              </a:lnSpc>
              <a:spcBef>
                <a:spcPts val="0"/>
              </a:spcBef>
              <a:spcAft>
                <a:spcPts val="0"/>
              </a:spcAft>
              <a:buNone/>
            </a:pPr>
            <a:r>
              <a:rPr b="1" i="0" lang="en-US" sz="1800" u="none" cap="none" strike="noStrike">
                <a:solidFill>
                  <a:srgbClr val="000000"/>
                </a:solidFill>
              </a:rPr>
              <a:t>1)Value of j2</a:t>
            </a:r>
            <a:endParaRPr b="1"/>
          </a:p>
          <a:p>
            <a:pPr indent="0" lvl="0" marL="0" marR="0" rtl="0" algn="l">
              <a:lnSpc>
                <a:spcPct val="100000"/>
              </a:lnSpc>
              <a:spcBef>
                <a:spcPts val="0"/>
              </a:spcBef>
              <a:spcAft>
                <a:spcPts val="0"/>
              </a:spcAft>
              <a:buNone/>
            </a:pPr>
            <a:r>
              <a:rPr b="1" i="0" lang="en-US" sz="1800" u="none" cap="none" strike="noStrike">
                <a:solidFill>
                  <a:srgbClr val="000000"/>
                </a:solidFill>
              </a:rPr>
              <a:t>2)=IFS(J2.=5,”VERY HIGH”,J2.=4,”HIGH”,J2.=3,”MED”,”TRUE”,’LOW”)</a:t>
            </a:r>
            <a:endParaRPr b="1"/>
          </a:p>
          <a:p>
            <a:pPr indent="0" lvl="0" marL="0" marR="0" rtl="0" algn="l">
              <a:lnSpc>
                <a:spcPct val="100000"/>
              </a:lnSpc>
              <a:spcBef>
                <a:spcPts val="0"/>
              </a:spcBef>
              <a:spcAft>
                <a:spcPts val="0"/>
              </a:spcAft>
              <a:buNone/>
            </a:pPr>
            <a:r>
              <a:t/>
            </a:r>
            <a:endParaRPr b="1" i="0" sz="1800" u="none" cap="none" strike="noStrike">
              <a:solidFill>
                <a:srgbClr val="000000"/>
              </a:solidFill>
            </a:endParaRPr>
          </a:p>
          <a:p>
            <a:pPr indent="0" lvl="0" marL="0" marR="0" rtl="0" algn="l">
              <a:lnSpc>
                <a:spcPct val="100000"/>
              </a:lnSpc>
              <a:spcBef>
                <a:spcPts val="0"/>
              </a:spcBef>
              <a:spcAft>
                <a:spcPts val="0"/>
              </a:spcAft>
              <a:buNone/>
            </a:pPr>
            <a:r>
              <a:rPr b="1" i="0" lang="en-US" sz="1800" u="none" cap="none" strike="noStrike">
                <a:solidFill>
                  <a:srgbClr val="000000"/>
                </a:solidFill>
              </a:rPr>
              <a:t>SUMMARY</a:t>
            </a:r>
            <a:endParaRPr b="1"/>
          </a:p>
          <a:p>
            <a:pPr indent="0" lvl="0" marL="0" marR="0" rtl="0" algn="l">
              <a:lnSpc>
                <a:spcPct val="100000"/>
              </a:lnSpc>
              <a:spcBef>
                <a:spcPts val="0"/>
              </a:spcBef>
              <a:spcAft>
                <a:spcPts val="0"/>
              </a:spcAft>
              <a:buNone/>
            </a:pPr>
            <a:r>
              <a:rPr b="1" i="0" lang="en-US" sz="1800" u="none" cap="none" strike="noStrike">
                <a:solidFill>
                  <a:srgbClr val="000000"/>
                </a:solidFill>
              </a:rPr>
              <a:t>1)Auto file</a:t>
            </a:r>
            <a:endParaRPr b="1"/>
          </a:p>
          <a:p>
            <a:pPr indent="0" lvl="0" marL="0" marR="0" rtl="0" algn="l">
              <a:lnSpc>
                <a:spcPct val="100000"/>
              </a:lnSpc>
              <a:spcBef>
                <a:spcPts val="0"/>
              </a:spcBef>
              <a:spcAft>
                <a:spcPts val="0"/>
              </a:spcAft>
              <a:buNone/>
            </a:pPr>
            <a:r>
              <a:rPr b="1" i="0" lang="en-US" sz="1800" u="none" cap="none" strike="noStrike">
                <a:solidFill>
                  <a:srgbClr val="000000"/>
                </a:solidFill>
              </a:rPr>
              <a:t>2)Graphs &amp; chart </a:t>
            </a:r>
            <a:endParaRPr b="1"/>
          </a:p>
          <a:p>
            <a:pPr indent="0" lvl="0" marL="0" marR="0" rtl="0" algn="l">
              <a:lnSpc>
                <a:spcPct val="100000"/>
              </a:lnSpc>
              <a:spcBef>
                <a:spcPts val="0"/>
              </a:spcBef>
              <a:spcAft>
                <a:spcPts val="0"/>
              </a:spcAft>
              <a:buNone/>
            </a:pPr>
            <a:r>
              <a:rPr b="1" i="0" lang="en-US" sz="1800" u="none" cap="none" strike="noStrike">
                <a:solidFill>
                  <a:srgbClr val="000000"/>
                </a:solidFill>
              </a:rPr>
              <a:t>3)Collect data &amp; analysis</a:t>
            </a:r>
            <a:endParaRPr b="1"/>
          </a:p>
          <a:p>
            <a:pPr indent="0" lvl="0" marL="0" marR="0" rtl="0" algn="l">
              <a:lnSpc>
                <a:spcPct val="100000"/>
              </a:lnSpc>
              <a:spcBef>
                <a:spcPts val="0"/>
              </a:spcBef>
              <a:spcAft>
                <a:spcPts val="0"/>
              </a:spcAft>
              <a:buNone/>
            </a:pPr>
            <a:r>
              <a:t/>
            </a:r>
            <a:endParaRPr b="1" i="0" sz="1800" u="none" cap="none" strike="noStrike">
              <a:solidFill>
                <a:srgbClr val="000000"/>
              </a:solidFill>
            </a:endParaRPr>
          </a:p>
          <a:p>
            <a:pPr indent="0" lvl="0" marL="0" marR="0" rtl="0" algn="l">
              <a:lnSpc>
                <a:spcPct val="100000"/>
              </a:lnSpc>
              <a:spcBef>
                <a:spcPts val="0"/>
              </a:spcBef>
              <a:spcAft>
                <a:spcPts val="0"/>
              </a:spcAft>
              <a:buNone/>
            </a:pPr>
            <a:r>
              <a:rPr b="1" i="0" lang="en-US" sz="1800" u="none" cap="none" strike="noStrike">
                <a:solidFill>
                  <a:srgbClr val="000000"/>
                </a:solidFill>
              </a:rPr>
              <a:t>VISUALIZATION</a:t>
            </a:r>
            <a:endParaRPr b="1"/>
          </a:p>
          <a:p>
            <a:pPr indent="0" lvl="0" marL="0" marR="0" rtl="0" algn="l">
              <a:lnSpc>
                <a:spcPct val="100000"/>
              </a:lnSpc>
              <a:spcBef>
                <a:spcPts val="0"/>
              </a:spcBef>
              <a:spcAft>
                <a:spcPts val="0"/>
              </a:spcAft>
              <a:buNone/>
            </a:pPr>
            <a:r>
              <a:rPr b="1" i="0" lang="en-US" sz="1800" u="none" cap="none" strike="noStrike">
                <a:solidFill>
                  <a:srgbClr val="000000"/>
                </a:solidFill>
              </a:rPr>
              <a:t>1)Dashboard creation</a:t>
            </a:r>
            <a:endParaRPr b="1"/>
          </a:p>
          <a:p>
            <a:pPr indent="0" lvl="0" marL="0" marR="0" rtl="0" algn="l">
              <a:lnSpc>
                <a:spcPct val="100000"/>
              </a:lnSpc>
              <a:spcBef>
                <a:spcPts val="0"/>
              </a:spcBef>
              <a:spcAft>
                <a:spcPts val="0"/>
              </a:spcAft>
              <a:buNone/>
            </a:pPr>
            <a:r>
              <a:rPr b="1" i="0" lang="en-US" sz="1800" u="none" cap="none" strike="noStrike">
                <a:solidFill>
                  <a:srgbClr val="000000"/>
                </a:solidFill>
              </a:rPr>
              <a:t>2)Conditional formatting</a:t>
            </a:r>
            <a:endParaRPr b="1"/>
          </a:p>
          <a:p>
            <a:pPr indent="0" lvl="0" marL="0" marR="0" rtl="0" algn="l">
              <a:lnSpc>
                <a:spcPct val="100000"/>
              </a:lnSpc>
              <a:spcBef>
                <a:spcPts val="0"/>
              </a:spcBef>
              <a:spcAft>
                <a:spcPts val="0"/>
              </a:spcAft>
              <a:buNone/>
            </a:pPr>
            <a:r>
              <a:rPr b="1" i="0" lang="en-US" sz="1800" u="none" cap="none" strike="noStrike">
                <a:solidFill>
                  <a:srgbClr val="000000"/>
                </a:solidFill>
              </a:rPr>
              <a:t>3)Pivot tables</a:t>
            </a:r>
            <a:endParaRPr b="1"/>
          </a:p>
          <a:p>
            <a:pPr indent="0" lvl="0" marL="0" marR="0" rtl="0" algn="l">
              <a:lnSpc>
                <a:spcPct val="100000"/>
              </a:lnSpc>
              <a:spcBef>
                <a:spcPts val="0"/>
              </a:spcBef>
              <a:spcAft>
                <a:spcPts val="0"/>
              </a:spcAft>
              <a:buNone/>
            </a:pPr>
            <a:r>
              <a:rPr b="1" i="0" lang="en-US" sz="1800" u="none" cap="none" strike="noStrike">
                <a:solidFill>
                  <a:srgbClr val="000000"/>
                </a:solidFill>
              </a:rPr>
              <a:t>4)Trend analysis</a:t>
            </a:r>
            <a:endParaRPr b="1" i="0" sz="1800" u="none" cap="none" strike="noStrike">
              <a:solidFill>
                <a:srgbClr val="000000"/>
              </a:solidFill>
            </a:endParaRPr>
          </a:p>
          <a:p>
            <a:pPr indent="0" lvl="0" marL="0" marR="0" rtl="0" algn="l">
              <a:lnSpc>
                <a:spcPct val="100000"/>
              </a:lnSpc>
              <a:spcBef>
                <a:spcPts val="0"/>
              </a:spcBef>
              <a:spcAft>
                <a:spcPts val="0"/>
              </a:spcAft>
              <a:buNone/>
            </a:pPr>
            <a:r>
              <a:t/>
            </a:r>
            <a:endParaRPr b="1" i="0" sz="1800" u="none" cap="none" strike="noStrike">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2" name="Google Shape;202;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4" name="Google Shape;204;p11"/>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5" name="Google Shape;205;p11"/>
          <p:cNvSpPr txBox="1">
            <a:spLocks noGrp="1"/>
          </p:cNvSpPr>
          <p:nvPr>
            <p:ph type="title"/>
          </p:nvPr>
        </p:nvSpPr>
        <p:spPr/>
        <p:txBody>
          <a:bodyPr/>
          <a:lstStyle/>
          <a:p>
            <a:pPr lvl="0"/>
            <a:r>
              <a:rPr lang="en-US" smtClean="0"/>
              <a:t>RESULTS</a:t>
            </a:r>
            <a:endParaRPr lang="en-US"/>
          </a:p>
        </p:txBody>
      </p:sp>
      <p:sp>
        <p:nvSpPr>
          <p:cNvPr id="206" name="Google Shape;206;p1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sp>
        <p:nvSpPr>
          <p:cNvPr id="207" name="Google Shape;207;p11"/>
          <p:cNvSpPr txBox="1"/>
          <p:nvPr/>
        </p:nvSpPr>
        <p:spPr>
          <a:xfrm>
            <a:off x="0" y="1625471"/>
            <a:ext cx="12192000" cy="46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332" y="1468067"/>
            <a:ext cx="7146779" cy="45525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1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157" name="Google Shape;1157;p11"/>
          <p:cNvSpPr txBox="1"/>
          <p:nvPr/>
        </p:nvSpPr>
        <p:spPr>
          <a:xfrm>
            <a:off x="755325" y="1428550"/>
            <a:ext cx="6824700" cy="3474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400"/>
              <a:buFont typeface="Arial"/>
              <a:buNone/>
            </a:pPr>
            <a:r>
              <a:rPr b="1" i="0" lang="en-US" sz="2400" u="none" cap="none" strike="noStrike">
                <a:solidFill>
                  <a:srgbClr val="000000"/>
                </a:solidFill>
              </a:rPr>
              <a:t>This distribution provides a comprehensive overview of how employees are performing across different levels, highlighting areas of strength and areas needing improvement within the organization. </a:t>
            </a:r>
            <a:endParaRPr b="1" i="0" sz="2400" u="none" cap="none" strike="noStrike">
              <a:solidFill>
                <a:srgbClr val="000000"/>
              </a:solidFill>
            </a:endParaRPr>
          </a:p>
          <a:p>
            <a:pPr indent="0" lvl="0" marL="0" marR="0" rtl="0" algn="just">
              <a:lnSpc>
                <a:spcPct val="100000"/>
              </a:lnSpc>
              <a:spcBef>
                <a:spcPts val="0"/>
              </a:spcBef>
              <a:spcAft>
                <a:spcPts val="0"/>
              </a:spcAft>
              <a:buClr>
                <a:srgbClr val="000000"/>
              </a:buClr>
              <a:buSzPts val="2400"/>
              <a:buFont typeface="Arial"/>
              <a:buNone/>
            </a:pPr>
            <a:r>
              <a:rPr b="1" i="0" lang="en-US" sz="2400" u="none" cap="none" strike="noStrike">
                <a:solidFill>
                  <a:srgbClr val="000000"/>
                </a:solidFill>
              </a:rPr>
              <a:t>And motivated the low performance employee because they high members of the data so motivated the low performance employee</a:t>
            </a:r>
            <a:endParaRPr b="1" i="0" sz="2400" u="none" cap="none" strike="noStrike">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4" name="Google Shape;74;p2"/>
          <p:cNvGrpSpPr/>
          <p:nvPr/>
        </p:nvGrpSpPr>
        <p:grpSpPr>
          <a:xfrm>
            <a:off x="7448612" y="0"/>
            <a:ext cx="4743796" cy="6858466"/>
            <a:chOff x="7448612" y="0"/>
            <a:chExt cx="4743796" cy="6858466"/>
          </a:xfrm>
        </p:grpSpPr>
        <p:sp>
          <p:nvSpPr>
            <p:cNvPr id="75" name="Google Shape;75;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4" name="Google Shape;84;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2"/>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9" name="Google Shape;89;p2"/>
          <p:cNvGrpSpPr/>
          <p:nvPr/>
        </p:nvGrpSpPr>
        <p:grpSpPr>
          <a:xfrm>
            <a:off x="466725" y="6410325"/>
            <a:ext cx="3705225" cy="295275"/>
            <a:chOff x="466725" y="6410325"/>
            <a:chExt cx="3705225" cy="295275"/>
          </a:xfrm>
        </p:grpSpPr>
        <p:pic>
          <p:nvPicPr>
            <p:cNvPr id="90" name="Google Shape;90;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91" name="Google Shape;91;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2" name="Google Shape;92;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3" name="Google Shape;93;p2"/>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2"/>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072" name="Google Shape;1072;p2"/>
          <p:cNvGrpSpPr/>
          <p:nvPr/>
        </p:nvGrpSpPr>
        <p:grpSpPr>
          <a:xfrm>
            <a:off x="7448612" y="0"/>
            <a:ext cx="4743795" cy="6858466"/>
            <a:chOff x="7448612" y="0"/>
            <a:chExt cx="4743795" cy="6858466"/>
          </a:xfrm>
        </p:grpSpPr>
        <p:sp>
          <p:nvSpPr>
            <p:cNvPr id="1073" name="Google Shape;10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4" name="Google Shape;10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5" name="Google Shape;10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6" name="Google Shape;1076;p2"/>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2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7" name="Google Shape;10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1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8" name="Google Shape;10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9" name="Google Shape;10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0" name="Google Shape;1080;p2"/>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2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1" name="Google Shape;10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1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82" name="Google Shape;10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3" name="Google Shape;1083;p2"/>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084" name="Google Shape;1084;p2"/>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5" name="Google Shape;1085;p2"/>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86" name="Google Shape;1086;p2"/>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87" name="Google Shape;1087;p2"/>
          <p:cNvGrpSpPr/>
          <p:nvPr/>
        </p:nvGrpSpPr>
        <p:grpSpPr>
          <a:xfrm>
            <a:off x="47625" y="3819523"/>
            <a:ext cx="4124325" cy="3009897"/>
            <a:chOff x="47625" y="3819523"/>
            <a:chExt cx="4124325" cy="3009897"/>
          </a:xfrm>
        </p:grpSpPr>
        <p:pic>
          <p:nvPicPr>
            <p:cNvPr id="1088" name="Google Shape;1088;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089" name="Google Shape;1089;p2"/>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090" name="Google Shape;1090;p2"/>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091" name="Google Shape;1091;p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092" name="Google Shape;1092;p2"/>
          <p:cNvSpPr txBox="1"/>
          <p:nvPr/>
        </p:nvSpPr>
        <p:spPr>
          <a:xfrm>
            <a:off x="2509807" y="1041533"/>
            <a:ext cx="5029200" cy="48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1" i="0" lang="en-US" sz="2800" u="none" cap="none" strike="noStrike">
                <a:solidFill>
                  <a:srgbClr val="0D0D0D"/>
                </a:solidFill>
                <a:latin typeface="Times New Roman"/>
                <a:ea typeface="Times New Roman"/>
                <a:cs typeface="Times New Roman"/>
                <a:sym typeface="Times New Roman"/>
              </a:rPr>
              <a:t>Problem Statement</a:t>
            </a:r>
            <a:endParaRPr b="1" i="0" sz="1400" u="none" cap="none" strike="noStrike">
              <a:solidFill>
                <a:srgbClr val="000000"/>
              </a:solidFill>
            </a:endParaRPr>
          </a:p>
          <a:p>
            <a:pPr indent="0" lvl="0" marL="0" marR="0" rtl="0" algn="l">
              <a:lnSpc>
                <a:spcPct val="100000"/>
              </a:lnSpc>
              <a:spcBef>
                <a:spcPts val="0"/>
              </a:spcBef>
              <a:spcAft>
                <a:spcPts val="0"/>
              </a:spcAft>
              <a:buClr>
                <a:srgbClr val="0D0D0D"/>
              </a:buClr>
              <a:buSzPts val="2800"/>
              <a:buFont typeface="Calibri"/>
              <a:buAutoNum type="arabicPeriod"/>
            </a:pPr>
            <a:r>
              <a:rPr b="1" i="0" lang="en-US" sz="2800" u="none" cap="none" strike="noStrike">
                <a:solidFill>
                  <a:srgbClr val="0D0D0D"/>
                </a:solidFill>
                <a:latin typeface="Times New Roman"/>
                <a:ea typeface="Times New Roman"/>
                <a:cs typeface="Times New Roman"/>
                <a:sym typeface="Times New Roman"/>
              </a:rPr>
              <a:t>Project Overview</a:t>
            </a:r>
            <a:endParaRPr b="1" i="0" sz="1400" u="none" cap="none" strike="noStrike">
              <a:solidFill>
                <a:srgbClr val="000000"/>
              </a:solidFill>
            </a:endParaRPr>
          </a:p>
          <a:p>
            <a:pPr indent="0" lvl="0" marL="0" marR="0" rtl="0" algn="l">
              <a:lnSpc>
                <a:spcPct val="100000"/>
              </a:lnSpc>
              <a:spcBef>
                <a:spcPts val="0"/>
              </a:spcBef>
              <a:spcAft>
                <a:spcPts val="0"/>
              </a:spcAft>
              <a:buClr>
                <a:srgbClr val="0D0D0D"/>
              </a:buClr>
              <a:buSzPts val="2800"/>
              <a:buFont typeface="Calibri"/>
              <a:buAutoNum type="arabicPeriod"/>
            </a:pPr>
            <a:r>
              <a:rPr b="1" i="0" lang="en-US" sz="2800" u="none" cap="none" strike="noStrike">
                <a:solidFill>
                  <a:srgbClr val="0D0D0D"/>
                </a:solidFill>
                <a:latin typeface="Times New Roman"/>
                <a:ea typeface="Times New Roman"/>
                <a:cs typeface="Times New Roman"/>
                <a:sym typeface="Times New Roman"/>
              </a:rPr>
              <a:t>End Users</a:t>
            </a:r>
            <a:endParaRPr b="1" i="0" sz="1400" u="none" cap="none" strike="noStrike">
              <a:solidFill>
                <a:srgbClr val="000000"/>
              </a:solidFill>
            </a:endParaRPr>
          </a:p>
          <a:p>
            <a:pPr indent="0" lvl="0" marL="0" marR="0" rtl="0" algn="l">
              <a:lnSpc>
                <a:spcPct val="100000"/>
              </a:lnSpc>
              <a:spcBef>
                <a:spcPts val="0"/>
              </a:spcBef>
              <a:spcAft>
                <a:spcPts val="0"/>
              </a:spcAft>
              <a:buClr>
                <a:srgbClr val="0D0D0D"/>
              </a:buClr>
              <a:buSzPts val="2800"/>
              <a:buFont typeface="Calibri"/>
              <a:buAutoNum type="arabicPeriod"/>
            </a:pPr>
            <a:r>
              <a:rPr b="1" i="0" lang="en-US" sz="2800" u="none" cap="none" strike="noStrike">
                <a:solidFill>
                  <a:srgbClr val="0D0D0D"/>
                </a:solidFill>
                <a:latin typeface="Times New Roman"/>
                <a:ea typeface="Times New Roman"/>
                <a:cs typeface="Times New Roman"/>
                <a:sym typeface="Times New Roman"/>
              </a:rPr>
              <a:t>Our Solution and Proposition</a:t>
            </a:r>
            <a:endParaRPr b="1" i="0" sz="1400" u="none" cap="none" strike="noStrike">
              <a:solidFill>
                <a:srgbClr val="000000"/>
              </a:solidFill>
            </a:endParaRPr>
          </a:p>
          <a:p>
            <a:pPr indent="0" lvl="0" marL="0" marR="0" rtl="0" algn="l">
              <a:lnSpc>
                <a:spcPct val="100000"/>
              </a:lnSpc>
              <a:spcBef>
                <a:spcPts val="0"/>
              </a:spcBef>
              <a:spcAft>
                <a:spcPts val="0"/>
              </a:spcAft>
              <a:buClr>
                <a:srgbClr val="0D0D0D"/>
              </a:buClr>
              <a:buSzPts val="2800"/>
              <a:buFont typeface="Calibri"/>
              <a:buAutoNum type="arabicPeriod"/>
            </a:pPr>
            <a:r>
              <a:rPr b="1" i="0" lang="en-US" sz="2800" u="none" cap="none" strike="noStrike">
                <a:solidFill>
                  <a:srgbClr val="0D0D0D"/>
                </a:solidFill>
                <a:latin typeface="Times New Roman"/>
                <a:ea typeface="Times New Roman"/>
                <a:cs typeface="Times New Roman"/>
                <a:sym typeface="Times New Roman"/>
              </a:rPr>
              <a:t>Dataset Description</a:t>
            </a:r>
            <a:endParaRPr b="1"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1" i="0" lang="en-US" sz="2800" u="none" cap="none" strike="noStrike">
                <a:solidFill>
                  <a:srgbClr val="0D0D0D"/>
                </a:solidFill>
                <a:latin typeface="Times New Roman"/>
                <a:ea typeface="Times New Roman"/>
                <a:cs typeface="Times New Roman"/>
                <a:sym typeface="Times New Roman"/>
              </a:rPr>
              <a:t>Modelling Approach</a:t>
            </a:r>
            <a:endParaRPr b="1" i="0" sz="1400" u="none" cap="none" strike="noStrike">
              <a:solidFill>
                <a:srgbClr val="000000"/>
              </a:solidFill>
            </a:endParaRPr>
          </a:p>
          <a:p>
            <a:pPr indent="0" lvl="0" marL="0" marR="0" rtl="0" algn="l">
              <a:lnSpc>
                <a:spcPct val="100000"/>
              </a:lnSpc>
              <a:spcBef>
                <a:spcPts val="0"/>
              </a:spcBef>
              <a:spcAft>
                <a:spcPts val="0"/>
              </a:spcAft>
              <a:buClr>
                <a:srgbClr val="0D0D0D"/>
              </a:buClr>
              <a:buSzPts val="2800"/>
              <a:buFont typeface="Calibri"/>
              <a:buAutoNum type="arabicPeriod"/>
            </a:pPr>
            <a:r>
              <a:rPr b="1" i="0" lang="en-US" sz="2800" u="none" cap="none" strike="noStrike">
                <a:solidFill>
                  <a:srgbClr val="0D0D0D"/>
                </a:solidFill>
                <a:latin typeface="Times New Roman"/>
                <a:ea typeface="Times New Roman"/>
                <a:cs typeface="Times New Roman"/>
                <a:sym typeface="Times New Roman"/>
              </a:rPr>
              <a:t>Results and Discussion</a:t>
            </a:r>
            <a:endParaRPr b="1"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1" i="0" lang="en-US" sz="2800" u="none" cap="none" strike="noStrike">
                <a:solidFill>
                  <a:srgbClr val="0D0D0D"/>
                </a:solidFill>
                <a:latin typeface="Times New Roman"/>
                <a:ea typeface="Times New Roman"/>
                <a:cs typeface="Times New Roman"/>
                <a:sym typeface="Times New Roman"/>
              </a:rPr>
              <a:t>Conclusion</a:t>
            </a:r>
            <a:endParaRPr b="1" i="0" sz="1400" u="none" cap="none" strike="noStrike">
              <a:solidFill>
                <a:srgbClr val="000000"/>
              </a:solidFill>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grpSp>
        <p:nvGrpSpPr>
          <p:cNvPr id="1094" name="Google Shape;1094;p3"/>
          <p:cNvGrpSpPr/>
          <p:nvPr/>
        </p:nvGrpSpPr>
        <p:grpSpPr>
          <a:xfrm rot="-635851">
            <a:off x="9052497" y="3880925"/>
            <a:ext cx="2282993" cy="2093828"/>
            <a:chOff x="7991475" y="2933700"/>
            <a:chExt cx="2762251" cy="3257550"/>
          </a:xfrm>
        </p:grpSpPr>
        <p:sp>
          <p:nvSpPr>
            <p:cNvPr id="1095" name="Google Shape;1095;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96" name="Google Shape;1096;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1097" name="Google Shape;1097;p3"/>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098" name="Google Shape;1098;p3"/>
          <p:cNvSpPr/>
          <p:nvPr/>
        </p:nvSpPr>
        <p:spPr>
          <a:xfrm>
            <a:off x="8565165" y="255072"/>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99" name="Google Shape;1099;p3"/>
          <p:cNvSpPr txBox="1"/>
          <p:nvPr>
            <p:ph type="title"/>
          </p:nvPr>
        </p:nvSpPr>
        <p:spPr>
          <a:xfrm>
            <a:off x="834071" y="575055"/>
            <a:ext cx="6148500" cy="670800"/>
          </a:xfrm>
          <a:prstGeom prst="rect">
            <a:avLst/>
          </a:prstGeom>
          <a:noFill/>
          <a:ln>
            <a:noFill/>
          </a:ln>
        </p:spPr>
        <p:txBody>
          <a:bodyPr anchorCtr="0" anchor="t" bIns="0" lIns="0" spcFirstLastPara="1" rIns="0" wrap="square" tIns="16500">
            <a:spAutoFit/>
          </a:bodyPr>
          <a:lstStyle/>
          <a:p>
            <a:pPr indent="0" lvl="0" marL="12700" rtl="0" algn="ctr">
              <a:lnSpc>
                <a:spcPct val="100000"/>
              </a:lnSpc>
              <a:spcBef>
                <a:spcPts val="0"/>
              </a:spcBef>
              <a:spcAft>
                <a:spcPts val="0"/>
              </a:spcAft>
              <a:buClr>
                <a:schemeClr val="dk1"/>
              </a:buClr>
              <a:buSzPts val="4250"/>
              <a:buFont typeface="Trebuchet MS"/>
              <a:buNone/>
            </a:pPr>
            <a:r>
              <a:rPr lang="en-US" sz="4250"/>
              <a:t>PROBLEM STATEMENT</a:t>
            </a:r>
            <a:endParaRPr sz="4250"/>
          </a:p>
        </p:txBody>
      </p:sp>
      <p:pic>
        <p:nvPicPr>
          <p:cNvPr id="1100" name="Google Shape;1100;p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101" name="Google Shape;1101;p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102" name="Google Shape;1102;p3"/>
          <p:cNvSpPr txBox="1"/>
          <p:nvPr/>
        </p:nvSpPr>
        <p:spPr>
          <a:xfrm>
            <a:off x="180109" y="1552076"/>
            <a:ext cx="123321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2000" u="none" cap="none" strike="noStrike">
                <a:solidFill>
                  <a:srgbClr val="000000"/>
                </a:solidFill>
                <a:latin typeface="Calibri"/>
                <a:ea typeface="Calibri"/>
                <a:cs typeface="Calibri"/>
                <a:sym typeface="Calibri"/>
              </a:rPr>
              <a:t>*Traditional methods of assessing employee performance lack consistency and fail to </a:t>
            </a:r>
            <a:endParaRPr b="1"/>
          </a:p>
          <a:p>
            <a:pPr indent="0" lvl="0" marL="0" marR="0" rtl="0" algn="l">
              <a:lnSpc>
                <a:spcPct val="100000"/>
              </a:lnSpc>
              <a:spcBef>
                <a:spcPts val="0"/>
              </a:spcBef>
              <a:spcAft>
                <a:spcPts val="0"/>
              </a:spcAft>
              <a:buClr>
                <a:srgbClr val="000000"/>
              </a:buClr>
              <a:buSzPts val="1800"/>
              <a:buFont typeface="Arial"/>
              <a:buNone/>
            </a:pPr>
            <a:r>
              <a:rPr b="1" i="0" lang="en-US" sz="2000" u="none" cap="none" strike="noStrike">
                <a:solidFill>
                  <a:srgbClr val="000000"/>
                </a:solidFill>
                <a:latin typeface="Calibri"/>
                <a:ea typeface="Calibri"/>
                <a:cs typeface="Calibri"/>
                <a:sym typeface="Calibri"/>
              </a:rPr>
              <a:t> provide actionable insights for organizational growth. </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2000" u="none" cap="none" strike="noStrike">
                <a:solidFill>
                  <a:srgbClr val="000000"/>
                </a:solidFill>
                <a:latin typeface="Calibri"/>
                <a:ea typeface="Calibri"/>
                <a:cs typeface="Calibri"/>
                <a:sym typeface="Calibri"/>
              </a:rPr>
              <a:t>*This leads to inefficiencies in resource allocation and missed opportunities for improving </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2000" u="none" cap="none" strike="noStrike">
                <a:solidFill>
                  <a:srgbClr val="000000"/>
                </a:solidFill>
                <a:latin typeface="Calibri"/>
                <a:ea typeface="Calibri"/>
                <a:cs typeface="Calibri"/>
                <a:sym typeface="Calibri"/>
              </a:rPr>
              <a:t> productivity and employee satisfaction.</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2000" u="none" cap="none" strike="noStrike">
                <a:solidFill>
                  <a:srgbClr val="000000"/>
                </a:solidFill>
                <a:latin typeface="Calibri"/>
                <a:ea typeface="Calibri"/>
                <a:cs typeface="Calibri"/>
                <a:sym typeface="Calibri"/>
              </a:rPr>
              <a:t>*By implementing a robust performance analysis framework using Excel, we aim to establish </a:t>
            </a:r>
            <a:endParaRPr b="1"/>
          </a:p>
          <a:p>
            <a:pPr indent="0" lvl="0" marL="0" marR="0" rtl="0" algn="l">
              <a:lnSpc>
                <a:spcPct val="100000"/>
              </a:lnSpc>
              <a:spcBef>
                <a:spcPts val="0"/>
              </a:spcBef>
              <a:spcAft>
                <a:spcPts val="0"/>
              </a:spcAft>
              <a:buClr>
                <a:srgbClr val="000000"/>
              </a:buClr>
              <a:buSzPts val="1800"/>
              <a:buFont typeface="Arial"/>
              <a:buNone/>
            </a:pPr>
            <a:r>
              <a:rPr b="1" i="0" lang="en-US" sz="2000" u="none" cap="none" strike="noStrike">
                <a:solidFill>
                  <a:srgbClr val="000000"/>
                </a:solidFill>
                <a:latin typeface="Calibri"/>
                <a:ea typeface="Calibri"/>
                <a:cs typeface="Calibri"/>
                <a:sym typeface="Calibri"/>
              </a:rPr>
              <a:t> standardized metrics and comprehensive data analysis capabilities.</a:t>
            </a:r>
            <a:endParaRPr b="1"/>
          </a:p>
          <a:p>
            <a:pPr indent="0" lvl="0" marL="0" marR="0" rtl="0" algn="l">
              <a:lnSpc>
                <a:spcPct val="100000"/>
              </a:lnSpc>
              <a:spcBef>
                <a:spcPts val="0"/>
              </a:spcBef>
              <a:spcAft>
                <a:spcPts val="0"/>
              </a:spcAft>
              <a:buClr>
                <a:srgbClr val="000000"/>
              </a:buClr>
              <a:buSzPts val="1800"/>
              <a:buFont typeface="Arial"/>
              <a:buNone/>
            </a:pPr>
            <a:r>
              <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2000" u="none" cap="none" strike="noStrike">
                <a:solidFill>
                  <a:srgbClr val="000000"/>
                </a:solidFill>
                <a:latin typeface="Calibri"/>
                <a:ea typeface="Calibri"/>
                <a:cs typeface="Calibri"/>
                <a:sym typeface="Calibri"/>
              </a:rPr>
              <a:t>*This initiative seeks to empower decision-makers with accurate insights to optimize </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2000" u="none" cap="none" strike="noStrike">
                <a:solidFill>
                  <a:srgbClr val="000000"/>
                </a:solidFill>
                <a:latin typeface="Calibri"/>
                <a:ea typeface="Calibri"/>
                <a:cs typeface="Calibri"/>
                <a:sym typeface="Calibri"/>
              </a:rPr>
              <a:t> performance, foster a culture of continuous improvement, and ultimately drive </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2000" u="none" cap="none" strike="noStrike">
                <a:solidFill>
                  <a:srgbClr val="000000"/>
                </a:solidFill>
                <a:latin typeface="Calibri"/>
                <a:ea typeface="Calibri"/>
                <a:cs typeface="Calibri"/>
                <a:sym typeface="Calibri"/>
              </a:rPr>
              <a:t> organizational success.</a:t>
            </a:r>
            <a:endParaRPr b="1" i="0" sz="20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grpSp>
        <p:nvGrpSpPr>
          <p:cNvPr id="1104" name="Google Shape;1104;p4"/>
          <p:cNvGrpSpPr/>
          <p:nvPr/>
        </p:nvGrpSpPr>
        <p:grpSpPr>
          <a:xfrm>
            <a:off x="8658225" y="2647950"/>
            <a:ext cx="3533775" cy="3810000"/>
            <a:chOff x="8658225" y="2647950"/>
            <a:chExt cx="3533775" cy="3810000"/>
          </a:xfrm>
        </p:grpSpPr>
        <p:sp>
          <p:nvSpPr>
            <p:cNvPr id="1105" name="Google Shape;1105;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6" name="Google Shape;1106;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07" name="Google Shape;1107;p4"/>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108" name="Google Shape;1108;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9" name="Google Shape;1109;p4"/>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110" name="Google Shape;1110;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111" name="Google Shape;1111;p4"/>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12" name="Google Shape;1112;p4"/>
          <p:cNvSpPr txBox="1"/>
          <p:nvPr/>
        </p:nvSpPr>
        <p:spPr>
          <a:xfrm>
            <a:off x="990600" y="2133600"/>
            <a:ext cx="79248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D0D0D"/>
              </a:buClr>
              <a:buSzPts val="2400"/>
              <a:buFont typeface="Arial"/>
              <a:buChar char="•"/>
            </a:pPr>
            <a:r>
              <a:rPr b="0" i="0" lang="en-US" sz="2400" u="none" cap="none" strike="noStrike">
                <a:solidFill>
                  <a:srgbClr val="0D0D0D"/>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13" name="Google Shape;1113;p4"/>
          <p:cNvSpPr txBox="1"/>
          <p:nvPr/>
        </p:nvSpPr>
        <p:spPr>
          <a:xfrm>
            <a:off x="739775" y="2019308"/>
            <a:ext cx="60198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4" name="Google Shape;1114;p4"/>
          <p:cNvSpPr txBox="1"/>
          <p:nvPr/>
        </p:nvSpPr>
        <p:spPr>
          <a:xfrm>
            <a:off x="295575" y="1845900"/>
            <a:ext cx="6714900" cy="3253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Employee analysis the performance of the employee by consider various factors likeGender, performance score, rating achievement Performance analysis involves the systematic evaluation of employee productivity, efficiency, and effectiveness within an organization. By analyzing key metrics such as task completion rates, sales figures, customer satisfaction scores, and other relevant data, organizations can gain insights into individual and team performance. This process helps identify strengths, weaknesses, and areas for improvement, enabling informed decision-making and targeted interventions to enhance overall organizational performance.</a:t>
            </a:r>
            <a:endParaRPr b="1" i="0" sz="24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17" name="Google Shape;1117;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18" name="Google Shape;1118;p5"/>
          <p:cNvSpPr/>
          <p:nvPr/>
        </p:nvSpPr>
        <p:spPr>
          <a:xfrm flipH="1" rot="10800000">
            <a:off x="8337347" y="5347432"/>
            <a:ext cx="738830" cy="662368"/>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19" name="Google Shape;1119;p5"/>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1120" name="Google Shape;1120;p5"/>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121" name="Google Shape;1121;p5"/>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122" name="Google Shape;1122;p5"/>
          <p:cNvSpPr txBox="1"/>
          <p:nvPr/>
        </p:nvSpPr>
        <p:spPr>
          <a:xfrm>
            <a:off x="394085" y="2422971"/>
            <a:ext cx="12192000" cy="463800"/>
          </a:xfrm>
          <a:prstGeom prst="rect">
            <a:avLst/>
          </a:prstGeom>
          <a:noFill/>
          <a:ln>
            <a:noFill/>
          </a:ln>
        </p:spPr>
        <p:txBody>
          <a:bodyPr anchorCtr="0" anchor="t" bIns="91425" lIns="91425" spcFirstLastPara="1" rIns="91425" wrap="square" tIns="91425">
            <a:spAutoFit/>
          </a:bodyPr>
          <a:lstStyle/>
          <a:p>
            <a:pPr indent="-228600" lvl="0" marL="45720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23" name="Google Shape;1123;p5"/>
          <p:cNvSpPr txBox="1"/>
          <p:nvPr/>
        </p:nvSpPr>
        <p:spPr>
          <a:xfrm>
            <a:off x="1380696" y="2228370"/>
            <a:ext cx="3393000" cy="14160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rgbClr val="000000"/>
              </a:buClr>
              <a:buSzPts val="2000"/>
              <a:buFont typeface="Calibri"/>
              <a:buChar char="●"/>
            </a:pPr>
            <a:r>
              <a:rPr b="1" i="0" lang="en-US" sz="2000" u="none" cap="none" strike="noStrike">
                <a:solidFill>
                  <a:srgbClr val="000000"/>
                </a:solidFill>
                <a:latin typeface="Calibri"/>
                <a:ea typeface="Calibri"/>
                <a:cs typeface="Calibri"/>
                <a:sym typeface="Calibri"/>
              </a:rPr>
              <a:t>EMPLOYEES</a:t>
            </a:r>
            <a:endParaRPr b="1"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1" i="0" lang="en-US" sz="2000" u="none" cap="none" strike="noStrike">
                <a:solidFill>
                  <a:srgbClr val="000000"/>
                </a:solidFill>
                <a:latin typeface="Calibri"/>
                <a:ea typeface="Calibri"/>
                <a:cs typeface="Calibri"/>
                <a:sym typeface="Calibri"/>
              </a:rPr>
              <a:t>EMPLOYERS</a:t>
            </a:r>
            <a:endParaRPr b="1"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1" i="0" lang="en-US" sz="2000" u="none" cap="none" strike="noStrike">
                <a:solidFill>
                  <a:srgbClr val="000000"/>
                </a:solidFill>
                <a:latin typeface="Calibri"/>
                <a:ea typeface="Calibri"/>
                <a:cs typeface="Calibri"/>
                <a:sym typeface="Calibri"/>
              </a:rPr>
              <a:t>ORGANISATION</a:t>
            </a:r>
            <a:endParaRPr b="1"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1" i="0" lang="en-US" sz="2000" u="none" cap="none" strike="noStrike">
                <a:solidFill>
                  <a:srgbClr val="000000"/>
                </a:solidFill>
                <a:latin typeface="Calibri"/>
                <a:ea typeface="Calibri"/>
                <a:cs typeface="Calibri"/>
                <a:sym typeface="Calibri"/>
              </a:rPr>
              <a:t>INDUSTRIES</a:t>
            </a:r>
            <a:endParaRPr b="1" i="0" sz="2000" u="none" cap="none" strike="noStrike">
              <a:solidFill>
                <a:srgbClr val="000000"/>
              </a:solidFill>
              <a:latin typeface="Calibri"/>
              <a:ea typeface="Calibri"/>
              <a:cs typeface="Calibri"/>
              <a:sym typeface="Calibri"/>
            </a:endParaRPr>
          </a:p>
        </p:txBody>
      </p:sp>
      <p:pic>
        <p:nvPicPr>
          <p:cNvPr id="1124" name="Google Shape;1124;p5"/>
          <p:cNvPicPr preferRelativeResize="0"/>
          <p:nvPr/>
        </p:nvPicPr>
        <p:blipFill rotWithShape="1">
          <a:blip r:embed="rId4">
            <a:alphaModFix/>
          </a:blip>
          <a:srcRect b="0" l="0" r="0" t="0"/>
          <a:stretch/>
        </p:blipFill>
        <p:spPr>
          <a:xfrm>
            <a:off x="3416194" y="3828723"/>
            <a:ext cx="2715004" cy="23434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27" name="Google Shape;1127;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28" name="Google Shape;1128;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29" name="Google Shape;1129;p6"/>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3600"/>
              <a:buFont typeface="Trebuchet MS"/>
              <a:buNone/>
            </a:pPr>
            <a:r>
              <a:rPr lang="en-US" sz="3600"/>
              <a:t>OUR SOLUTION AND ITS VALUE PROPOSITION</a:t>
            </a:r>
            <a:endParaRPr/>
          </a:p>
        </p:txBody>
      </p:sp>
      <p:pic>
        <p:nvPicPr>
          <p:cNvPr id="1130" name="Google Shape;1130;p6"/>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131" name="Google Shape;1131;p6"/>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132" name="Google Shape;1132;p6"/>
          <p:cNvSpPr txBox="1"/>
          <p:nvPr/>
        </p:nvSpPr>
        <p:spPr>
          <a:xfrm>
            <a:off x="1558363" y="2281481"/>
            <a:ext cx="8763000" cy="14160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rgbClr val="000000"/>
              </a:buClr>
              <a:buSzPts val="2000"/>
              <a:buFont typeface="Calibri"/>
              <a:buChar char="●"/>
            </a:pPr>
            <a:r>
              <a:rPr b="1" i="0" lang="en-US" sz="2000" u="none" cap="none" strike="noStrike">
                <a:solidFill>
                  <a:srgbClr val="000000"/>
                </a:solidFill>
                <a:latin typeface="Calibri"/>
                <a:ea typeface="Calibri"/>
                <a:cs typeface="Calibri"/>
                <a:sym typeface="Calibri"/>
              </a:rPr>
              <a:t>FORMULA -PERFORMANCE</a:t>
            </a:r>
            <a:endParaRPr b="1"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1" i="0" lang="en-US" sz="2000" u="none" cap="none" strike="noStrike">
                <a:solidFill>
                  <a:srgbClr val="000000"/>
                </a:solidFill>
                <a:latin typeface="Calibri"/>
                <a:ea typeface="Calibri"/>
                <a:cs typeface="Calibri"/>
                <a:sym typeface="Calibri"/>
              </a:rPr>
              <a:t>PIVOT  -SUMMARY</a:t>
            </a:r>
            <a:endParaRPr b="1"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1" i="0" lang="en-US" sz="2000" u="none" cap="none" strike="noStrike">
                <a:solidFill>
                  <a:srgbClr val="000000"/>
                </a:solidFill>
                <a:latin typeface="Calibri"/>
                <a:ea typeface="Calibri"/>
                <a:cs typeface="Calibri"/>
                <a:sym typeface="Calibri"/>
              </a:rPr>
              <a:t>GRAPHIC-DATA VISUALISATION</a:t>
            </a:r>
            <a:endParaRPr b="1"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1" i="0" lang="en-US" sz="2000" u="none" cap="none" strike="noStrike">
                <a:solidFill>
                  <a:srgbClr val="000000"/>
                </a:solidFill>
                <a:latin typeface="Calibri"/>
                <a:ea typeface="Calibri"/>
                <a:cs typeface="Calibri"/>
                <a:sym typeface="Calibri"/>
              </a:rPr>
              <a:t>CHART.</a:t>
            </a:r>
            <a:endParaRPr b="1" i="0" sz="20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7"/>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4800"/>
              <a:buFont typeface="Trebuchet MS"/>
              <a:buNone/>
            </a:pPr>
            <a:r>
              <a:rPr lang="en-US"/>
              <a:t>Dataset Description</a:t>
            </a:r>
            <a:endParaRPr/>
          </a:p>
        </p:txBody>
      </p:sp>
      <p:sp>
        <p:nvSpPr>
          <p:cNvPr id="1135" name="Google Shape;1135;p7"/>
          <p:cNvSpPr txBox="1"/>
          <p:nvPr/>
        </p:nvSpPr>
        <p:spPr>
          <a:xfrm>
            <a:off x="755325" y="1548630"/>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6" name="Google Shape;1136;p7"/>
          <p:cNvSpPr txBox="1"/>
          <p:nvPr/>
        </p:nvSpPr>
        <p:spPr>
          <a:xfrm>
            <a:off x="866170" y="1548630"/>
            <a:ext cx="12192000" cy="41868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EMPLOYEE- KAGGLE</a:t>
            </a:r>
            <a:endParaRPr b="1"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26- FEATURES</a:t>
            </a:r>
            <a:endParaRPr b="1"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10- FEATURES </a:t>
            </a:r>
            <a:endParaRPr b="1"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EMPLOYEE ID</a:t>
            </a:r>
            <a:endParaRPr b="1"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FIRST NAME</a:t>
            </a:r>
            <a:endParaRPr b="1"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LAST NAME</a:t>
            </a:r>
            <a:endParaRPr b="1"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BUSINESS UNIT</a:t>
            </a:r>
            <a:endParaRPr b="1"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EMPLOYEE STATUS</a:t>
            </a:r>
            <a:endParaRPr b="1"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EMPLOYEE TYPE</a:t>
            </a:r>
            <a:endParaRPr b="1"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EMPLOYEE CLASSIFICATION TYPE</a:t>
            </a:r>
            <a:endParaRPr b="1"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GENDER</a:t>
            </a:r>
            <a:endParaRPr b="1"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PERFORMANCE SCORE</a:t>
            </a:r>
            <a:endParaRPr b="1"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CURRENT EMPLOYEE RATING</a:t>
            </a:r>
            <a:endParaRPr b="1" i="0" sz="20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39" name="Google Shape;1139;p8"/>
          <p:cNvSpPr/>
          <p:nvPr/>
        </p:nvSpPr>
        <p:spPr>
          <a:xfrm>
            <a:off x="3070080" y="559117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40" name="Google Shape;1140;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41" name="Google Shape;1141;p8"/>
          <p:cNvSpPr/>
          <p:nvPr/>
        </p:nvSpPr>
        <p:spPr>
          <a:xfrm>
            <a:off x="45289" y="4763599"/>
            <a:ext cx="2466900" cy="341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8"/>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THE "WOW" IN OUR SOLUTION</a:t>
            </a:r>
            <a:endParaRPr sz="4250"/>
          </a:p>
        </p:txBody>
      </p:sp>
      <p:sp>
        <p:nvSpPr>
          <p:cNvPr id="1143" name="Google Shape;1143;p8"/>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144" name="Google Shape;1144;p8"/>
          <p:cNvSpPr txBox="1"/>
          <p:nvPr/>
        </p:nvSpPr>
        <p:spPr>
          <a:xfrm>
            <a:off x="1191491" y="2459466"/>
            <a:ext cx="8343000" cy="650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*Performance level=IFS(J2&gt;=5, "VERYHIGH",J2&gt;=4, " HIGH", J2&gt;=3,</a:t>
            </a:r>
            <a:endParaRPr b="1"/>
          </a:p>
          <a:p>
            <a:pPr indent="0" lvl="0" marL="0" marR="0" rtl="0" algn="l">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                                     " MED","TRUE", "LOW“)</a:t>
            </a:r>
            <a:endParaRPr b="1" i="0" sz="1800" u="none" cap="none" strike="noStrike">
              <a:solidFill>
                <a:schemeClr val="dk1"/>
              </a:solidFill>
              <a:latin typeface="Calibri"/>
              <a:ea typeface="Calibri"/>
              <a:cs typeface="Calibri"/>
              <a:sym typeface="Calibri"/>
            </a:endParaRPr>
          </a:p>
        </p:txBody>
      </p:sp>
      <p:pic>
        <p:nvPicPr>
          <p:cNvPr descr="Motivation logo with hand fist holding a pencil Line vector icon. Vector EPS 10, HD JPEG 4000 x 4000 px Pencil stock vector" id="1145" name="Google Shape;1145;p8"/>
          <p:cNvPicPr preferRelativeResize="0"/>
          <p:nvPr/>
        </p:nvPicPr>
        <p:blipFill rotWithShape="1">
          <a:blip r:embed="rId3">
            <a:alphaModFix/>
          </a:blip>
          <a:srcRect b="0" l="0" r="0" t="0"/>
          <a:stretch/>
        </p:blipFill>
        <p:spPr>
          <a:xfrm rot="-5400000">
            <a:off x="5513776" y="3547418"/>
            <a:ext cx="3367322" cy="3449782"/>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