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</p:sldIdLst>
  <p:sldSz cx="97536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5.jpeg" Type="http://schemas.openxmlformats.org/officeDocument/2006/relationships/image"/><Relationship Id="rId4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83" t="0" r="5583" b="0"/>
          <a:stretch>
            <a:fillRect/>
          </a:stretch>
        </p:blipFill>
        <p:spPr>
          <a:xfrm flipH="false" flipV="false">
            <a:off x="0" y="0"/>
            <a:ext cx="9753600" cy="73152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2700000">
            <a:off x="-833657" y="-889236"/>
            <a:ext cx="8125271" cy="12915892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-2700000">
            <a:off x="3619551" y="-778313"/>
            <a:ext cx="30601" cy="323855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6865928" y="5695925"/>
            <a:ext cx="3794866" cy="323855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1520" y="693420"/>
            <a:ext cx="215921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179">
                <a:solidFill>
                  <a:srgbClr val="F8FBFD"/>
                </a:solidFill>
                <a:latin typeface="Montserrat Classic"/>
              </a:rPr>
              <a:t>ENTEVYUV 10.0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30753" y="2844299"/>
            <a:ext cx="6192085" cy="3739381"/>
            <a:chOff x="0" y="0"/>
            <a:chExt cx="8256113" cy="498584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5725"/>
              <a:ext cx="8256113" cy="4219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67"/>
                </a:lnSpc>
              </a:pPr>
              <a:r>
                <a:rPr lang="en-US" sz="4967">
                  <a:solidFill>
                    <a:srgbClr val="97BCC7"/>
                  </a:solidFill>
                  <a:latin typeface="Montserrat Classic Bold"/>
                </a:rPr>
                <a:t>COMMENT2LIKES: ESTIMATING VIDEO LIKES USING COMMENT DATA</a:t>
              </a:r>
            </a:p>
            <a:p>
              <a:pPr>
                <a:lnSpc>
                  <a:spcPts val="101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" y="4536946"/>
              <a:ext cx="7621040" cy="448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37"/>
                </a:lnSpc>
              </a:pPr>
              <a:r>
                <a:rPr lang="en-US" sz="2026" spc="20">
                  <a:solidFill>
                    <a:srgbClr val="F8FBFD"/>
                  </a:solidFill>
                  <a:latin typeface="Montserrat Classic"/>
                </a:rPr>
                <a:t>Presented by Vinodhini Rajamanickam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363503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31520" y="1015131"/>
            <a:ext cx="2281403" cy="1933149"/>
            <a:chOff x="0" y="0"/>
            <a:chExt cx="3041871" cy="257753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329" t="0" r="329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3740394" y="1015131"/>
            <a:ext cx="2281403" cy="1933149"/>
            <a:chOff x="0" y="0"/>
            <a:chExt cx="3041871" cy="257753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5055" t="0" r="5055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6742522" y="1015131"/>
            <a:ext cx="2281403" cy="1933149"/>
            <a:chOff x="0" y="0"/>
            <a:chExt cx="3041871" cy="257753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16808" t="0" r="16808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sp>
        <p:nvSpPr>
          <p:cNvPr name="AutoShape 9" id="9"/>
          <p:cNvSpPr/>
          <p:nvPr/>
        </p:nvSpPr>
        <p:spPr>
          <a:xfrm rot="-2700000">
            <a:off x="-1272658" y="5694170"/>
            <a:ext cx="1514362" cy="151406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0" id="10"/>
          <p:cNvSpPr/>
          <p:nvPr/>
        </p:nvSpPr>
        <p:spPr>
          <a:xfrm rot="-2700000">
            <a:off x="9432473" y="5898055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1" id="11"/>
          <p:cNvSpPr/>
          <p:nvPr/>
        </p:nvSpPr>
        <p:spPr>
          <a:xfrm rot="-2700000">
            <a:off x="-727728" y="7228469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2" id="12"/>
          <p:cNvSpPr/>
          <p:nvPr/>
        </p:nvSpPr>
        <p:spPr>
          <a:xfrm rot="-2700000">
            <a:off x="9838016" y="6456085"/>
            <a:ext cx="23417" cy="190947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3" id="13"/>
          <p:cNvSpPr/>
          <p:nvPr/>
        </p:nvSpPr>
        <p:spPr>
          <a:xfrm rot="0">
            <a:off x="6364697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74384" y="6005036"/>
            <a:ext cx="7616489" cy="57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PROJECT</a:t>
            </a: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 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31520" y="3317321"/>
            <a:ext cx="2281403" cy="3753792"/>
            <a:chOff x="0" y="0"/>
            <a:chExt cx="3041871" cy="50050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10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76896"/>
              <a:ext cx="3041871" cy="432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Model Training and Evaluation</a:t>
              </a:r>
            </a:p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train the model on different algorithms and evaluate the model using MSE, MAE and R2 score</a:t>
              </a:r>
            </a:p>
            <a:p>
              <a:pPr>
                <a:lnSpc>
                  <a:spcPts val="2399"/>
                </a:lnSpc>
              </a:pPr>
            </a:p>
            <a:p>
              <a:pPr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722884" y="3317321"/>
            <a:ext cx="2281403" cy="1671627"/>
            <a:chOff x="0" y="0"/>
            <a:chExt cx="3041871" cy="222883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11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76896"/>
              <a:ext cx="3041871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Model Comparison</a:t>
              </a:r>
            </a:p>
            <a:p>
              <a:pPr algn="ctr"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Compare the models according to their performaces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18055" y="3317321"/>
            <a:ext cx="2548289" cy="1376352"/>
            <a:chOff x="0" y="0"/>
            <a:chExt cx="3397719" cy="183513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3397719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12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76896"/>
              <a:ext cx="3397719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Final Model</a:t>
              </a:r>
            </a:p>
            <a:p>
              <a:pPr algn="ctr"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Finalize the best performing  model.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6804595" y="-2794894"/>
            <a:ext cx="3554939" cy="355424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8376855" y="317568"/>
            <a:ext cx="3554939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-486339" y="7129080"/>
            <a:ext cx="1299098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2005" y="605777"/>
            <a:ext cx="5638529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4300" spc="-42">
                <a:solidFill>
                  <a:srgbClr val="F8FBFD"/>
                </a:solidFill>
                <a:latin typeface="Montserrat Classic Bold"/>
              </a:rPr>
              <a:t>Approaches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005" y="1728840"/>
            <a:ext cx="2442578" cy="34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140">
                <a:solidFill>
                  <a:srgbClr val="97BCC7"/>
                </a:solidFill>
                <a:latin typeface="Montserrat Classic"/>
              </a:rPr>
              <a:t>DATA CLEANING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489" y="2270746"/>
            <a:ext cx="4144311" cy="43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cleaning data is a necessary part in any ML project.</a:t>
            </a:r>
          </a:p>
          <a:p>
            <a:pPr marL="388542" indent="-194271" lvl="1">
              <a:lnSpc>
                <a:spcPts val="2699"/>
              </a:lnSpc>
              <a:buFont typeface="Arial"/>
              <a:buChar char="•"/>
            </a:pPr>
            <a:r>
              <a:rPr lang="en-US" sz="1799" spc="17">
                <a:solidFill>
                  <a:srgbClr val="F8FBFD"/>
                </a:solidFill>
                <a:latin typeface="Montserrat Light Bold"/>
              </a:rPr>
              <a:t>Remove Features</a:t>
            </a:r>
          </a:p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(Unnamed: 0_x, Unnamed: 0_y,  Published At)</a:t>
            </a:r>
          </a:p>
          <a:p>
            <a:pPr marL="388542" indent="-194271" lvl="1">
              <a:lnSpc>
                <a:spcPts val="2699"/>
              </a:lnSpc>
              <a:buFont typeface="Arial"/>
              <a:buChar char="•"/>
            </a:pPr>
            <a:r>
              <a:rPr lang="en-US" sz="1799" spc="17">
                <a:solidFill>
                  <a:srgbClr val="F8FBFD"/>
                </a:solidFill>
                <a:latin typeface="Montserrat Light Bold"/>
              </a:rPr>
              <a:t>Rename Columns</a:t>
            </a:r>
          </a:p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(</a:t>
            </a:r>
            <a:r>
              <a:rPr lang="en-US" sz="1799" spc="17">
                <a:solidFill>
                  <a:srgbClr val="F8FBFD"/>
                </a:solidFill>
                <a:latin typeface="Montserrat Light"/>
              </a:rPr>
              <a:t>Likes_x to Video likes, Likes_y to comment likes).</a:t>
            </a:r>
          </a:p>
          <a:p>
            <a:pPr marL="388542" indent="-194271" lvl="1">
              <a:lnSpc>
                <a:spcPts val="2699"/>
              </a:lnSpc>
              <a:buFont typeface="Arial"/>
              <a:buChar char="•"/>
            </a:pPr>
            <a:r>
              <a:rPr lang="en-US" sz="1799" spc="17">
                <a:solidFill>
                  <a:srgbClr val="F8FBFD"/>
                </a:solidFill>
                <a:latin typeface="Montserrat Light Bold"/>
              </a:rPr>
              <a:t>Handle null values</a:t>
            </a:r>
          </a:p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few columns cannot be filled using any methods(eg. Comment) and target variable(Video Likes), it is better to remove them.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75399" y="1728840"/>
            <a:ext cx="2706665" cy="34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140">
                <a:solidFill>
                  <a:srgbClr val="97BCC7"/>
                </a:solidFill>
                <a:latin typeface="Montserrat Classic"/>
              </a:rPr>
              <a:t>PREPROCESSING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75399" y="2297430"/>
            <a:ext cx="3311888" cy="276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sz="1800" spc="18">
                <a:solidFill>
                  <a:srgbClr val="F8FBFD"/>
                </a:solidFill>
                <a:latin typeface="Montserrat Light Bold"/>
              </a:rPr>
              <a:t>Remove unnecessary space</a:t>
            </a:r>
          </a:p>
          <a:p>
            <a:pPr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sz="1800" spc="18">
                <a:solidFill>
                  <a:srgbClr val="F8FBFD"/>
                </a:solidFill>
                <a:latin typeface="Montserrat Light Bold"/>
              </a:rPr>
              <a:t>Remove stopwords.</a:t>
            </a:r>
          </a:p>
          <a:p>
            <a:pPr>
              <a:lnSpc>
                <a:spcPts val="2700"/>
              </a:lnSpc>
            </a:pPr>
            <a:r>
              <a:rPr lang="en-US" sz="1800" spc="18">
                <a:solidFill>
                  <a:srgbClr val="F8FBFD"/>
                </a:solidFill>
                <a:latin typeface="Montserrat Light"/>
              </a:rPr>
              <a:t>(I, a, an, is,the ,and, etc.)</a:t>
            </a:r>
          </a:p>
          <a:p>
            <a:pPr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sz="1800" spc="18">
                <a:solidFill>
                  <a:srgbClr val="F8FBFD"/>
                </a:solidFill>
                <a:latin typeface="Montserrat Light Bold"/>
              </a:rPr>
              <a:t>Lemmatize the text</a:t>
            </a:r>
          </a:p>
          <a:p>
            <a:pPr>
              <a:lnSpc>
                <a:spcPts val="2700"/>
              </a:lnSpc>
            </a:pPr>
            <a:r>
              <a:rPr lang="en-US" sz="1800" spc="18">
                <a:solidFill>
                  <a:srgbClr val="F8FBFD"/>
                </a:solidFill>
                <a:latin typeface="Montserrat Light"/>
              </a:rPr>
              <a:t>(smiling, smiles, smiled---&gt; smile)</a:t>
            </a:r>
          </a:p>
          <a:p>
            <a:pPr>
              <a:lnSpc>
                <a:spcPts val="27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6804595" y="-2794894"/>
            <a:ext cx="3554939" cy="355424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8376855" y="317568"/>
            <a:ext cx="3554939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-486339" y="7129080"/>
            <a:ext cx="1299098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2005" y="605777"/>
            <a:ext cx="5638529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4300" spc="-42">
                <a:solidFill>
                  <a:srgbClr val="F8FBFD"/>
                </a:solidFill>
                <a:latin typeface="Montserrat Classic Bold"/>
              </a:rPr>
              <a:t>Approaches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005" y="1728840"/>
            <a:ext cx="3763012" cy="69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140">
                <a:solidFill>
                  <a:srgbClr val="97BCC7"/>
                </a:solidFill>
                <a:latin typeface="Montserrat Classic"/>
              </a:rPr>
              <a:t>VECTORIZATION AND FEATURE EXTRACTION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489" y="2499621"/>
            <a:ext cx="4144311" cy="332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applied and compared two different vectorization techniques :</a:t>
            </a:r>
          </a:p>
          <a:p>
            <a:pPr marL="388542" indent="-194271" lvl="1">
              <a:lnSpc>
                <a:spcPts val="2699"/>
              </a:lnSpc>
              <a:buFont typeface="Arial"/>
              <a:buChar char="•"/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Count vectorizer</a:t>
            </a:r>
          </a:p>
          <a:p>
            <a:pPr marL="388542" indent="-194271" lvl="1">
              <a:lnSpc>
                <a:spcPts val="2699"/>
              </a:lnSpc>
              <a:buFont typeface="Arial"/>
              <a:buChar char="•"/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TF-IDF Vectorizer</a:t>
            </a:r>
          </a:p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selected </a:t>
            </a:r>
            <a:r>
              <a:rPr lang="en-US" sz="1799" spc="17">
                <a:solidFill>
                  <a:srgbClr val="F8FBFD"/>
                </a:solidFill>
                <a:latin typeface="Montserrat Light Bold"/>
              </a:rPr>
              <a:t>count vectorizer</a:t>
            </a:r>
            <a:r>
              <a:rPr lang="en-US" sz="1799" spc="17">
                <a:solidFill>
                  <a:srgbClr val="F8FBFD"/>
                </a:solidFill>
                <a:latin typeface="Montserrat Light"/>
              </a:rPr>
              <a:t>, as this showed better performance after comparison from (96% to 99%)</a:t>
            </a:r>
          </a:p>
          <a:p>
            <a:pPr>
              <a:lnSpc>
                <a:spcPts val="2699"/>
              </a:lnSpc>
            </a:pPr>
          </a:p>
          <a:p>
            <a:pPr>
              <a:lnSpc>
                <a:spcPts val="2699"/>
              </a:lnSpc>
            </a:pPr>
            <a:r>
              <a:rPr lang="en-US" sz="1799" spc="17">
                <a:solidFill>
                  <a:srgbClr val="F8FBFD"/>
                </a:solidFill>
                <a:latin typeface="Montserrat Light"/>
              </a:rPr>
              <a:t>for feature extraction used </a:t>
            </a:r>
            <a:r>
              <a:rPr lang="en-US" sz="1799" spc="17">
                <a:solidFill>
                  <a:srgbClr val="F8FBFD"/>
                </a:solidFill>
                <a:latin typeface="Montserrat Light Bold"/>
              </a:rPr>
              <a:t>max_features</a:t>
            </a:r>
            <a:r>
              <a:rPr lang="en-US" sz="1799" spc="17">
                <a:solidFill>
                  <a:srgbClr val="F8FBFD"/>
                </a:solidFill>
                <a:latin typeface="Montserrat Light"/>
              </a:rPr>
              <a:t> method.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75399" y="1728840"/>
            <a:ext cx="2442578" cy="34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140">
                <a:solidFill>
                  <a:srgbClr val="97BCC7"/>
                </a:solidFill>
                <a:latin typeface="Montserrat Classic"/>
              </a:rPr>
              <a:t>SCALING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75399" y="2297430"/>
            <a:ext cx="3311888" cy="3082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18">
                <a:solidFill>
                  <a:srgbClr val="F8FBFD"/>
                </a:solidFill>
                <a:latin typeface="Montserrat Light"/>
              </a:rPr>
              <a:t>the features showed a range of variations. which needed scaling. Compared two different techniques:</a:t>
            </a:r>
          </a:p>
          <a:p>
            <a:pPr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sz="1800" spc="18">
                <a:solidFill>
                  <a:srgbClr val="F8FBFD"/>
                </a:solidFill>
                <a:latin typeface="Montserrat Light"/>
              </a:rPr>
              <a:t>StandardScaler</a:t>
            </a:r>
          </a:p>
          <a:p>
            <a:pPr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sz="1800" spc="18">
                <a:solidFill>
                  <a:srgbClr val="F8FBFD"/>
                </a:solidFill>
                <a:latin typeface="Montserrat Light"/>
              </a:rPr>
              <a:t>MinMaxScaler</a:t>
            </a:r>
          </a:p>
          <a:p>
            <a:pPr>
              <a:lnSpc>
                <a:spcPts val="2700"/>
              </a:lnSpc>
            </a:pPr>
          </a:p>
          <a:p>
            <a:pPr>
              <a:lnSpc>
                <a:spcPts val="2700"/>
              </a:lnSpc>
            </a:pPr>
            <a:r>
              <a:rPr lang="en-US" sz="1800" spc="18">
                <a:solidFill>
                  <a:srgbClr val="F8FBFD"/>
                </a:solidFill>
                <a:latin typeface="Montserrat Light"/>
              </a:rPr>
              <a:t>selected </a:t>
            </a:r>
            <a:r>
              <a:rPr lang="en-US" sz="1800" spc="18">
                <a:solidFill>
                  <a:srgbClr val="F8FBFD"/>
                </a:solidFill>
                <a:latin typeface="Montserrat Light Bold"/>
              </a:rPr>
              <a:t>standard Scaler</a:t>
            </a:r>
            <a:r>
              <a:rPr lang="en-US" sz="1800" spc="18">
                <a:solidFill>
                  <a:srgbClr val="F8FBFD"/>
                </a:solidFill>
                <a:latin typeface="Montserrat Light"/>
              </a:rPr>
              <a:t> for scaling.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04153" y="1430853"/>
            <a:ext cx="4017927" cy="130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60"/>
              </a:lnSpc>
            </a:pPr>
            <a:r>
              <a:rPr lang="en-US" sz="4300" spc="-42">
                <a:solidFill>
                  <a:srgbClr val="F8FBFD"/>
                </a:solidFill>
                <a:latin typeface="Montserrat Classic Bold"/>
              </a:rPr>
              <a:t>Exploratory Data Analysis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2458827"/>
            <a:ext cx="3562985" cy="4124853"/>
            <a:chOff x="0" y="0"/>
            <a:chExt cx="4750647" cy="54998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26060" y="5280221"/>
              <a:ext cx="1018032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Item 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394912" y="5280221"/>
              <a:ext cx="1018032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Item 2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563763" y="5280221"/>
              <a:ext cx="1018032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Item 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732615" y="5280221"/>
              <a:ext cx="1018032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Item 4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226060" y="95504"/>
              <a:ext cx="4524587" cy="5213292"/>
              <a:chOff x="0" y="0"/>
              <a:chExt cx="8483600" cy="977492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-6350"/>
                <a:ext cx="8483600" cy="9787622"/>
              </a:xfrm>
              <a:custGeom>
                <a:avLst/>
                <a:gdLst/>
                <a:ahLst/>
                <a:cxnLst/>
                <a:rect r="r" b="b" t="t" l="l"/>
                <a:pathLst>
                  <a:path h="9787622" w="8483600">
                    <a:moveTo>
                      <a:pt x="0" y="0"/>
                    </a:moveTo>
                    <a:lnTo>
                      <a:pt x="8483600" y="0"/>
                    </a:lnTo>
                    <a:lnTo>
                      <a:pt x="8483600" y="12700"/>
                    </a:lnTo>
                    <a:lnTo>
                      <a:pt x="0" y="12700"/>
                    </a:lnTo>
                    <a:close/>
                    <a:moveTo>
                      <a:pt x="0" y="2443730"/>
                    </a:moveTo>
                    <a:lnTo>
                      <a:pt x="8483600" y="2443730"/>
                    </a:lnTo>
                    <a:lnTo>
                      <a:pt x="8483600" y="2456430"/>
                    </a:lnTo>
                    <a:lnTo>
                      <a:pt x="0" y="2456430"/>
                    </a:lnTo>
                    <a:close/>
                    <a:moveTo>
                      <a:pt x="0" y="4887461"/>
                    </a:moveTo>
                    <a:lnTo>
                      <a:pt x="8483600" y="4887461"/>
                    </a:lnTo>
                    <a:lnTo>
                      <a:pt x="8483600" y="4900161"/>
                    </a:lnTo>
                    <a:lnTo>
                      <a:pt x="0" y="4900161"/>
                    </a:lnTo>
                    <a:close/>
                    <a:moveTo>
                      <a:pt x="0" y="7331192"/>
                    </a:moveTo>
                    <a:lnTo>
                      <a:pt x="8483600" y="7331192"/>
                    </a:lnTo>
                    <a:lnTo>
                      <a:pt x="8483600" y="7343892"/>
                    </a:lnTo>
                    <a:lnTo>
                      <a:pt x="0" y="7343892"/>
                    </a:lnTo>
                    <a:close/>
                    <a:moveTo>
                      <a:pt x="0" y="9774922"/>
                    </a:moveTo>
                    <a:lnTo>
                      <a:pt x="8483600" y="9774922"/>
                    </a:lnTo>
                    <a:lnTo>
                      <a:pt x="8483600" y="9787622"/>
                    </a:lnTo>
                    <a:lnTo>
                      <a:pt x="0" y="9787622"/>
                    </a:lnTo>
                    <a:close/>
                  </a:path>
                </a:pathLst>
              </a:custGeom>
              <a:solidFill>
                <a:srgbClr val="222222">
                  <a:alpha val="24706"/>
                </a:srgbClr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226060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74748"/>
              <a:ext cx="226060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578071"/>
              <a:ext cx="226060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881394"/>
              <a:ext cx="226060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0382" y="5184717"/>
              <a:ext cx="135678" cy="219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44"/>
                </a:lnSpc>
              </a:pPr>
              <a:r>
                <a:rPr lang="en-US" sz="960">
                  <a:solidFill>
                    <a:srgbClr val="F8FBFD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226060" y="95504"/>
              <a:ext cx="4524587" cy="5213292"/>
              <a:chOff x="0" y="0"/>
              <a:chExt cx="8483600" cy="977492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7324842"/>
                <a:ext cx="1908810" cy="2450080"/>
              </a:xfrm>
              <a:custGeom>
                <a:avLst/>
                <a:gdLst/>
                <a:ahLst/>
                <a:cxnLst/>
                <a:rect r="r" b="b" t="t" l="l"/>
                <a:pathLst>
                  <a:path h="2450080" w="1908810">
                    <a:moveTo>
                      <a:pt x="0" y="2450080"/>
                    </a:moveTo>
                    <a:lnTo>
                      <a:pt x="0" y="152705"/>
                    </a:lnTo>
                    <a:cubicBezTo>
                      <a:pt x="0" y="68368"/>
                      <a:pt x="68368" y="0"/>
                      <a:pt x="152705" y="0"/>
                    </a:cubicBezTo>
                    <a:lnTo>
                      <a:pt x="1756105" y="0"/>
                    </a:lnTo>
                    <a:cubicBezTo>
                      <a:pt x="1840442" y="0"/>
                      <a:pt x="1908810" y="68368"/>
                      <a:pt x="1908810" y="152705"/>
                    </a:cubicBezTo>
                    <a:lnTo>
                      <a:pt x="1908810" y="2450080"/>
                    </a:lnTo>
                    <a:close/>
                  </a:path>
                </a:pathLst>
              </a:custGeom>
              <a:solidFill>
                <a:srgbClr val="97BCC7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2191597" y="4881111"/>
                <a:ext cx="1908810" cy="4893811"/>
              </a:xfrm>
              <a:custGeom>
                <a:avLst/>
                <a:gdLst/>
                <a:ahLst/>
                <a:cxnLst/>
                <a:rect r="r" b="b" t="t" l="l"/>
                <a:pathLst>
                  <a:path h="4893811" w="1908810">
                    <a:moveTo>
                      <a:pt x="0" y="4893811"/>
                    </a:moveTo>
                    <a:lnTo>
                      <a:pt x="0" y="152705"/>
                    </a:lnTo>
                    <a:cubicBezTo>
                      <a:pt x="0" y="112205"/>
                      <a:pt x="16088" y="73364"/>
                      <a:pt x="44726" y="44726"/>
                    </a:cubicBezTo>
                    <a:cubicBezTo>
                      <a:pt x="73364" y="16089"/>
                      <a:pt x="112205" y="0"/>
                      <a:pt x="152704" y="0"/>
                    </a:cubicBezTo>
                    <a:lnTo>
                      <a:pt x="1756105" y="0"/>
                    </a:lnTo>
                    <a:cubicBezTo>
                      <a:pt x="1796605" y="0"/>
                      <a:pt x="1835446" y="16089"/>
                      <a:pt x="1864084" y="44726"/>
                    </a:cubicBezTo>
                    <a:cubicBezTo>
                      <a:pt x="1892721" y="73364"/>
                      <a:pt x="1908810" y="112205"/>
                      <a:pt x="1908810" y="152705"/>
                    </a:cubicBezTo>
                    <a:lnTo>
                      <a:pt x="1908810" y="4893811"/>
                    </a:lnTo>
                    <a:close/>
                  </a:path>
                </a:pathLst>
              </a:custGeom>
              <a:solidFill>
                <a:srgbClr val="97BCC7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4383193" y="2437380"/>
                <a:ext cx="1908810" cy="7337541"/>
              </a:xfrm>
              <a:custGeom>
                <a:avLst/>
                <a:gdLst/>
                <a:ahLst/>
                <a:cxnLst/>
                <a:rect r="r" b="b" t="t" l="l"/>
                <a:pathLst>
                  <a:path h="7337541" w="1908810">
                    <a:moveTo>
                      <a:pt x="0" y="7337542"/>
                    </a:moveTo>
                    <a:lnTo>
                      <a:pt x="0" y="152705"/>
                    </a:lnTo>
                    <a:cubicBezTo>
                      <a:pt x="0" y="112205"/>
                      <a:pt x="16089" y="73364"/>
                      <a:pt x="44727" y="44727"/>
                    </a:cubicBezTo>
                    <a:cubicBezTo>
                      <a:pt x="73364" y="16089"/>
                      <a:pt x="112205" y="0"/>
                      <a:pt x="152705" y="0"/>
                    </a:cubicBezTo>
                    <a:lnTo>
                      <a:pt x="1756106" y="0"/>
                    </a:lnTo>
                    <a:cubicBezTo>
                      <a:pt x="1840442" y="0"/>
                      <a:pt x="1908810" y="68369"/>
                      <a:pt x="1908810" y="152705"/>
                    </a:cubicBezTo>
                    <a:lnTo>
                      <a:pt x="1908810" y="7337542"/>
                    </a:lnTo>
                    <a:close/>
                  </a:path>
                </a:pathLst>
              </a:custGeom>
              <a:solidFill>
                <a:srgbClr val="97BCC7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6574790" y="-6350"/>
                <a:ext cx="1908810" cy="9781272"/>
              </a:xfrm>
              <a:custGeom>
                <a:avLst/>
                <a:gdLst/>
                <a:ahLst/>
                <a:cxnLst/>
                <a:rect r="r" b="b" t="t" l="l"/>
                <a:pathLst>
                  <a:path h="9781272" w="1908810">
                    <a:moveTo>
                      <a:pt x="0" y="9781272"/>
                    </a:moveTo>
                    <a:lnTo>
                      <a:pt x="0" y="152705"/>
                    </a:lnTo>
                    <a:cubicBezTo>
                      <a:pt x="0" y="68368"/>
                      <a:pt x="68368" y="0"/>
                      <a:pt x="152705" y="0"/>
                    </a:cubicBezTo>
                    <a:lnTo>
                      <a:pt x="1756105" y="0"/>
                    </a:lnTo>
                    <a:cubicBezTo>
                      <a:pt x="1840442" y="0"/>
                      <a:pt x="1908810" y="68368"/>
                      <a:pt x="1908810" y="152705"/>
                    </a:cubicBezTo>
                    <a:lnTo>
                      <a:pt x="1908810" y="9781272"/>
                    </a:lnTo>
                    <a:close/>
                  </a:path>
                </a:pathLst>
              </a:custGeom>
              <a:solidFill>
                <a:srgbClr val="97BCC7"/>
              </a:solidFill>
            </p:spPr>
          </p:sp>
        </p:grpSp>
      </p:grpSp>
      <p:sp>
        <p:nvSpPr>
          <p:cNvPr name="AutoShape 20" id="20"/>
          <p:cNvSpPr/>
          <p:nvPr/>
        </p:nvSpPr>
        <p:spPr>
          <a:xfrm rot="-2700000">
            <a:off x="-839775" y="-2629101"/>
            <a:ext cx="3554939" cy="355424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21" id="21"/>
          <p:cNvSpPr/>
          <p:nvPr/>
        </p:nvSpPr>
        <p:spPr>
          <a:xfrm rot="-2700000">
            <a:off x="935685" y="381762"/>
            <a:ext cx="3554939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22" id="22"/>
          <p:cNvSpPr/>
          <p:nvPr/>
        </p:nvSpPr>
        <p:spPr>
          <a:xfrm rot="-2700000">
            <a:off x="9876631" y="6479652"/>
            <a:ext cx="23417" cy="190947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23" id="23"/>
          <p:cNvSpPr txBox="true"/>
          <p:nvPr/>
        </p:nvSpPr>
        <p:spPr>
          <a:xfrm rot="0">
            <a:off x="5187033" y="3764513"/>
            <a:ext cx="401792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20"/>
              </a:lnSpc>
            </a:pPr>
            <a:r>
              <a:rPr lang="en-US" sz="3100" spc="-31">
                <a:solidFill>
                  <a:srgbClr val="F8FBFD"/>
                </a:solidFill>
                <a:latin typeface="Montserrat Classic"/>
              </a:rPr>
              <a:t>Insights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5694" y="508034"/>
            <a:ext cx="4119869" cy="1889063"/>
            <a:chOff x="0" y="0"/>
            <a:chExt cx="5493159" cy="25187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5493159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Title with highest number of comments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361780"/>
              <a:ext cx="5493159" cy="1156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El Chombo  | Dame Tu Cosita feat. Cutty Ranks  | Official Video |  Ultra Music 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694" y="2563050"/>
            <a:ext cx="3942531" cy="2189100"/>
            <a:chOff x="0" y="0"/>
            <a:chExt cx="5256708" cy="29188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5256708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Title with most number of likes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61780"/>
              <a:ext cx="5256708" cy="1557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El Chombo | Dame Tu Cosita feat. Cutty Ranks | Official Video | Ultra Music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52504" y="2563050"/>
            <a:ext cx="3856737" cy="1889063"/>
            <a:chOff x="0" y="0"/>
            <a:chExt cx="5142316" cy="251875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5142316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Title with least number of likes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61780"/>
              <a:ext cx="5142316" cy="1156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How To Build A Business That Works   Brian Tracy  | GENIUS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09607" y="508034"/>
            <a:ext cx="4034075" cy="1889063"/>
            <a:chOff x="0" y="0"/>
            <a:chExt cx="5378767" cy="251875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5378767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Title with lowest number of comments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361780"/>
              <a:ext cx="5378767" cy="1156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BEST Auditions Of Songs From Movies   Amazing Auditions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5" id="15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6" id="16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7" id="17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97BCC7"/>
          </a:solidFill>
        </p:spPr>
      </p:sp>
      <p:grpSp>
        <p:nvGrpSpPr>
          <p:cNvPr name="Group 18" id="18"/>
          <p:cNvGrpSpPr/>
          <p:nvPr/>
        </p:nvGrpSpPr>
        <p:grpSpPr>
          <a:xfrm rot="0">
            <a:off x="645694" y="4840281"/>
            <a:ext cx="3942531" cy="1889063"/>
            <a:chOff x="0" y="0"/>
            <a:chExt cx="5256708" cy="251875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5256708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Title with most number of views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361780"/>
              <a:ext cx="5256708" cy="1156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l Chombo | Dame Tu Cosita feat. Cutty Ranks | Official Video | Ultra Music. 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09607" y="4840281"/>
            <a:ext cx="3942531" cy="2189100"/>
            <a:chOff x="0" y="0"/>
            <a:chExt cx="5256708" cy="291880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0"/>
              <a:ext cx="5256708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Title with least number of views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361780"/>
              <a:ext cx="5256708" cy="1557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Mathematics and Chemistry   MathChemistry.com | Masters Degree in Math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551550"/>
            <a:ext cx="309130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19"/>
              </a:lnSpc>
            </a:pPr>
            <a:r>
              <a:rPr lang="en-US" sz="3099">
                <a:solidFill>
                  <a:srgbClr val="97BCC7"/>
                </a:solidFill>
                <a:latin typeface="Montserrat Classic Bold"/>
              </a:rPr>
              <a:t>Title with most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4095825"/>
            <a:ext cx="3091307" cy="1889063"/>
            <a:chOff x="0" y="0"/>
            <a:chExt cx="4121743" cy="251875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4121743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Negative sentiments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61780"/>
              <a:ext cx="4121743" cy="1156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Nightly News Full Broadcast   Aug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95771" y="1889981"/>
            <a:ext cx="3670574" cy="1767619"/>
            <a:chOff x="0" y="0"/>
            <a:chExt cx="4894098" cy="235682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4894098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neutral sentiments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99805"/>
              <a:ext cx="4894098" cy="1557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D P CHEZ VOUS   Ces PROMOS disparaissent bient t du PS Store  Xbox Store  Nintendo eShop 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1520" y="1805979"/>
            <a:ext cx="3786427" cy="1767619"/>
            <a:chOff x="0" y="0"/>
            <a:chExt cx="5048569" cy="23568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5048569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Positive sentiments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99805"/>
              <a:ext cx="5048569" cy="1557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Champions Chess Tour  FTX Crypto Cup   Day     Commentary by David  Jovanka  Kaja | amp  Simon</a:t>
              </a:r>
            </a:p>
            <a:p>
              <a:pPr>
                <a:lnSpc>
                  <a:spcPts val="24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3" id="13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4" id="14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5" id="15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97BCC7"/>
          </a:solid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7178522" y="-1076302"/>
            <a:ext cx="1816139" cy="181578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-684968" y="4076789"/>
            <a:ext cx="4215873" cy="569331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7946060" y="-235135"/>
            <a:ext cx="4043490" cy="26728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123480"/>
            <a:ext cx="4399970" cy="3042765"/>
          </a:xfrm>
          <a:custGeom>
            <a:avLst/>
            <a:gdLst/>
            <a:ahLst/>
            <a:cxnLst/>
            <a:rect r="r" b="b" t="t" l="l"/>
            <a:pathLst>
              <a:path h="3042765" w="4399970">
                <a:moveTo>
                  <a:pt x="0" y="0"/>
                </a:moveTo>
                <a:lnTo>
                  <a:pt x="4399970" y="0"/>
                </a:lnTo>
                <a:lnTo>
                  <a:pt x="4399970" y="3042766"/>
                </a:lnTo>
                <a:lnTo>
                  <a:pt x="0" y="3042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2741" y="124749"/>
            <a:ext cx="4167229" cy="2881815"/>
          </a:xfrm>
          <a:custGeom>
            <a:avLst/>
            <a:gdLst/>
            <a:ahLst/>
            <a:cxnLst/>
            <a:rect r="r" b="b" t="t" l="l"/>
            <a:pathLst>
              <a:path h="2881815" w="4167229">
                <a:moveTo>
                  <a:pt x="0" y="0"/>
                </a:moveTo>
                <a:lnTo>
                  <a:pt x="4167229" y="0"/>
                </a:lnTo>
                <a:lnTo>
                  <a:pt x="4167229" y="2881815"/>
                </a:lnTo>
                <a:lnTo>
                  <a:pt x="0" y="2881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55468" y="3006564"/>
            <a:ext cx="4715202" cy="3260761"/>
          </a:xfrm>
          <a:custGeom>
            <a:avLst/>
            <a:gdLst/>
            <a:ahLst/>
            <a:cxnLst/>
            <a:rect r="r" b="b" t="t" l="l"/>
            <a:pathLst>
              <a:path h="3260761" w="4715202">
                <a:moveTo>
                  <a:pt x="0" y="0"/>
                </a:moveTo>
                <a:lnTo>
                  <a:pt x="4715202" y="0"/>
                </a:lnTo>
                <a:lnTo>
                  <a:pt x="4715202" y="3260761"/>
                </a:lnTo>
                <a:lnTo>
                  <a:pt x="0" y="3260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90274" y="1945053"/>
            <a:ext cx="3880395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60"/>
              </a:lnSpc>
            </a:pPr>
            <a:r>
              <a:rPr lang="en-US" sz="4300" spc="-42">
                <a:solidFill>
                  <a:srgbClr val="053D57"/>
                </a:solidFill>
                <a:latin typeface="Montserrat Classic Bold"/>
              </a:rPr>
              <a:t>Visualizations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7178522" y="-1076302"/>
            <a:ext cx="1816139" cy="181578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-684968" y="4076789"/>
            <a:ext cx="4215873" cy="569331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7946060" y="-235135"/>
            <a:ext cx="4043490" cy="26728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83089" y="376383"/>
            <a:ext cx="4295863" cy="2970771"/>
          </a:xfrm>
          <a:custGeom>
            <a:avLst/>
            <a:gdLst/>
            <a:ahLst/>
            <a:cxnLst/>
            <a:rect r="r" b="b" t="t" l="l"/>
            <a:pathLst>
              <a:path h="2970771" w="4295863">
                <a:moveTo>
                  <a:pt x="0" y="0"/>
                </a:moveTo>
                <a:lnTo>
                  <a:pt x="4295863" y="0"/>
                </a:lnTo>
                <a:lnTo>
                  <a:pt x="4295863" y="2970771"/>
                </a:lnTo>
                <a:lnTo>
                  <a:pt x="0" y="297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954" y="3973104"/>
            <a:ext cx="4329998" cy="2950342"/>
          </a:xfrm>
          <a:custGeom>
            <a:avLst/>
            <a:gdLst/>
            <a:ahLst/>
            <a:cxnLst/>
            <a:rect r="r" b="b" t="t" l="l"/>
            <a:pathLst>
              <a:path h="2950342" w="4329998">
                <a:moveTo>
                  <a:pt x="0" y="0"/>
                </a:moveTo>
                <a:lnTo>
                  <a:pt x="4329998" y="0"/>
                </a:lnTo>
                <a:lnTo>
                  <a:pt x="4329998" y="2950341"/>
                </a:lnTo>
                <a:lnTo>
                  <a:pt x="0" y="2950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48291" y="2510659"/>
            <a:ext cx="4322378" cy="3365715"/>
          </a:xfrm>
          <a:custGeom>
            <a:avLst/>
            <a:gdLst/>
            <a:ahLst/>
            <a:cxnLst/>
            <a:rect r="r" b="b" t="t" l="l"/>
            <a:pathLst>
              <a:path h="3365715" w="4322378">
                <a:moveTo>
                  <a:pt x="0" y="0"/>
                </a:moveTo>
                <a:lnTo>
                  <a:pt x="4322379" y="0"/>
                </a:lnTo>
                <a:lnTo>
                  <a:pt x="4322379" y="3365715"/>
                </a:lnTo>
                <a:lnTo>
                  <a:pt x="0" y="3365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90274" y="1536728"/>
            <a:ext cx="3880395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60"/>
              </a:lnSpc>
            </a:pPr>
            <a:r>
              <a:rPr lang="en-US" sz="4300" spc="-42">
                <a:solidFill>
                  <a:srgbClr val="053D57"/>
                </a:solidFill>
                <a:latin typeface="Montserrat Classic Bold"/>
              </a:rPr>
              <a:t>Visualizations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7178522" y="-1076302"/>
            <a:ext cx="1816139" cy="1815784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-684968" y="4076789"/>
            <a:ext cx="4215873" cy="569331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7946060" y="-235135"/>
            <a:ext cx="4043490" cy="26728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298943" y="2788752"/>
            <a:ext cx="9071727" cy="2945438"/>
          </a:xfrm>
          <a:custGeom>
            <a:avLst/>
            <a:gdLst/>
            <a:ahLst/>
            <a:cxnLst/>
            <a:rect r="r" b="b" t="t" l="l"/>
            <a:pathLst>
              <a:path h="2945438" w="9071727">
                <a:moveTo>
                  <a:pt x="0" y="0"/>
                </a:moveTo>
                <a:lnTo>
                  <a:pt x="9071727" y="0"/>
                </a:lnTo>
                <a:lnTo>
                  <a:pt x="9071727" y="2945439"/>
                </a:lnTo>
                <a:lnTo>
                  <a:pt x="0" y="2945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011" r="0" b="-84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4439" y="465587"/>
            <a:ext cx="3880395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60"/>
              </a:lnSpc>
            </a:pPr>
            <a:r>
              <a:rPr lang="en-US" sz="4300" spc="-42">
                <a:solidFill>
                  <a:srgbClr val="053D57"/>
                </a:solidFill>
                <a:latin typeface="Montserrat Classic Bold"/>
              </a:rPr>
              <a:t>Visualizations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315759" y="2034481"/>
            <a:ext cx="388039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20"/>
              </a:lnSpc>
            </a:pPr>
            <a:r>
              <a:rPr lang="en-US" sz="3100" spc="-31">
                <a:solidFill>
                  <a:srgbClr val="97BCC7"/>
                </a:solidFill>
                <a:latin typeface="Montserrat Classic Bold"/>
              </a:rPr>
              <a:t>Keywords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612731" y="6064621"/>
            <a:ext cx="1198234" cy="119800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9233498" y="-77881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-327464" y="7306844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9639040" y="480149"/>
            <a:ext cx="23417" cy="190947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68555" y="880289"/>
            <a:ext cx="761648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</a:pPr>
            <a:r>
              <a:rPr lang="en-US" sz="3413" spc="34">
                <a:solidFill>
                  <a:srgbClr val="F8FBFD"/>
                </a:solidFill>
                <a:latin typeface="Montserrat Classic Bold"/>
              </a:rPr>
              <a:t>MODEL PERFORMANCES AND EVALUATION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4647" y="2641091"/>
            <a:ext cx="2560564" cy="4298250"/>
            <a:chOff x="0" y="0"/>
            <a:chExt cx="3546664" cy="5953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46664" cy="5953550"/>
            </a:xfrm>
            <a:custGeom>
              <a:avLst/>
              <a:gdLst/>
              <a:ahLst/>
              <a:cxnLst/>
              <a:rect r="r" b="b" t="t" l="l"/>
              <a:pathLst>
                <a:path h="5953550" w="3546664">
                  <a:moveTo>
                    <a:pt x="0" y="0"/>
                  </a:moveTo>
                  <a:lnTo>
                    <a:pt x="0" y="5953550"/>
                  </a:lnTo>
                  <a:lnTo>
                    <a:pt x="3546664" y="5953550"/>
                  </a:lnTo>
                  <a:lnTo>
                    <a:pt x="3546664" y="0"/>
                  </a:lnTo>
                  <a:lnTo>
                    <a:pt x="0" y="0"/>
                  </a:lnTo>
                  <a:close/>
                  <a:moveTo>
                    <a:pt x="3485704" y="5892590"/>
                  </a:moveTo>
                  <a:lnTo>
                    <a:pt x="59690" y="5892590"/>
                  </a:lnTo>
                  <a:lnTo>
                    <a:pt x="59690" y="59690"/>
                  </a:lnTo>
                  <a:lnTo>
                    <a:pt x="3485704" y="59690"/>
                  </a:lnTo>
                  <a:lnTo>
                    <a:pt x="3485704" y="5892590"/>
                  </a:lnTo>
                  <a:close/>
                </a:path>
              </a:pathLst>
            </a:custGeom>
            <a:solidFill>
              <a:srgbClr val="F8FBF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975404" y="2641091"/>
            <a:ext cx="2434482" cy="4298250"/>
            <a:chOff x="0" y="0"/>
            <a:chExt cx="3372026" cy="5953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72026" cy="5953550"/>
            </a:xfrm>
            <a:custGeom>
              <a:avLst/>
              <a:gdLst/>
              <a:ahLst/>
              <a:cxnLst/>
              <a:rect r="r" b="b" t="t" l="l"/>
              <a:pathLst>
                <a:path h="5953550" w="3372026">
                  <a:moveTo>
                    <a:pt x="0" y="0"/>
                  </a:moveTo>
                  <a:lnTo>
                    <a:pt x="0" y="5953550"/>
                  </a:lnTo>
                  <a:lnTo>
                    <a:pt x="3372026" y="5953550"/>
                  </a:lnTo>
                  <a:lnTo>
                    <a:pt x="3372026" y="0"/>
                  </a:lnTo>
                  <a:lnTo>
                    <a:pt x="0" y="0"/>
                  </a:lnTo>
                  <a:close/>
                  <a:moveTo>
                    <a:pt x="3311066" y="5892590"/>
                  </a:moveTo>
                  <a:lnTo>
                    <a:pt x="59690" y="5892590"/>
                  </a:lnTo>
                  <a:lnTo>
                    <a:pt x="59690" y="59690"/>
                  </a:lnTo>
                  <a:lnTo>
                    <a:pt x="3311066" y="59690"/>
                  </a:lnTo>
                  <a:lnTo>
                    <a:pt x="3311066" y="5892590"/>
                  </a:lnTo>
                  <a:close/>
                </a:path>
              </a:pathLst>
            </a:custGeom>
            <a:solidFill>
              <a:srgbClr val="F8FBF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797435" y="2641091"/>
            <a:ext cx="2421968" cy="4298250"/>
            <a:chOff x="0" y="0"/>
            <a:chExt cx="3354692" cy="5953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54692" cy="5953550"/>
            </a:xfrm>
            <a:custGeom>
              <a:avLst/>
              <a:gdLst/>
              <a:ahLst/>
              <a:cxnLst/>
              <a:rect r="r" b="b" t="t" l="l"/>
              <a:pathLst>
                <a:path h="5953550" w="3354692">
                  <a:moveTo>
                    <a:pt x="0" y="0"/>
                  </a:moveTo>
                  <a:lnTo>
                    <a:pt x="0" y="5953550"/>
                  </a:lnTo>
                  <a:lnTo>
                    <a:pt x="3354692" y="5953550"/>
                  </a:lnTo>
                  <a:lnTo>
                    <a:pt x="3354692" y="0"/>
                  </a:lnTo>
                  <a:lnTo>
                    <a:pt x="0" y="0"/>
                  </a:lnTo>
                  <a:close/>
                  <a:moveTo>
                    <a:pt x="3293732" y="5892590"/>
                  </a:moveTo>
                  <a:lnTo>
                    <a:pt x="59690" y="5892590"/>
                  </a:lnTo>
                  <a:lnTo>
                    <a:pt x="59690" y="59690"/>
                  </a:lnTo>
                  <a:lnTo>
                    <a:pt x="3293732" y="59690"/>
                  </a:lnTo>
                  <a:lnTo>
                    <a:pt x="3293732" y="5892590"/>
                  </a:lnTo>
                  <a:close/>
                </a:path>
              </a:pathLst>
            </a:custGeom>
            <a:solidFill>
              <a:srgbClr val="F8FBF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26901" y="2848028"/>
            <a:ext cx="1456056" cy="687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39">
                <a:solidFill>
                  <a:srgbClr val="97BCC7"/>
                </a:solidFill>
                <a:latin typeface="Montserrat Classic"/>
              </a:rPr>
              <a:t>DECISION TREE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7313" y="3964040"/>
            <a:ext cx="2195232" cy="300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MAE: 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80026413.019835</a:t>
            </a:r>
          </a:p>
          <a:p>
            <a:pPr algn="ctr">
              <a:lnSpc>
                <a:spcPts val="2687"/>
              </a:lnSpc>
            </a:pP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MSE :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2546.195794183445</a:t>
            </a:r>
          </a:p>
          <a:p>
            <a:pPr algn="ctr">
              <a:lnSpc>
                <a:spcPts val="2687"/>
              </a:lnSpc>
            </a:pP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R2 score : 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0.9988</a:t>
            </a:r>
          </a:p>
          <a:p>
            <a:pPr algn="ctr">
              <a:lnSpc>
                <a:spcPts val="2687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428615" y="2824982"/>
            <a:ext cx="1456056" cy="69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40">
                <a:solidFill>
                  <a:srgbClr val="97BCC7"/>
                </a:solidFill>
                <a:latin typeface="Montserrat Classic"/>
              </a:rPr>
              <a:t>RANDOM FOREST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28989" y="2834507"/>
            <a:ext cx="1456056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32">
                <a:solidFill>
                  <a:srgbClr val="97BCC7"/>
                </a:solidFill>
                <a:latin typeface="Montserrat Classic"/>
              </a:rPr>
              <a:t>GRADIENT BOOSTING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880" y="2136266"/>
            <a:ext cx="7616489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</a:pPr>
            <a:r>
              <a:rPr lang="en-US" sz="1813" spc="18">
                <a:solidFill>
                  <a:srgbClr val="F8FBFD"/>
                </a:solidFill>
                <a:latin typeface="Montserrat Classic"/>
              </a:rPr>
              <a:t>Comparing Different models     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64623" y="3931470"/>
            <a:ext cx="2256043" cy="300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MAE: 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1124419410.13664</a:t>
            </a:r>
          </a:p>
          <a:p>
            <a:pPr algn="ctr">
              <a:lnSpc>
                <a:spcPts val="2687"/>
              </a:lnSpc>
            </a:pP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MSE :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7154.4537125500</a:t>
            </a:r>
          </a:p>
          <a:p>
            <a:pPr algn="ctr">
              <a:lnSpc>
                <a:spcPts val="2687"/>
              </a:lnSpc>
            </a:pP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R2 score : 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0.9982</a:t>
            </a:r>
          </a:p>
          <a:p>
            <a:pPr algn="ctr">
              <a:lnSpc>
                <a:spcPts val="268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011884" y="3796045"/>
            <a:ext cx="1993069" cy="3339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MAE: 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7387141277.98380</a:t>
            </a:r>
          </a:p>
          <a:p>
            <a:pPr algn="ctr">
              <a:lnSpc>
                <a:spcPts val="2687"/>
              </a:lnSpc>
            </a:pP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MSE :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33273.009188345066</a:t>
            </a:r>
          </a:p>
          <a:p>
            <a:pPr algn="ctr">
              <a:lnSpc>
                <a:spcPts val="2687"/>
              </a:lnSpc>
            </a:pP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R2 score :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0.9887</a:t>
            </a:r>
          </a:p>
          <a:p>
            <a:pPr algn="ctr">
              <a:lnSpc>
                <a:spcPts val="2687"/>
              </a:lnSpc>
            </a:pPr>
            <a:r>
              <a:rPr lang="en-US" sz="1791" spc="17">
                <a:solidFill>
                  <a:srgbClr val="F8FBFD"/>
                </a:solidFill>
                <a:latin typeface="Montserrat Ligh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5172608" y="-3624563"/>
            <a:ext cx="5370818" cy="1026505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34364" y="612140"/>
            <a:ext cx="3787716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60"/>
              </a:lnSpc>
            </a:pPr>
            <a:r>
              <a:rPr lang="en-US" sz="4300" spc="-42">
                <a:solidFill>
                  <a:srgbClr val="053D57"/>
                </a:solidFill>
                <a:latin typeface="Montserrat Classic Bold"/>
              </a:rPr>
              <a:t>Index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2827179"/>
            <a:ext cx="4841761" cy="3756501"/>
            <a:chOff x="0" y="0"/>
            <a:chExt cx="6455682" cy="50086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6455682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97BCC7"/>
                  </a:solidFill>
                  <a:latin typeface="Montserrat Classic Bold"/>
                </a:rPr>
                <a:t>Topic Highlights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28158"/>
              <a:ext cx="6455682" cy="408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Problem Statement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Project aim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Tools Used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Project Processes (step wise)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Approaches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Exploratory Data Analysis (EDA) Insights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Model Performance Evaluation</a:t>
              </a:r>
            </a:p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Conclusion</a:t>
              </a:r>
            </a:p>
            <a:p>
              <a:pPr>
                <a:lnSpc>
                  <a:spcPts val="270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rot="-2700000">
            <a:off x="6642366" y="5582273"/>
            <a:ext cx="4312388" cy="3238550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8" id="8"/>
          <p:cNvSpPr/>
          <p:nvPr/>
        </p:nvSpPr>
        <p:spPr>
          <a:xfrm rot="-2700000">
            <a:off x="3256313" y="-563782"/>
            <a:ext cx="30601" cy="3885129"/>
          </a:xfrm>
          <a:prstGeom prst="rect">
            <a:avLst/>
          </a:prstGeom>
          <a:solidFill>
            <a:srgbClr val="F8FBFD"/>
          </a:solid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2141807" y="445668"/>
            <a:ext cx="6930935" cy="9276854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3" id="3"/>
          <p:cNvSpPr/>
          <p:nvPr/>
        </p:nvSpPr>
        <p:spPr>
          <a:xfrm rot="-2700000">
            <a:off x="4579445" y="-1222923"/>
            <a:ext cx="25670" cy="7629505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10987" y="4551711"/>
            <a:ext cx="4645777" cy="2031969"/>
            <a:chOff x="0" y="0"/>
            <a:chExt cx="6194369" cy="270929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721" y="0"/>
              <a:ext cx="6193648" cy="2133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60"/>
                </a:lnSpc>
              </a:pPr>
              <a:r>
                <a:rPr lang="en-US" sz="5300" spc="-53">
                  <a:solidFill>
                    <a:srgbClr val="053D57"/>
                  </a:solidFill>
                  <a:latin typeface="Montserrat Classic Bold"/>
                </a:rPr>
                <a:t>Accuracy of the model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44590"/>
              <a:ext cx="6194369" cy="364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0"/>
                </a:lnSpc>
              </a:pPr>
              <a:r>
                <a:rPr lang="en-US" sz="1700" spc="119">
                  <a:solidFill>
                    <a:srgbClr val="053D57"/>
                  </a:solidFill>
                  <a:latin typeface="Montserrat Classic"/>
                </a:rPr>
                <a:t>RANDOM FOREST REGRESSOR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56267" y="731520"/>
            <a:ext cx="4165813" cy="1450468"/>
            <a:chOff x="0" y="0"/>
            <a:chExt cx="5554418" cy="193395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646" y="0"/>
              <a:ext cx="5553772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680"/>
                </a:lnSpc>
              </a:pPr>
              <a:r>
                <a:rPr lang="en-US" sz="6400" spc="-64">
                  <a:solidFill>
                    <a:srgbClr val="F8FBFD"/>
                  </a:solidFill>
                  <a:latin typeface="Montserrat Classic Bold"/>
                </a:rPr>
                <a:t>99.8</a:t>
              </a:r>
              <a:r>
                <a:rPr lang="en-US" sz="6400" spc="-64">
                  <a:solidFill>
                    <a:srgbClr val="F8FBFD"/>
                  </a:solidFill>
                  <a:latin typeface="Montserrat Classic Bold"/>
                </a:rPr>
                <a:t>%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87340"/>
              <a:ext cx="5554418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8679" y="630887"/>
            <a:ext cx="5253401" cy="65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20"/>
              </a:lnSpc>
            </a:pPr>
            <a:r>
              <a:rPr lang="en-US" sz="4266" spc="-42">
                <a:solidFill>
                  <a:srgbClr val="F8FBFD"/>
                </a:solidFill>
                <a:latin typeface="Montserrat Classic Bold"/>
              </a:rPr>
              <a:t>Thank you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3877584"/>
            <a:ext cx="6304062" cy="2706096"/>
            <a:chOff x="0" y="0"/>
            <a:chExt cx="8405416" cy="36081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8405416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NAME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77466"/>
              <a:ext cx="8405416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COURSE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02557"/>
              <a:ext cx="8405416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BATCH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35036"/>
              <a:ext cx="8405416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Vinodhini Rajamanickam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60127"/>
              <a:ext cx="8405416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Master Data Science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185218"/>
              <a:ext cx="8405416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>
                  <a:solidFill>
                    <a:srgbClr val="F8FBFD"/>
                  </a:solidFill>
                  <a:latin typeface="Montserrat Light"/>
                </a:rPr>
                <a:t>D50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-2700000">
            <a:off x="151555" y="-1094679"/>
            <a:ext cx="2189786" cy="2189358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1" id="11"/>
          <p:cNvSpPr/>
          <p:nvPr/>
        </p:nvSpPr>
        <p:spPr>
          <a:xfrm rot="-2700000">
            <a:off x="1244439" y="217741"/>
            <a:ext cx="3554939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2" id="12"/>
          <p:cNvSpPr/>
          <p:nvPr/>
        </p:nvSpPr>
        <p:spPr>
          <a:xfrm rot="-2700000">
            <a:off x="9180201" y="5818999"/>
            <a:ext cx="23417" cy="190947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3" id="13"/>
          <p:cNvSpPr/>
          <p:nvPr/>
        </p:nvSpPr>
        <p:spPr>
          <a:xfrm rot="-2700000">
            <a:off x="8924097" y="4840774"/>
            <a:ext cx="1902383" cy="1902011"/>
          </a:xfrm>
          <a:prstGeom prst="rect">
            <a:avLst/>
          </a:prstGeom>
          <a:solidFill>
            <a:srgbClr val="F8FBFD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5150" y="2233532"/>
            <a:ext cx="6283301" cy="57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PROBLEM STATEMENT .</a:t>
            </a:r>
          </a:p>
        </p:txBody>
      </p:sp>
      <p:sp>
        <p:nvSpPr>
          <p:cNvPr name="AutoShape 3" id="3"/>
          <p:cNvSpPr/>
          <p:nvPr/>
        </p:nvSpPr>
        <p:spPr>
          <a:xfrm rot="-2700000">
            <a:off x="7174615" y="-2589922"/>
            <a:ext cx="3554939" cy="355424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-528626" y="6055300"/>
            <a:ext cx="2520292" cy="2519799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7210580" y="-1074420"/>
            <a:ext cx="30601" cy="3238550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6" id="6"/>
          <p:cNvSpPr/>
          <p:nvPr/>
        </p:nvSpPr>
        <p:spPr>
          <a:xfrm rot="-2700000">
            <a:off x="9693751" y="6312324"/>
            <a:ext cx="23417" cy="190947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884104" y="3822619"/>
            <a:ext cx="6275647" cy="1934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6"/>
              </a:lnSpc>
              <a:spcBef>
                <a:spcPct val="0"/>
              </a:spcBef>
            </a:pPr>
            <a:r>
              <a:rPr lang="en-US" sz="2197" spc="153">
                <a:solidFill>
                  <a:srgbClr val="FFFFFF"/>
                </a:solidFill>
                <a:latin typeface="Montserrat Classic"/>
              </a:rPr>
              <a:t>Content creators, marketers, and platform administrators lack a reliable tool to estimate the potential popularity of their videos based on comment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00" t="0" r="5500" b="0"/>
          <a:stretch>
            <a:fillRect/>
          </a:stretch>
        </p:blipFill>
        <p:spPr>
          <a:xfrm flipH="false" flipV="false">
            <a:off x="0" y="0"/>
            <a:ext cx="9753600" cy="73152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-476607"/>
            <a:ext cx="6976741" cy="7315200"/>
            <a:chOff x="0" y="0"/>
            <a:chExt cx="9302322" cy="97536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30000"/>
            </a:blip>
            <a:srcRect l="31416" t="0" r="31416" b="0"/>
            <a:stretch>
              <a:fillRect/>
            </a:stretch>
          </p:blipFill>
          <p:spPr>
            <a:xfrm flipH="false" flipV="false">
              <a:off x="0" y="0"/>
              <a:ext cx="9302322" cy="97536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-2295618">
            <a:off x="3688267" y="-4364928"/>
            <a:ext cx="6887586" cy="12786099"/>
          </a:xfrm>
          <a:prstGeom prst="rect">
            <a:avLst/>
          </a:prstGeom>
          <a:solidFill>
            <a:srgbClr val="053D57"/>
          </a:solidFill>
        </p:spPr>
      </p:sp>
      <p:sp>
        <p:nvSpPr>
          <p:cNvPr name="AutoShape 6" id="6"/>
          <p:cNvSpPr/>
          <p:nvPr/>
        </p:nvSpPr>
        <p:spPr>
          <a:xfrm rot="-2700000">
            <a:off x="8169571" y="6280451"/>
            <a:ext cx="2070778" cy="2120297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7" id="7"/>
          <p:cNvSpPr/>
          <p:nvPr/>
        </p:nvSpPr>
        <p:spPr>
          <a:xfrm rot="-2335582">
            <a:off x="2610726" y="-459409"/>
            <a:ext cx="30601" cy="3238550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4124747" y="431251"/>
            <a:ext cx="5080213" cy="3193742"/>
            <a:chOff x="0" y="0"/>
            <a:chExt cx="6773618" cy="425832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6773618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24933" y="845197"/>
              <a:ext cx="6248685" cy="341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9"/>
                </a:lnSpc>
              </a:pPr>
              <a:r>
                <a:rPr lang="en-US" sz="1999" spc="19">
                  <a:solidFill>
                    <a:srgbClr val="F8FBFD"/>
                  </a:solidFill>
                  <a:latin typeface="Montserrat Light"/>
                </a:rPr>
                <a:t>to develop a machine learning model that predicts video popularity using comments, empowering decision-making, content optimization, and marketing strategies on video-sharing platforms.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1520" y="5364798"/>
            <a:ext cx="3548956" cy="130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4300" spc="-42">
                <a:solidFill>
                  <a:srgbClr val="F8FBFD"/>
                </a:solidFill>
                <a:latin typeface="Montserrat Classic Bold"/>
              </a:rPr>
              <a:t>Project's Aim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1228829" y="-2132722"/>
            <a:ext cx="3554939" cy="355424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648231" y="878141"/>
            <a:ext cx="3554939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9741891" y="6360464"/>
            <a:ext cx="23417" cy="190947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1520" y="6022654"/>
            <a:ext cx="3124186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4300" spc="-42">
                <a:solidFill>
                  <a:srgbClr val="F8FBFD"/>
                </a:solidFill>
                <a:latin typeface="Montserrat Classic Bold"/>
              </a:rPr>
              <a:t>Tools Used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062115" y="731520"/>
            <a:ext cx="6291772" cy="2712150"/>
            <a:chOff x="0" y="0"/>
            <a:chExt cx="8389029" cy="3616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8389029" cy="407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83"/>
                </a:lnSpc>
              </a:pPr>
              <a:r>
                <a:rPr lang="en-US" sz="1845" spc="129">
                  <a:solidFill>
                    <a:srgbClr val="97BCC7"/>
                  </a:solidFill>
                  <a:latin typeface="Montserrat Classic"/>
                </a:rPr>
                <a:t>PROGRAMMING LANGUAGE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91276"/>
              <a:ext cx="8389029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  <a:r>
                <a:rPr lang="en-US" sz="1945" spc="136">
                  <a:solidFill>
                    <a:srgbClr val="97BCC7"/>
                  </a:solidFill>
                  <a:latin typeface="Montserrat Classic"/>
                </a:rPr>
                <a:t>IDE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39650"/>
              <a:ext cx="8389029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  <a:r>
                <a:rPr lang="en-US" sz="1945" spc="136">
                  <a:solidFill>
                    <a:srgbClr val="97BCC7"/>
                  </a:solidFill>
                  <a:latin typeface="Montserrat Classic"/>
                </a:rPr>
                <a:t>DATA LOADING AND MANIPULATION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57458"/>
              <a:ext cx="8389029" cy="46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45"/>
                </a:lnSpc>
              </a:pPr>
              <a:r>
                <a:rPr lang="en-US" sz="2030" spc="20">
                  <a:solidFill>
                    <a:srgbClr val="F8FBFD"/>
                  </a:solidFill>
                  <a:latin typeface="Montserrat Light"/>
                </a:rPr>
                <a:t>Python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18373"/>
              <a:ext cx="8389029" cy="449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Jupiter Notebook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166747"/>
              <a:ext cx="8389029" cy="449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Pandas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449867" y="3665795"/>
            <a:ext cx="4904021" cy="2743900"/>
            <a:chOff x="0" y="0"/>
            <a:chExt cx="6538694" cy="365853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6538694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  <a:r>
                <a:rPr lang="en-US" sz="1945" spc="136">
                  <a:solidFill>
                    <a:srgbClr val="97BCC7"/>
                  </a:solidFill>
                  <a:latin typeface="Montserrat Classic"/>
                </a:rPr>
                <a:t>DATA VISUALIZATION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00749"/>
              <a:ext cx="6538694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  <a:r>
                <a:rPr lang="en-US" sz="1945" spc="136">
                  <a:solidFill>
                    <a:srgbClr val="97BCC7"/>
                  </a:solidFill>
                  <a:latin typeface="Montserrat Classic"/>
                </a:rPr>
                <a:t>MACHINE LEARNING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681983"/>
              <a:ext cx="6538694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  <a:r>
                <a:rPr lang="en-US" sz="1945" spc="136">
                  <a:solidFill>
                    <a:srgbClr val="97BCC7"/>
                  </a:solidFill>
                  <a:latin typeface="Montserrat Classic"/>
                </a:rPr>
                <a:t>NATURAL LANGUAGE PROCESSING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79472"/>
              <a:ext cx="6538694" cy="449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Matplotlib, Seaborn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27846"/>
              <a:ext cx="6538694" cy="482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95"/>
                </a:lnSpc>
              </a:pPr>
              <a:r>
                <a:rPr lang="en-US" sz="2130" spc="21">
                  <a:solidFill>
                    <a:srgbClr val="F8FBFD"/>
                  </a:solidFill>
                  <a:latin typeface="Montserrat Light"/>
                </a:rPr>
                <a:t>scikit-learn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209080"/>
              <a:ext cx="6538694" cy="449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NLTK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1228829" y="-2132722"/>
            <a:ext cx="3554939" cy="3554243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648231" y="878141"/>
            <a:ext cx="3554939" cy="2679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9741891" y="6360464"/>
            <a:ext cx="23417" cy="190947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1520" y="6022654"/>
            <a:ext cx="3124186" cy="65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4300" spc="-42">
                <a:solidFill>
                  <a:srgbClr val="F8FBFD"/>
                </a:solidFill>
                <a:latin typeface="Montserrat Classic Bold"/>
              </a:rPr>
              <a:t>Tools Used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3613" y="326587"/>
            <a:ext cx="7060274" cy="2662620"/>
            <a:chOff x="0" y="0"/>
            <a:chExt cx="9413699" cy="355016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9413699" cy="385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43"/>
                </a:lnSpc>
              </a:pPr>
              <a:r>
                <a:rPr lang="en-US" sz="1745" spc="122">
                  <a:solidFill>
                    <a:srgbClr val="97BCC7"/>
                  </a:solidFill>
                  <a:latin typeface="Montserrat Classic"/>
                </a:rPr>
                <a:t>REGULAR EXPRESSION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78788"/>
              <a:ext cx="9413699" cy="407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83"/>
                </a:lnSpc>
              </a:pPr>
              <a:r>
                <a:rPr lang="en-US" sz="1845" spc="129">
                  <a:solidFill>
                    <a:srgbClr val="97BCC7"/>
                  </a:solidFill>
                  <a:latin typeface="Montserrat Classic"/>
                </a:rPr>
                <a:t>TEXT VECTORIZATION AND FEATURE EXTRACTION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05148"/>
              <a:ext cx="9413699" cy="407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83"/>
                </a:lnSpc>
              </a:pPr>
              <a:r>
                <a:rPr lang="en-US" sz="1845" spc="129">
                  <a:solidFill>
                    <a:srgbClr val="97BCC7"/>
                  </a:solidFill>
                  <a:latin typeface="Montserrat Classic"/>
                </a:rPr>
                <a:t>DATA SCALING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35445"/>
              <a:ext cx="9413699" cy="46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45"/>
                </a:lnSpc>
              </a:pPr>
              <a:r>
                <a:rPr lang="en-US" sz="2030" spc="20">
                  <a:solidFill>
                    <a:srgbClr val="F8FBFD"/>
                  </a:solidFill>
                  <a:latin typeface="Montserrat Light"/>
                </a:rPr>
                <a:t>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74346"/>
              <a:ext cx="9413699" cy="449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Count Vectorizer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100706"/>
              <a:ext cx="9413699" cy="449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Standard Scaler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449867" y="3297986"/>
            <a:ext cx="4904021" cy="3859858"/>
            <a:chOff x="0" y="0"/>
            <a:chExt cx="6538694" cy="514647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6538694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  <a:r>
                <a:rPr lang="en-US" sz="1945" spc="136">
                  <a:solidFill>
                    <a:srgbClr val="97BCC7"/>
                  </a:solidFill>
                  <a:latin typeface="Montserrat Classic"/>
                </a:rPr>
                <a:t>ML ALGORITHM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91032"/>
              <a:ext cx="6538694" cy="407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83"/>
                </a:lnSpc>
              </a:pPr>
              <a:r>
                <a:rPr lang="en-US" sz="1845" spc="129">
                  <a:solidFill>
                    <a:srgbClr val="97BCC7"/>
                  </a:solidFill>
                  <a:latin typeface="Montserrat Classic"/>
                </a:rPr>
                <a:t>EVALUATION METRICS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707528"/>
              <a:ext cx="6538694" cy="43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3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79472"/>
              <a:ext cx="6538694" cy="1430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Decision Tree Regressor</a:t>
              </a:r>
            </a:p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Random Forest Regressor</a:t>
              </a:r>
            </a:p>
            <a:p>
              <a:pPr algn="r">
                <a:lnSpc>
                  <a:spcPts val="2895"/>
                </a:lnSpc>
              </a:pPr>
              <a:r>
                <a:rPr lang="en-US" sz="1930" spc="19">
                  <a:solidFill>
                    <a:srgbClr val="F8FBFD"/>
                  </a:solidFill>
                  <a:latin typeface="Montserrat Light"/>
                </a:rPr>
                <a:t>Gradient Boosting Regressor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786590"/>
              <a:ext cx="6538694" cy="1549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95"/>
                </a:lnSpc>
              </a:pPr>
              <a:r>
                <a:rPr lang="en-US" sz="2130" spc="21">
                  <a:solidFill>
                    <a:srgbClr val="F8FBFD"/>
                  </a:solidFill>
                  <a:latin typeface="Montserrat Light"/>
                </a:rPr>
                <a:t>Mean Squared Error(MSE)</a:t>
              </a:r>
            </a:p>
            <a:p>
              <a:pPr algn="r">
                <a:lnSpc>
                  <a:spcPts val="3195"/>
                </a:lnSpc>
              </a:pPr>
              <a:r>
                <a:rPr lang="en-US" sz="2130" spc="21">
                  <a:solidFill>
                    <a:srgbClr val="F8FBFD"/>
                  </a:solidFill>
                  <a:latin typeface="Montserrat Light"/>
                </a:rPr>
                <a:t>Mean Absolute Error(MAE)</a:t>
              </a:r>
            </a:p>
            <a:p>
              <a:pPr algn="r">
                <a:lnSpc>
                  <a:spcPts val="3195"/>
                </a:lnSpc>
              </a:pPr>
              <a:r>
                <a:rPr lang="en-US" sz="2130" spc="21">
                  <a:solidFill>
                    <a:srgbClr val="F8FBFD"/>
                  </a:solidFill>
                  <a:latin typeface="Montserrat Light"/>
                </a:rPr>
                <a:t>R2 score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363503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31520" y="1015131"/>
            <a:ext cx="2281403" cy="1933149"/>
            <a:chOff x="0" y="0"/>
            <a:chExt cx="3041871" cy="257753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21772" r="0" b="21772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3740394" y="1015131"/>
            <a:ext cx="2281403" cy="1933149"/>
            <a:chOff x="0" y="0"/>
            <a:chExt cx="3041871" cy="257753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30330" t="0" r="30330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6742522" y="1015131"/>
            <a:ext cx="2281403" cy="1933149"/>
            <a:chOff x="0" y="0"/>
            <a:chExt cx="3041871" cy="257753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15677" t="0" r="15677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sp>
        <p:nvSpPr>
          <p:cNvPr name="AutoShape 9" id="9"/>
          <p:cNvSpPr/>
          <p:nvPr/>
        </p:nvSpPr>
        <p:spPr>
          <a:xfrm rot="-2700000">
            <a:off x="-1272658" y="5694170"/>
            <a:ext cx="1514362" cy="151406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0" id="10"/>
          <p:cNvSpPr/>
          <p:nvPr/>
        </p:nvSpPr>
        <p:spPr>
          <a:xfrm rot="-2700000">
            <a:off x="9432473" y="5898055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1" id="11"/>
          <p:cNvSpPr/>
          <p:nvPr/>
        </p:nvSpPr>
        <p:spPr>
          <a:xfrm rot="-2700000">
            <a:off x="-727728" y="7228469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2" id="12"/>
          <p:cNvSpPr/>
          <p:nvPr/>
        </p:nvSpPr>
        <p:spPr>
          <a:xfrm rot="-2700000">
            <a:off x="9838016" y="6456085"/>
            <a:ext cx="23417" cy="190947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3" id="13"/>
          <p:cNvSpPr/>
          <p:nvPr/>
        </p:nvSpPr>
        <p:spPr>
          <a:xfrm rot="0">
            <a:off x="6364697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74384" y="6005036"/>
            <a:ext cx="7616489" cy="57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PROJECT</a:t>
            </a: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 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31520" y="3317321"/>
            <a:ext cx="2281403" cy="2837487"/>
            <a:chOff x="0" y="0"/>
            <a:chExt cx="3041871" cy="378331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76896"/>
              <a:ext cx="3041871" cy="3106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Importing necesssary libraries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Loading Data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View Data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Getting to know the data</a:t>
              </a:r>
            </a:p>
            <a:p>
              <a:pPr algn="ctr"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722884" y="3317321"/>
            <a:ext cx="2281403" cy="1671627"/>
            <a:chOff x="0" y="0"/>
            <a:chExt cx="3041871" cy="222883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76896"/>
              <a:ext cx="3041871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Data Merging</a:t>
              </a:r>
            </a:p>
            <a:p>
              <a:pPr algn="ctr"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SInce there are two datasets, merging is necessary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733909" y="3317321"/>
            <a:ext cx="2281403" cy="2852727"/>
            <a:chOff x="0" y="0"/>
            <a:chExt cx="3041871" cy="380363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3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76896"/>
              <a:ext cx="3041871" cy="3126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Data Cleaning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Remove unnecessary features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Rename columns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handle null values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Handle regular expressions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363503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29675" y="1013166"/>
            <a:ext cx="2281403" cy="1933149"/>
            <a:chOff x="0" y="0"/>
            <a:chExt cx="3041871" cy="257753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19111" t="0" r="19111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3740394" y="1015131"/>
            <a:ext cx="2281403" cy="1933149"/>
            <a:chOff x="0" y="0"/>
            <a:chExt cx="3041871" cy="257753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30330" t="0" r="30330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6742522" y="1015131"/>
            <a:ext cx="2281403" cy="1933149"/>
            <a:chOff x="0" y="0"/>
            <a:chExt cx="3041871" cy="257753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28711" r="0" b="14834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sp>
        <p:nvSpPr>
          <p:cNvPr name="AutoShape 9" id="9"/>
          <p:cNvSpPr/>
          <p:nvPr/>
        </p:nvSpPr>
        <p:spPr>
          <a:xfrm rot="-2700000">
            <a:off x="-1272658" y="5694170"/>
            <a:ext cx="1514362" cy="151406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0" id="10"/>
          <p:cNvSpPr/>
          <p:nvPr/>
        </p:nvSpPr>
        <p:spPr>
          <a:xfrm rot="-2700000">
            <a:off x="9432473" y="5898055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1" id="11"/>
          <p:cNvSpPr/>
          <p:nvPr/>
        </p:nvSpPr>
        <p:spPr>
          <a:xfrm rot="-2700000">
            <a:off x="-727728" y="7228469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2" id="12"/>
          <p:cNvSpPr/>
          <p:nvPr/>
        </p:nvSpPr>
        <p:spPr>
          <a:xfrm rot="-2700000">
            <a:off x="9838016" y="6456085"/>
            <a:ext cx="23417" cy="190947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3" id="13"/>
          <p:cNvSpPr/>
          <p:nvPr/>
        </p:nvSpPr>
        <p:spPr>
          <a:xfrm rot="0">
            <a:off x="6364697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74384" y="6005036"/>
            <a:ext cx="7616489" cy="57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PROJECT</a:t>
            </a: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 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31520" y="3317321"/>
            <a:ext cx="2281403" cy="3163242"/>
            <a:chOff x="0" y="0"/>
            <a:chExt cx="3041871" cy="42176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76896"/>
              <a:ext cx="3041871" cy="3540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Exploratory Data Analysis</a:t>
              </a:r>
            </a:p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Exploring the data and getting insights from them</a:t>
              </a:r>
            </a:p>
            <a:p>
              <a:pPr>
                <a:lnSpc>
                  <a:spcPts val="2399"/>
                </a:lnSpc>
              </a:pPr>
            </a:p>
            <a:p>
              <a:pPr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722884" y="3317321"/>
            <a:ext cx="2281403" cy="1376352"/>
            <a:chOff x="0" y="0"/>
            <a:chExt cx="3041871" cy="183513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5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76896"/>
              <a:ext cx="3041871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Define X and y</a:t>
              </a:r>
            </a:p>
            <a:p>
              <a:pPr algn="ctr"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separating data into X and y (Target Variable)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733909" y="3317321"/>
            <a:ext cx="2432436" cy="2852727"/>
            <a:chOff x="0" y="0"/>
            <a:chExt cx="3243248" cy="380363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3243248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6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76896"/>
              <a:ext cx="3243248" cy="3126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Preprocessing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Remove unnecessary  space, symbols, numbers etc.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Remove stopwords</a:t>
              </a:r>
            </a:p>
            <a:p>
              <a:pPr marL="345439" indent="-172720" lvl="1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Lemmatize the text</a:t>
              </a:r>
            </a:p>
            <a:p>
              <a:pPr>
                <a:lnSpc>
                  <a:spcPts val="23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363503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31520" y="1015131"/>
            <a:ext cx="2281403" cy="1933149"/>
            <a:chOff x="0" y="0"/>
            <a:chExt cx="3041871" cy="257753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8239" t="0" r="8239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3740394" y="1015131"/>
            <a:ext cx="2281403" cy="1933149"/>
            <a:chOff x="0" y="0"/>
            <a:chExt cx="3041871" cy="257753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30330" t="0" r="30330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6742522" y="1015131"/>
            <a:ext cx="2281403" cy="1933149"/>
            <a:chOff x="0" y="0"/>
            <a:chExt cx="3041871" cy="257753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9959" t="0" r="9959" b="0"/>
            <a:stretch>
              <a:fillRect/>
            </a:stretch>
          </p:blipFill>
          <p:spPr>
            <a:xfrm flipH="false" flipV="false">
              <a:off x="0" y="0"/>
              <a:ext cx="3041871" cy="2577532"/>
            </a:xfrm>
            <a:prstGeom prst="rect">
              <a:avLst/>
            </a:prstGeom>
          </p:spPr>
        </p:pic>
      </p:grpSp>
      <p:sp>
        <p:nvSpPr>
          <p:cNvPr name="AutoShape 9" id="9"/>
          <p:cNvSpPr/>
          <p:nvPr/>
        </p:nvSpPr>
        <p:spPr>
          <a:xfrm rot="-2700000">
            <a:off x="-1272658" y="5694170"/>
            <a:ext cx="1514362" cy="1514065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0" id="10"/>
          <p:cNvSpPr/>
          <p:nvPr/>
        </p:nvSpPr>
        <p:spPr>
          <a:xfrm rot="-2700000">
            <a:off x="9432473" y="5898055"/>
            <a:ext cx="1040204" cy="118359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1" id="11"/>
          <p:cNvSpPr/>
          <p:nvPr/>
        </p:nvSpPr>
        <p:spPr>
          <a:xfrm rot="-2700000">
            <a:off x="-727728" y="7228469"/>
            <a:ext cx="1514362" cy="26935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12" id="12"/>
          <p:cNvSpPr/>
          <p:nvPr/>
        </p:nvSpPr>
        <p:spPr>
          <a:xfrm rot="-2700000">
            <a:off x="9838016" y="6456085"/>
            <a:ext cx="23417" cy="1909472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13" id="13"/>
          <p:cNvSpPr/>
          <p:nvPr/>
        </p:nvSpPr>
        <p:spPr>
          <a:xfrm rot="0">
            <a:off x="6364697" y="731520"/>
            <a:ext cx="25400" cy="4429588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74384" y="6005036"/>
            <a:ext cx="7616489" cy="57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PROJECT</a:t>
            </a:r>
            <a:r>
              <a:rPr lang="en-US" sz="3800" spc="38">
                <a:solidFill>
                  <a:srgbClr val="F8FBFD"/>
                </a:solidFill>
                <a:latin typeface="Montserrat Classic Bold"/>
              </a:rPr>
              <a:t> 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31520" y="3317321"/>
            <a:ext cx="2281403" cy="3458517"/>
            <a:chOff x="0" y="0"/>
            <a:chExt cx="3041871" cy="46113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7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76896"/>
              <a:ext cx="3041871" cy="3934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Vectorization and Feature Extarction</a:t>
              </a:r>
            </a:p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Turn the text into numerical form and extract a range of features</a:t>
              </a:r>
            </a:p>
            <a:p>
              <a:pPr>
                <a:lnSpc>
                  <a:spcPts val="2399"/>
                </a:lnSpc>
              </a:pPr>
            </a:p>
            <a:p>
              <a:pPr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722884" y="3317321"/>
            <a:ext cx="2281403" cy="1671627"/>
            <a:chOff x="0" y="0"/>
            <a:chExt cx="3041871" cy="222883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3041871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8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76896"/>
              <a:ext cx="3041871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Train Test Split</a:t>
              </a:r>
            </a:p>
            <a:p>
              <a:pPr algn="ctr"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Split the data into 80% train and 20% test dataset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733909" y="3317321"/>
            <a:ext cx="2626099" cy="2262177"/>
            <a:chOff x="0" y="0"/>
            <a:chExt cx="3501466" cy="301623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3501466" cy="44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40">
                  <a:solidFill>
                    <a:srgbClr val="97BCC7"/>
                  </a:solidFill>
                  <a:latin typeface="Montserrat Classic"/>
                </a:rPr>
                <a:t>PHASE 9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76896"/>
              <a:ext cx="3501466" cy="2339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9"/>
                </a:lnSpc>
              </a:pPr>
              <a:r>
                <a:rPr lang="en-US" sz="1599" spc="15" u="sng">
                  <a:solidFill>
                    <a:srgbClr val="F8FBFD"/>
                  </a:solidFill>
                  <a:latin typeface="Montserrat Light Bold"/>
                </a:rPr>
                <a:t>Scaling</a:t>
              </a:r>
            </a:p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8FBFD"/>
                  </a:solidFill>
                  <a:latin typeface="Montserrat Light"/>
                </a:rPr>
                <a:t>As the data shows a range of variations Scaling is a option to normalize the data</a:t>
              </a:r>
            </a:p>
            <a:p>
              <a:pPr>
                <a:lnSpc>
                  <a:spcPts val="23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DAFmb9huHGc</dc:identifier>
  <dcterms:modified xsi:type="dcterms:W3CDTF">2011-08-01T06:04:30Z</dcterms:modified>
  <cp:revision>1</cp:revision>
  <dc:title>Entevyuv 10  presentation by Vinodhini</dc:title>
</cp:coreProperties>
</file>