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86" r:id="rId7"/>
    <p:sldId id="299" r:id="rId8"/>
    <p:sldId id="300" r:id="rId9"/>
    <p:sldId id="301" r:id="rId10"/>
    <p:sldId id="289" r:id="rId11"/>
    <p:sldId id="302"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5646" autoAdjust="0"/>
  </p:normalViewPr>
  <p:slideViewPr>
    <p:cSldViewPr snapToGrid="0">
      <p:cViewPr varScale="1">
        <p:scale>
          <a:sx n="82" d="100"/>
          <a:sy n="82" d="100"/>
        </p:scale>
        <p:origin x="590"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3/18/2024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1684952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2380403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61" r:id="rId8"/>
    <p:sldLayoutId id="2147483666"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214146" y="606490"/>
            <a:ext cx="7096933" cy="3223640"/>
          </a:xfrm>
        </p:spPr>
        <p:txBody>
          <a:bodyPr/>
          <a:lstStyle/>
          <a:p>
            <a:pPr algn="ctr"/>
            <a:r>
              <a:rPr lang="en-US" dirty="0">
                <a:latin typeface="Times New Roman" panose="02020603050405020304" pitchFamily="18" charset="0"/>
                <a:cs typeface="Times New Roman" panose="02020603050405020304" pitchFamily="18" charset="0"/>
              </a:rPr>
              <a:t>ANALYSING AMAZON SALES DATA</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Details of Data</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Main KPIs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 Design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My interpretation</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Tableau public link</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2501770" y="102637"/>
            <a:ext cx="5486400" cy="1502228"/>
          </a:xfrm>
        </p:spPr>
        <p:txBody>
          <a:bodyPr/>
          <a:lstStyle/>
          <a:p>
            <a:r>
              <a:rPr lang="en-US" sz="4000" i="1" dirty="0"/>
              <a:t>Introduction</a:t>
            </a:r>
          </a:p>
        </p:txBody>
      </p:sp>
      <p:sp>
        <p:nvSpPr>
          <p:cNvPr id="6" name="TextBox 5">
            <a:extLst>
              <a:ext uri="{FF2B5EF4-FFF2-40B4-BE49-F238E27FC236}">
                <a16:creationId xmlns:a16="http://schemas.microsoft.com/office/drawing/2014/main" id="{798A02C2-775B-B694-3BA9-A30AEA460CF8}"/>
              </a:ext>
            </a:extLst>
          </p:cNvPr>
          <p:cNvSpPr txBox="1"/>
          <p:nvPr/>
        </p:nvSpPr>
        <p:spPr>
          <a:xfrm>
            <a:off x="2220685" y="1534571"/>
            <a:ext cx="7392177" cy="378885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Amazon stands as a titan in the world of e-commerce, continuously shaping consumer behaviors and market dynamics.</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With its vast array of products and services, Amazon has revolutionized the way people shop globally. </a:t>
            </a:r>
          </a:p>
          <a:p>
            <a:pPr marL="28575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By analyzing trends, we aim to boost business strategies. We seek to unveil patterns, trends, and insights that can illuminate strategic pathways for enhanced business performance and customer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8DD4-4828-CE87-0C5C-42BE175E8DA5}"/>
              </a:ext>
            </a:extLst>
          </p:cNvPr>
          <p:cNvSpPr>
            <a:spLocks noGrp="1"/>
          </p:cNvSpPr>
          <p:nvPr>
            <p:ph type="title"/>
          </p:nvPr>
        </p:nvSpPr>
        <p:spPr>
          <a:xfrm>
            <a:off x="1917831" y="270250"/>
            <a:ext cx="6097554" cy="1012071"/>
          </a:xfrm>
        </p:spPr>
        <p:txBody>
          <a:bodyPr/>
          <a:lstStyle/>
          <a:p>
            <a:r>
              <a:rPr lang="en-US" sz="4000" i="1" dirty="0"/>
              <a:t>Details of Data</a:t>
            </a:r>
          </a:p>
        </p:txBody>
      </p:sp>
      <p:sp>
        <p:nvSpPr>
          <p:cNvPr id="4" name="TextBox 3">
            <a:extLst>
              <a:ext uri="{FF2B5EF4-FFF2-40B4-BE49-F238E27FC236}">
                <a16:creationId xmlns:a16="http://schemas.microsoft.com/office/drawing/2014/main" id="{2C531005-C7FB-1703-7CC7-C73016E4167D}"/>
              </a:ext>
            </a:extLst>
          </p:cNvPr>
          <p:cNvSpPr txBox="1"/>
          <p:nvPr/>
        </p:nvSpPr>
        <p:spPr>
          <a:xfrm>
            <a:off x="2009580" y="992336"/>
            <a:ext cx="6097554" cy="4801314"/>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Region</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Country</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 Item Type</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Sales Channel</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Order Priority</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Order Date</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Order ID</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Ship Date</a:t>
            </a:r>
          </a:p>
          <a:p>
            <a:endParaRPr lang="en-IN" dirty="0"/>
          </a:p>
        </p:txBody>
      </p:sp>
      <p:cxnSp>
        <p:nvCxnSpPr>
          <p:cNvPr id="13" name="Straight Connector 12">
            <a:extLst>
              <a:ext uri="{FF2B5EF4-FFF2-40B4-BE49-F238E27FC236}">
                <a16:creationId xmlns:a16="http://schemas.microsoft.com/office/drawing/2014/main" id="{4EFB4F3C-8735-BD17-96F9-5BB2EAB5B628}"/>
              </a:ext>
            </a:extLst>
          </p:cNvPr>
          <p:cNvCxnSpPr/>
          <p:nvPr/>
        </p:nvCxnSpPr>
        <p:spPr>
          <a:xfrm>
            <a:off x="3984172" y="3004457"/>
            <a:ext cx="634482"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978A81D-9B7A-C031-BEA0-CAFAC62B77C4}"/>
              </a:ext>
            </a:extLst>
          </p:cNvPr>
          <p:cNvSpPr txBox="1"/>
          <p:nvPr/>
        </p:nvSpPr>
        <p:spPr>
          <a:xfrm>
            <a:off x="4966608" y="2681291"/>
            <a:ext cx="5486400" cy="646331"/>
          </a:xfrm>
          <a:prstGeom prst="rect">
            <a:avLst/>
          </a:prstGeom>
          <a:noFill/>
        </p:spPr>
        <p:txBody>
          <a:bodyPr wrap="square" rtlCol="0">
            <a:spAutoFit/>
          </a:bodyPr>
          <a:lstStyle/>
          <a:p>
            <a:r>
              <a:rPr lang="en-US" dirty="0"/>
              <a:t>It indicates whether the products were sold through online or offline channels.</a:t>
            </a:r>
            <a:endParaRPr lang="en-IN" dirty="0"/>
          </a:p>
        </p:txBody>
      </p:sp>
    </p:spTree>
    <p:extLst>
      <p:ext uri="{BB962C8B-B14F-4D97-AF65-F5344CB8AC3E}">
        <p14:creationId xmlns:p14="http://schemas.microsoft.com/office/powerpoint/2010/main" val="277023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Main KPIs</a:t>
            </a:r>
          </a:p>
        </p:txBody>
      </p:sp>
      <p:sp>
        <p:nvSpPr>
          <p:cNvPr id="5" name="TextBox 4">
            <a:extLst>
              <a:ext uri="{FF2B5EF4-FFF2-40B4-BE49-F238E27FC236}">
                <a16:creationId xmlns:a16="http://schemas.microsoft.com/office/drawing/2014/main" id="{2223AF80-0AD6-A1A5-4106-5B6FE913D81A}"/>
              </a:ext>
            </a:extLst>
          </p:cNvPr>
          <p:cNvSpPr txBox="1"/>
          <p:nvPr/>
        </p:nvSpPr>
        <p:spPr>
          <a:xfrm>
            <a:off x="1326815" y="1968759"/>
            <a:ext cx="7914691" cy="3892732"/>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Units Sold</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Unit Price</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Unit Cost</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Unit per profit</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 Total Revenue</a:t>
            </a:r>
          </a:p>
          <a:p>
            <a:pPr marL="285750" indent="-285750">
              <a:lnSpc>
                <a:spcPct val="200000"/>
              </a:lnSpc>
              <a:buFont typeface="Wingdings" panose="05000000000000000000" pitchFamily="2" charset="2"/>
              <a:buChar char="Ø"/>
            </a:pPr>
            <a:r>
              <a:rPr lang="en-US" dirty="0"/>
              <a:t> </a:t>
            </a:r>
            <a:r>
              <a:rPr lang="en-US" sz="1800" b="0" i="0" u="none" strike="noStrike" dirty="0">
                <a:solidFill>
                  <a:srgbClr val="000000"/>
                </a:solidFill>
                <a:effectLst/>
                <a:latin typeface="Calibri" panose="020F0502020204030204" pitchFamily="34" charset="0"/>
              </a:rPr>
              <a:t>Total Cost</a:t>
            </a:r>
            <a:r>
              <a:rPr lang="en-US" dirty="0"/>
              <a:t> </a:t>
            </a:r>
          </a:p>
          <a:p>
            <a:pPr marL="285750" indent="-285750">
              <a:lnSpc>
                <a:spcPct val="200000"/>
              </a:lnSpc>
              <a:buFont typeface="Wingdings" panose="05000000000000000000" pitchFamily="2" charset="2"/>
              <a:buChar char="Ø"/>
            </a:pPr>
            <a:r>
              <a:rPr lang="en-US" sz="1800" b="0" i="0" u="none" strike="noStrike" dirty="0">
                <a:solidFill>
                  <a:srgbClr val="000000"/>
                </a:solidFill>
                <a:effectLst/>
                <a:latin typeface="Calibri" panose="020F0502020204030204" pitchFamily="34" charset="0"/>
              </a:rPr>
              <a:t> Total Profit</a:t>
            </a:r>
            <a:r>
              <a:rPr lang="en-US" dirty="0"/>
              <a:t> </a:t>
            </a:r>
            <a:endParaRPr lang="en-IN" dirty="0"/>
          </a:p>
        </p:txBody>
      </p:sp>
      <p:sp>
        <p:nvSpPr>
          <p:cNvPr id="6" name="Right Brace 5">
            <a:extLst>
              <a:ext uri="{FF2B5EF4-FFF2-40B4-BE49-F238E27FC236}">
                <a16:creationId xmlns:a16="http://schemas.microsoft.com/office/drawing/2014/main" id="{BB5A6C60-C3A3-F47C-7757-2821B1780A63}"/>
              </a:ext>
            </a:extLst>
          </p:cNvPr>
          <p:cNvSpPr/>
          <p:nvPr/>
        </p:nvSpPr>
        <p:spPr>
          <a:xfrm>
            <a:off x="3172408" y="2286000"/>
            <a:ext cx="961053" cy="1772816"/>
          </a:xfrm>
          <a:prstGeom prst="rightBrace">
            <a:avLst>
              <a:gd name="adj1" fmla="val 46155"/>
              <a:gd name="adj2" fmla="val 518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TextBox 7">
            <a:extLst>
              <a:ext uri="{FF2B5EF4-FFF2-40B4-BE49-F238E27FC236}">
                <a16:creationId xmlns:a16="http://schemas.microsoft.com/office/drawing/2014/main" id="{4A1C123C-AE81-0C1E-C0A5-0994DC8260B4}"/>
              </a:ext>
            </a:extLst>
          </p:cNvPr>
          <p:cNvSpPr txBox="1"/>
          <p:nvPr/>
        </p:nvSpPr>
        <p:spPr>
          <a:xfrm>
            <a:off x="4300948" y="2782669"/>
            <a:ext cx="6097554" cy="646331"/>
          </a:xfrm>
          <a:prstGeom prst="rect">
            <a:avLst/>
          </a:prstGeom>
          <a:noFill/>
        </p:spPr>
        <p:txBody>
          <a:bodyPr wrap="square">
            <a:spAutoFit/>
          </a:bodyPr>
          <a:lstStyle/>
          <a:p>
            <a:r>
              <a:rPr lang="en-US" dirty="0"/>
              <a:t>unit price, unit cost, and unit profit of each product throughout the day to assess their individual financial performance</a:t>
            </a:r>
          </a:p>
        </p:txBody>
      </p:sp>
      <p:sp>
        <p:nvSpPr>
          <p:cNvPr id="9" name="Right Brace 8">
            <a:extLst>
              <a:ext uri="{FF2B5EF4-FFF2-40B4-BE49-F238E27FC236}">
                <a16:creationId xmlns:a16="http://schemas.microsoft.com/office/drawing/2014/main" id="{9C0F64C3-66F7-796F-D8B3-DF5C58BCE915}"/>
              </a:ext>
            </a:extLst>
          </p:cNvPr>
          <p:cNvSpPr/>
          <p:nvPr/>
        </p:nvSpPr>
        <p:spPr>
          <a:xfrm>
            <a:off x="3293242" y="4447904"/>
            <a:ext cx="718921" cy="1253100"/>
          </a:xfrm>
          <a:prstGeom prst="rightBrace">
            <a:avLst>
              <a:gd name="adj1" fmla="val 46155"/>
              <a:gd name="adj2" fmla="val 518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TextBox 10">
            <a:extLst>
              <a:ext uri="{FF2B5EF4-FFF2-40B4-BE49-F238E27FC236}">
                <a16:creationId xmlns:a16="http://schemas.microsoft.com/office/drawing/2014/main" id="{45EE1945-6CFE-F815-439D-EDE16C2CABAD}"/>
              </a:ext>
            </a:extLst>
          </p:cNvPr>
          <p:cNvSpPr txBox="1"/>
          <p:nvPr/>
        </p:nvSpPr>
        <p:spPr>
          <a:xfrm>
            <a:off x="4282287" y="4688399"/>
            <a:ext cx="6097554" cy="646331"/>
          </a:xfrm>
          <a:prstGeom prst="rect">
            <a:avLst/>
          </a:prstGeom>
          <a:noFill/>
        </p:spPr>
        <p:txBody>
          <a:bodyPr wrap="square">
            <a:spAutoFit/>
          </a:bodyPr>
          <a:lstStyle/>
          <a:p>
            <a:r>
              <a:rPr lang="en-US" dirty="0"/>
              <a:t>Revenue, Cost, and Profit of each product throughout the day to understand their individual financial performance</a:t>
            </a:r>
            <a:endParaRPr lang="en-IN" dirty="0"/>
          </a:p>
        </p:txBody>
      </p:sp>
    </p:spTree>
    <p:extLst>
      <p:ext uri="{BB962C8B-B14F-4D97-AF65-F5344CB8AC3E}">
        <p14:creationId xmlns:p14="http://schemas.microsoft.com/office/powerpoint/2010/main" val="262327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AEAC-6A5E-01EB-9DC2-44330FB60BC0}"/>
              </a:ext>
            </a:extLst>
          </p:cNvPr>
          <p:cNvSpPr>
            <a:spLocks noGrp="1"/>
          </p:cNvSpPr>
          <p:nvPr>
            <p:ph type="title"/>
          </p:nvPr>
        </p:nvSpPr>
        <p:spPr>
          <a:xfrm>
            <a:off x="277499" y="139959"/>
            <a:ext cx="9779183" cy="485192"/>
          </a:xfrm>
        </p:spPr>
        <p:txBody>
          <a:bodyPr/>
          <a:lstStyle/>
          <a:p>
            <a:r>
              <a:rPr lang="en-US" sz="2800" i="1" dirty="0">
                <a:latin typeface="Times New Roman" panose="02020603050405020304" pitchFamily="18" charset="0"/>
                <a:cs typeface="Times New Roman" panose="02020603050405020304" pitchFamily="18" charset="0"/>
              </a:rPr>
              <a:t>My Design:</a:t>
            </a:r>
            <a:endParaRPr lang="en-IN" sz="2800"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5585D3E-E8DD-7E01-0ABC-869E81330AE7}"/>
              </a:ext>
            </a:extLst>
          </p:cNvPr>
          <p:cNvPicPr>
            <a:picLocks noChangeAspect="1"/>
          </p:cNvPicPr>
          <p:nvPr/>
        </p:nvPicPr>
        <p:blipFill rotWithShape="1">
          <a:blip r:embed="rId2"/>
          <a:srcRect l="1684" t="9796" r="3724" b="11020"/>
          <a:stretch/>
        </p:blipFill>
        <p:spPr>
          <a:xfrm>
            <a:off x="158619" y="886408"/>
            <a:ext cx="10664891" cy="5430416"/>
          </a:xfrm>
          <a:prstGeom prst="rect">
            <a:avLst/>
          </a:prstGeom>
        </p:spPr>
      </p:pic>
    </p:spTree>
    <p:extLst>
      <p:ext uri="{BB962C8B-B14F-4D97-AF65-F5344CB8AC3E}">
        <p14:creationId xmlns:p14="http://schemas.microsoft.com/office/powerpoint/2010/main" val="2045599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sz="3600" dirty="0">
                <a:latin typeface="Times New Roman" panose="02020603050405020304" pitchFamily="18" charset="0"/>
                <a:cs typeface="Times New Roman" panose="02020603050405020304" pitchFamily="18" charset="0"/>
              </a:rPr>
              <a:t>My Interpretation:</a:t>
            </a:r>
          </a:p>
        </p:txBody>
      </p:sp>
      <p:sp>
        <p:nvSpPr>
          <p:cNvPr id="7" name="TextBox 6">
            <a:extLst>
              <a:ext uri="{FF2B5EF4-FFF2-40B4-BE49-F238E27FC236}">
                <a16:creationId xmlns:a16="http://schemas.microsoft.com/office/drawing/2014/main" id="{2A4A5D6F-5C2B-1346-E206-ECFAE9E1601E}"/>
              </a:ext>
            </a:extLst>
          </p:cNvPr>
          <p:cNvSpPr txBox="1"/>
          <p:nvPr/>
        </p:nvSpPr>
        <p:spPr>
          <a:xfrm>
            <a:off x="1026366" y="2452435"/>
            <a:ext cx="9526555" cy="3970318"/>
          </a:xfrm>
          <a:prstGeom prst="rect">
            <a:avLst/>
          </a:prstGeom>
          <a:noFill/>
        </p:spPr>
        <p:txBody>
          <a:bodyPr wrap="square">
            <a:spAutoFit/>
          </a:bodyPr>
          <a:lstStyle/>
          <a:p>
            <a:pPr>
              <a:buFont typeface="+mj-lt"/>
              <a:buAutoNum type="arabicPeriod"/>
            </a:pPr>
            <a:r>
              <a:rPr lang="en-US" b="1" dirty="0">
                <a:latin typeface="Times New Roman" panose="02020603050405020304" pitchFamily="18" charset="0"/>
                <a:cs typeface="Times New Roman" panose="02020603050405020304" pitchFamily="18" charset="0"/>
              </a:rPr>
              <a:t>Focus on Cosmetics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Since cosmetics are the top-selling product with higher unit price and profit, consider investing more resources in this product category, such as expanding the product line or enhancing marketing efforts to capitalize on its popularity.</a:t>
            </a:r>
          </a:p>
          <a:p>
            <a:pPr>
              <a:buFont typeface="+mj-lt"/>
              <a:buAutoNum type="arabicPeriod"/>
            </a:pPr>
            <a:r>
              <a:rPr lang="en-US" b="1" dirty="0">
                <a:latin typeface="Times New Roman" panose="02020603050405020304" pitchFamily="18" charset="0"/>
                <a:cs typeface="Times New Roman" panose="02020603050405020304" pitchFamily="18" charset="0"/>
              </a:rPr>
              <a:t>Offline Sales Channels</a:t>
            </a:r>
            <a:r>
              <a:rPr lang="en-US" dirty="0">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As offline channels yield the highest profit, prioritize strategies to strengthen offline sales channels, such as improving distribution networks or enhancing in-store experiences to maximize profitability.</a:t>
            </a:r>
          </a:p>
          <a:p>
            <a:pPr>
              <a:buFont typeface="+mj-lt"/>
              <a:buAutoNum type="arabicPeriod"/>
            </a:pPr>
            <a:r>
              <a:rPr lang="en-US" b="1" dirty="0">
                <a:latin typeface="Times New Roman" panose="02020603050405020304" pitchFamily="18" charset="0"/>
                <a:cs typeface="Times New Roman" panose="02020603050405020304" pitchFamily="18" charset="0"/>
              </a:rPr>
              <a:t>Maximize Profitable Products</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Identify other high-profit products besides cosmetics and focus on maximizing their sales to further boost overall profitability.</a:t>
            </a:r>
          </a:p>
          <a:p>
            <a:pPr>
              <a:buFont typeface="+mj-lt"/>
              <a:buAutoNum type="arabicPeriod"/>
            </a:pPr>
            <a:r>
              <a:rPr lang="en-US" b="1" dirty="0">
                <a:latin typeface="Times New Roman" panose="02020603050405020304" pitchFamily="18" charset="0"/>
                <a:cs typeface="Times New Roman" panose="02020603050405020304" pitchFamily="18" charset="0"/>
              </a:rPr>
              <a:t>Target Pakistan Market</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Given that Pakistan shows significant sales for cosmetics, tailor marketing campaigns and product promotions specifically for this region to further tap into the demand.</a:t>
            </a:r>
          </a:p>
          <a:p>
            <a:pPr>
              <a:buFont typeface="+mj-lt"/>
              <a:buAutoNum type="arabicPeriod"/>
            </a:pPr>
            <a:r>
              <a:rPr lang="en-US" b="1" dirty="0">
                <a:latin typeface="Times New Roman" panose="02020603050405020304" pitchFamily="18" charset="0"/>
                <a:cs typeface="Times New Roman" panose="02020603050405020304" pitchFamily="18" charset="0"/>
              </a:rPr>
              <a:t>Analyze July 2012 Performance</a:t>
            </a:r>
            <a:r>
              <a:rPr lang="en-US" dirty="0">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Investigate the factors contributing to the higher total profit in July 2012. Determine whether it was due to specific promotions, market conditions, or other factors, and replicate successful strategies in future planning.</a:t>
            </a:r>
          </a:p>
        </p:txBody>
      </p:sp>
    </p:spTree>
    <p:extLst>
      <p:ext uri="{BB962C8B-B14F-4D97-AF65-F5344CB8AC3E}">
        <p14:creationId xmlns:p14="http://schemas.microsoft.com/office/powerpoint/2010/main" val="252933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2E195-9DDF-D2F6-A0DA-559313C3EFB2}"/>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Tableau public link:</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8FA294-B5CA-7852-4562-8FA36F27F709}"/>
              </a:ext>
            </a:extLst>
          </p:cNvPr>
          <p:cNvSpPr>
            <a:spLocks noGrp="1"/>
          </p:cNvSpPr>
          <p:nvPr>
            <p:ph idx="1"/>
          </p:nvPr>
        </p:nvSpPr>
        <p:spPr>
          <a:xfrm>
            <a:off x="1206409" y="2174701"/>
            <a:ext cx="9779182" cy="2930331"/>
          </a:xfrm>
        </p:spPr>
        <p:txBody>
          <a:bodyPr/>
          <a:lstStyle/>
          <a:p>
            <a:r>
              <a:rPr lang="en-IN" dirty="0"/>
              <a:t>https://public.tableau.com/views/ANALYZINGAMAZONSALESDASHBOARD/Dashboard1?:language=en-US&amp;publish=yes&amp;:sid=&amp;:display_count=n&amp;:origin=viz_share_link</a:t>
            </a:r>
          </a:p>
          <a:p>
            <a:endParaRPr lang="en-IN" dirty="0"/>
          </a:p>
          <a:p>
            <a:endParaRPr lang="en-IN" dirty="0"/>
          </a:p>
        </p:txBody>
      </p:sp>
    </p:spTree>
    <p:extLst>
      <p:ext uri="{BB962C8B-B14F-4D97-AF65-F5344CB8AC3E}">
        <p14:creationId xmlns:p14="http://schemas.microsoft.com/office/powerpoint/2010/main" val="875012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85</TotalTime>
  <Words>412</Words>
  <Application>Microsoft Office PowerPoint</Application>
  <PresentationFormat>Widescreen</PresentationFormat>
  <Paragraphs>51</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Tenorite</vt:lpstr>
      <vt:lpstr>Times New Roman</vt:lpstr>
      <vt:lpstr>Wingdings</vt:lpstr>
      <vt:lpstr>Custom</vt:lpstr>
      <vt:lpstr>ANALYSING AMAZON SALES DATA</vt:lpstr>
      <vt:lpstr>Agenda</vt:lpstr>
      <vt:lpstr>Introduction</vt:lpstr>
      <vt:lpstr>Details of Data</vt:lpstr>
      <vt:lpstr>Main KPIs</vt:lpstr>
      <vt:lpstr>My Design:</vt:lpstr>
      <vt:lpstr>My Interpretation:</vt:lpstr>
      <vt:lpstr>Tableau public link: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Amazon Sales Data</dc:title>
  <dc:creator>MONICA DEVI</dc:creator>
  <cp:lastModifiedBy>RAGU RAGU</cp:lastModifiedBy>
  <cp:revision>2</cp:revision>
  <dcterms:created xsi:type="dcterms:W3CDTF">2024-03-17T13:29:08Z</dcterms:created>
  <dcterms:modified xsi:type="dcterms:W3CDTF">2024-03-18T06:22:29Z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