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amalesh.Thirumalai\Downloads\Krithika%20Naan%20Mudhalvan%20Projec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[Krithika Naan Mudhalvan Project.xlsx]Sheet2!PivotTable1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Sheet2!$E$3:$E$4</c:f>
              <c:strCache>
                <c:ptCount val="1"/>
                <c:pt idx="0">
                  <c:v>VERYHIGH</c:v>
                </c:pt>
              </c:strCache>
            </c:strRef>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trendline>
            <c:spPr>
              <a:ln w="19050" cap="rnd">
                <a:solidFill>
                  <a:schemeClr val="accent4"/>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50.0</c:v>
                </c:pt>
                <c:pt idx="1">
                  <c:v>47.0</c:v>
                </c:pt>
                <c:pt idx="2">
                  <c:v>48.0</c:v>
                </c:pt>
                <c:pt idx="3">
                  <c:v>41.0</c:v>
                </c:pt>
                <c:pt idx="4">
                  <c:v>62.0</c:v>
                </c:pt>
                <c:pt idx="5">
                  <c:v>43.0</c:v>
                </c:pt>
                <c:pt idx="6">
                  <c:v>53.0</c:v>
                </c:pt>
                <c:pt idx="7">
                  <c:v>49.0</c:v>
                </c:pt>
                <c:pt idx="8">
                  <c:v>47.0</c:v>
                </c:pt>
                <c:pt idx="9">
                  <c:v>54.0</c:v>
                </c:pt>
              </c:numCache>
            </c:numRef>
          </c:val>
        </c:ser>
        <c:dLbls>
          <c:showLegendKey val="0"/>
          <c:showVal val="0"/>
          <c:showCatName val="0"/>
          <c:showSerName val="0"/>
          <c:showPercent val="0"/>
          <c:showBubbleSize val="0"/>
        </c:dLbls>
        <c:gapWidth val="219"/>
        <c:overlap val="-27"/>
        <c:axId val="1899688831"/>
        <c:axId val="1899692191"/>
      </c:barChart>
      <c:catAx>
        <c:axId val="1899688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92191"/>
        <c:crosses val="autoZero"/>
        <c:auto val="1"/>
        <c:lblAlgn val="ctr"/>
        <c:lblOffset val="100"/>
        <c:noMultiLvlLbl val="0"/>
      </c:catAx>
      <c:valAx>
        <c:axId val="1899692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88831"/>
        <c:crosses val="autoZero"/>
        <c:crossBetween val="between"/>
      </c:valAx>
      <c:spPr>
        <a:noFill/>
        <a:ln>
          <a:noFill/>
        </a:ln>
        <a:effectLst/>
      </c:spPr>
    </c:plotArea>
    <c:legend>
      <c:legendPos val="r"/>
      <c:layout>
        <c:manualLayout>
          <c:xMode val="edge"/>
          <c:yMode val="edge"/>
          <c:x val="0.862768790953332"/>
          <c:y val="0.2868777182670382"/>
          <c:w val="0.12998916068746236"/>
          <c:h val="0.5486689941967392"/>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Arial Black" panose="020B0A04020102020204" pitchFamily="34" charset="0"/>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49" name="Slide Image Placeholder 1"/>
          <p:cNvSpPr>
            <a:spLocks noChangeAspect="1" noRot="1" noGrp="1"/>
          </p:cNvSpPr>
          <p:nvPr>
            <p:ph type="sldImg"/>
          </p:nvPr>
        </p:nvSpPr>
        <p:spPr/>
      </p:sp>
      <p:sp>
        <p:nvSpPr>
          <p:cNvPr id="1048650" name="Notes Placeholder 2"/>
          <p:cNvSpPr>
            <a:spLocks noGrp="1"/>
          </p:cNvSpPr>
          <p:nvPr>
            <p:ph type="body" idx="1"/>
          </p:nvPr>
        </p:nvSpPr>
        <p:spPr/>
        <p:txBody>
          <a:bodyPr/>
          <a:p>
            <a:endParaRPr dirty="0" lang="en-IN"/>
          </a:p>
        </p:txBody>
      </p:sp>
      <p:sp>
        <p:nvSpPr>
          <p:cNvPr id="1048651" name="Slide Number Placeholder 3"/>
          <p:cNvSpPr>
            <a:spLocks noGrp="1"/>
          </p:cNvSpPr>
          <p:nvPr>
            <p:ph type="sldNum" sz="quarter" idx="10"/>
          </p:nvPr>
        </p:nvSpPr>
        <p:spPr/>
        <p:txBody>
          <a:bodyPr/>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0" name="Slide Image Placeholder 1"/>
          <p:cNvSpPr>
            <a:spLocks noChangeAspect="1" noRot="1" noGrp="1"/>
          </p:cNvSpPr>
          <p:nvPr>
            <p:ph type="sldImg"/>
          </p:nvPr>
        </p:nvSpPr>
        <p:spPr/>
      </p:sp>
      <p:sp>
        <p:nvSpPr>
          <p:cNvPr id="1048691" name="Notes Placeholder 2"/>
          <p:cNvSpPr>
            <a:spLocks noGrp="1"/>
          </p:cNvSpPr>
          <p:nvPr>
            <p:ph type="body" idx="1"/>
          </p:nvPr>
        </p:nvSpPr>
        <p:spPr/>
        <p:txBody>
          <a:bodyPr/>
          <a:p>
            <a:endParaRPr lang="en-IN"/>
          </a:p>
        </p:txBody>
      </p:sp>
      <p:sp>
        <p:nvSpPr>
          <p:cNvPr id="1048692" name="Slide Number Placeholder 3"/>
          <p:cNvSpPr>
            <a:spLocks noGrp="1"/>
          </p:cNvSpPr>
          <p:nvPr>
            <p:ph type="sldNum" sz="quarter" idx="10"/>
          </p:nvPr>
        </p:nvSpPr>
        <p:spPr/>
        <p:txBody>
          <a:bodyPr/>
          <a:p>
            <a:fld id="{F7F439ED-1E90-4106-847A-8EF19031FE2F}"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4.xml"/><Relationship Id="rId4"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210971" y="562107"/>
            <a:ext cx="9982200" cy="632224"/>
          </a:xfrm>
          <a:prstGeom prst="rect"/>
        </p:spPr>
        <p:txBody>
          <a:bodyPr bIns="0" lIns="0" rIns="0" rtlCol="0" tIns="16510" vert="horz" wrap="square">
            <a:spAutoFit/>
          </a:bodyPr>
          <a:p>
            <a:pPr marL="3213735">
              <a:spcBef>
                <a:spcPts val="130"/>
              </a:spcBef>
            </a:pPr>
            <a:r>
              <a:rPr b="1" dirty="0" sz="2000" lang="en-US">
                <a:solidFill>
                  <a:srgbClr val="0F0F0F"/>
                </a:solidFill>
                <a:latin typeface="Castellar" panose="020A0402060406010301" pitchFamily="18" charset="0"/>
                <a:cs typeface="Times New Roman" panose="02020603050405020304" pitchFamily="18" charset="0"/>
              </a:rPr>
              <a:t>Employee Data Analysis using Excel</a:t>
            </a:r>
            <a:r>
              <a:rPr b="1" dirty="0" sz="2000" i="0" lang="en-US">
                <a:solidFill>
                  <a:srgbClr val="0F0F0F"/>
                </a:solidFill>
                <a:effectLst/>
                <a:latin typeface="Castellar" panose="020A0402060406010301" pitchFamily="18" charset="0"/>
                <a:cs typeface="Times New Roman" panose="02020603050405020304" pitchFamily="18" charset="0"/>
              </a:rPr>
              <a:t> </a:t>
            </a:r>
            <a:br>
              <a:rPr b="1" dirty="0" sz="2000" i="0" lang="en-US">
                <a:solidFill>
                  <a:srgbClr val="0F0F0F"/>
                </a:solidFill>
                <a:effectLst/>
                <a:latin typeface="Castellar" panose="020A0402060406010301" pitchFamily="18" charset="0"/>
              </a:rPr>
            </a:br>
            <a:endParaRPr dirty="0" sz="2000" spc="15">
              <a:latin typeface="Castellar" panose="020A0402060406010301" pitchFamily="18" charset="0"/>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96771" y="3288118"/>
            <a:ext cx="8610600" cy="2796540"/>
          </a:xfrm>
          <a:prstGeom prst="rect"/>
          <a:noFill/>
        </p:spPr>
        <p:txBody>
          <a:bodyPr rtlCol="0" wrap="square">
            <a:spAutoFit/>
          </a:bodyPr>
          <a:p>
            <a:r>
              <a:rPr b="1" dirty="0" sz="2000" lang="en-US">
                <a:latin typeface="Arial Rounded MT Bold" panose="020F0704030504030204" pitchFamily="34" charset="0"/>
              </a:rPr>
              <a:t>STUDENT NAME : </a:t>
            </a:r>
            <a:r>
              <a:rPr b="1" dirty="0" sz="2000" lang="en-US">
                <a:latin typeface="Arial Rounded MT Bold" panose="020F0704030504030204" pitchFamily="34" charset="0"/>
              </a:rPr>
              <a:t> </a:t>
            </a:r>
            <a:r>
              <a:rPr b="1" dirty="0" sz="2000" lang="en-US">
                <a:latin typeface="Arial Rounded MT Bold" panose="020F0704030504030204" pitchFamily="34" charset="0"/>
              </a:rPr>
              <a:t>M</a:t>
            </a:r>
            <a:r>
              <a:rPr b="1" dirty="0" sz="2000" lang="en-US">
                <a:latin typeface="Arial Rounded MT Bold" panose="020F0704030504030204" pitchFamily="34" charset="0"/>
              </a:rPr>
              <a:t>a</a:t>
            </a:r>
            <a:r>
              <a:rPr b="1" dirty="0" sz="2000" lang="en-US">
                <a:latin typeface="Arial Rounded MT Bold" panose="020F0704030504030204" pitchFamily="34" charset="0"/>
              </a:rPr>
              <a:t>n</a:t>
            </a:r>
            <a:r>
              <a:rPr b="1" dirty="0" sz="2000" lang="en-US">
                <a:latin typeface="Arial Rounded MT Bold" panose="020F0704030504030204" pitchFamily="34" charset="0"/>
              </a:rPr>
              <a:t>j</a:t>
            </a:r>
            <a:r>
              <a:rPr b="1" dirty="0" sz="2000" lang="en-US">
                <a:latin typeface="Arial Rounded MT Bold" panose="020F0704030504030204" pitchFamily="34" charset="0"/>
              </a:rPr>
              <a:t>u</a:t>
            </a:r>
            <a:r>
              <a:rPr b="1" dirty="0" sz="2000" lang="en-US">
                <a:latin typeface="Arial Rounded MT Bold" panose="020F0704030504030204" pitchFamily="34" charset="0"/>
              </a:rPr>
              <a:t>.</a:t>
            </a:r>
            <a:r>
              <a:rPr b="1" dirty="0" sz="2000" lang="en-US">
                <a:latin typeface="Arial Rounded MT Bold" panose="020F0704030504030204" pitchFamily="34" charset="0"/>
              </a:rPr>
              <a:t>G</a:t>
            </a:r>
            <a:endParaRPr altLang="en-US" lang="zh-CN"/>
          </a:p>
          <a:p>
            <a:endParaRPr b="1" dirty="0" sz="2000" lang="en-US">
              <a:latin typeface="Arial Rounded MT Bold" panose="020F0704030504030204" pitchFamily="34" charset="0"/>
            </a:endParaRPr>
          </a:p>
          <a:p>
            <a:r>
              <a:rPr b="1" dirty="0" sz="2000" lang="en-US">
                <a:latin typeface="Arial Rounded MT Bold" panose="020F0704030504030204" pitchFamily="34" charset="0"/>
              </a:rPr>
              <a:t>REGISTER NO     :22133710</a:t>
            </a:r>
            <a:r>
              <a:rPr b="1" dirty="0" sz="2000" lang="en-GB">
                <a:latin typeface="Arial Rounded MT Bold" panose="020F0704030504030204" pitchFamily="34" charset="0"/>
              </a:rPr>
              <a:t>420</a:t>
            </a:r>
            <a:r>
              <a:rPr b="1" dirty="0" sz="2000" lang="en-US">
                <a:latin typeface="Arial Rounded MT Bold" panose="020F0704030504030204" pitchFamily="34" charset="0"/>
              </a:rPr>
              <a:t>2</a:t>
            </a:r>
            <a:r>
              <a:rPr b="1" dirty="0" sz="2000" lang="en-US">
                <a:latin typeface="Arial Rounded MT Bold" panose="020F0704030504030204" pitchFamily="34" charset="0"/>
              </a:rPr>
              <a:t>6</a:t>
            </a:r>
            <a:r>
              <a:rPr b="1" dirty="0" sz="2000" lang="en-US">
                <a:latin typeface="Arial Rounded MT Bold" panose="020F0704030504030204" pitchFamily="34" charset="0"/>
              </a:rPr>
              <a:t> </a:t>
            </a:r>
            <a:r>
              <a:rPr b="1" dirty="0" sz="2000" lang="en-US">
                <a:latin typeface="Arial Rounded MT Bold" panose="020F0704030504030204" pitchFamily="34" charset="0"/>
              </a:rPr>
              <a:t>8B21FFE2F97C4679A5144447994A56B1</a:t>
            </a:r>
            <a:endParaRPr altLang="en-US" lang="zh-CN"/>
          </a:p>
          <a:p>
            <a:endParaRPr altLang="en-US" lang="zh-CN"/>
          </a:p>
          <a:p>
            <a:endParaRPr b="1" dirty="0" sz="2000" lang="en-US">
              <a:latin typeface="Arial Rounded MT Bold" panose="020F0704030504030204" pitchFamily="34" charset="0"/>
            </a:endParaRPr>
          </a:p>
          <a:p>
            <a:r>
              <a:rPr b="1" dirty="0" sz="2000" lang="en-US">
                <a:latin typeface="Arial Rounded MT Bold" panose="020F0704030504030204" pitchFamily="34" charset="0"/>
              </a:rPr>
              <a:t>DEPARTMENT     :B.COM(</a:t>
            </a:r>
            <a:r>
              <a:rPr b="1" dirty="0" sz="2000" lang="en-GB">
                <a:latin typeface="Arial Rounded MT Bold" panose="020F0704030504030204" pitchFamily="34" charset="0"/>
              </a:rPr>
              <a:t>CORPORATE SECRETARYSHIP)</a:t>
            </a:r>
          </a:p>
          <a:p>
            <a:endParaRPr b="1" dirty="0" sz="2000" lang="en-US">
              <a:latin typeface="Arial Rounded MT Bold" panose="020F0704030504030204" pitchFamily="34" charset="0"/>
            </a:endParaRPr>
          </a:p>
          <a:p>
            <a:r>
              <a:rPr b="1" dirty="0" sz="2000" lang="en-US">
                <a:latin typeface="Arial Rounded MT Bold" panose="020F0704030504030204" pitchFamily="34" charset="0"/>
              </a:rPr>
              <a:t>COLLEGE             : QUAID-E-MILLATH GOVERNMENT COLLEGE.</a:t>
            </a:r>
          </a:p>
          <a:p>
            <a:r>
              <a:rPr b="1" dirty="0" sz="2000" lang="en-US">
                <a:latin typeface="Castellar" panose="020A0402060406010301" pitchFamily="18" charset="0"/>
              </a:rPr>
              <a:t>          </a:t>
            </a:r>
            <a:endParaRPr b="1" dirty="0" sz="2000" lang="en-IN">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4419600" y="302965"/>
            <a:ext cx="3303904" cy="444352"/>
          </a:xfrm>
          <a:prstGeom prst="rect"/>
        </p:spPr>
        <p:txBody>
          <a:bodyPr bIns="0" lIns="0" rIns="0" rtlCol="0" tIns="13335" vert="horz" wrap="square">
            <a:spAutoFit/>
          </a:bodyPr>
          <a:p>
            <a:pPr marL="12700">
              <a:lnSpc>
                <a:spcPct val="100000"/>
              </a:lnSpc>
              <a:spcBef>
                <a:spcPts val="105"/>
              </a:spcBef>
            </a:pPr>
            <a:r>
              <a:rPr b="1" dirty="0" sz="2800" lang="en-US" spc="15">
                <a:latin typeface="Castellar" panose="020A0402060406010301" pitchFamily="18" charset="0"/>
                <a:cs typeface="Trebuchet MS"/>
              </a:rPr>
              <a:t> </a:t>
            </a:r>
            <a:r>
              <a:rPr b="1" dirty="0" sz="2800" spc="15" u="sng">
                <a:latin typeface="Castellar" panose="020A0402060406010301" pitchFamily="18" charset="0"/>
                <a:cs typeface="Trebuchet MS"/>
              </a:rPr>
              <a:t>M</a:t>
            </a:r>
            <a:r>
              <a:rPr b="1" dirty="0" sz="2800" u="sng">
                <a:latin typeface="Castellar" panose="020A0402060406010301" pitchFamily="18" charset="0"/>
                <a:cs typeface="Trebuchet MS"/>
              </a:rPr>
              <a:t>O</a:t>
            </a:r>
            <a:r>
              <a:rPr b="1" dirty="0" sz="2800" spc="-15" u="sng">
                <a:latin typeface="Castellar" panose="020A0402060406010301" pitchFamily="18" charset="0"/>
                <a:cs typeface="Trebuchet MS"/>
              </a:rPr>
              <a:t>D</a:t>
            </a:r>
            <a:r>
              <a:rPr b="1" dirty="0" sz="2800" spc="-35" u="sng">
                <a:latin typeface="Castellar" panose="020A0402060406010301" pitchFamily="18" charset="0"/>
                <a:cs typeface="Trebuchet MS"/>
              </a:rPr>
              <a:t>E</a:t>
            </a:r>
            <a:r>
              <a:rPr b="1" dirty="0" sz="2800" spc="-30" u="sng">
                <a:latin typeface="Castellar" panose="020A0402060406010301" pitchFamily="18" charset="0"/>
                <a:cs typeface="Trebuchet MS"/>
              </a:rPr>
              <a:t>LL</a:t>
            </a:r>
            <a:r>
              <a:rPr b="1" dirty="0" sz="2800" spc="-5" u="sng">
                <a:latin typeface="Castellar" panose="020A0402060406010301" pitchFamily="18" charset="0"/>
                <a:cs typeface="Trebuchet MS"/>
              </a:rPr>
              <a:t>I</a:t>
            </a:r>
            <a:r>
              <a:rPr b="1" dirty="0" sz="2800" spc="30" u="sng">
                <a:latin typeface="Castellar" panose="020A0402060406010301" pitchFamily="18" charset="0"/>
                <a:cs typeface="Trebuchet MS"/>
              </a:rPr>
              <a:t>N</a:t>
            </a:r>
            <a:r>
              <a:rPr b="1" dirty="0" sz="2800" spc="5" u="sng">
                <a:latin typeface="Castellar" panose="020A0402060406010301" pitchFamily="18" charset="0"/>
                <a:cs typeface="Trebuchet MS"/>
              </a:rPr>
              <a:t>G</a:t>
            </a:r>
            <a:endParaRPr dirty="0" sz="2800" u="sng">
              <a:latin typeface="Castellar" panose="020A0402060406010301" pitchFamily="18" charset="0"/>
              <a:cs typeface="Trebuchet MS"/>
            </a:endParaRPr>
          </a:p>
        </p:txBody>
      </p:sp>
      <p:sp>
        <p:nvSpPr>
          <p:cNvPr id="1048682" name="TextBox 2"/>
          <p:cNvSpPr txBox="1"/>
          <p:nvPr/>
        </p:nvSpPr>
        <p:spPr>
          <a:xfrm>
            <a:off x="152400" y="772209"/>
            <a:ext cx="10439400" cy="5425441"/>
          </a:xfrm>
          <a:prstGeom prst="rect"/>
          <a:noFill/>
        </p:spPr>
        <p:txBody>
          <a:bodyPr rtlCol="0" wrap="square">
            <a:spAutoFit/>
          </a:bodyPr>
          <a:p>
            <a:r>
              <a:rPr b="1" dirty="0" lang="en-US" u="sng"/>
              <a:t>DATA COLLECTION </a:t>
            </a:r>
          </a:p>
          <a:p>
            <a:pPr indent="-285750" marL="285750">
              <a:buFont typeface="Wingdings" panose="05000000000000000000" pitchFamily="2" charset="2"/>
              <a:buChar char="Ø"/>
            </a:pPr>
            <a:r>
              <a:rPr b="1" dirty="0" lang="en-US"/>
              <a:t>Downloaded the employee data performance from EDUNET DASHBOARD </a:t>
            </a:r>
          </a:p>
          <a:p>
            <a:endParaRPr b="1" dirty="0" lang="en-US"/>
          </a:p>
          <a:p>
            <a:r>
              <a:rPr b="1" dirty="0" lang="en-US" u="sng"/>
              <a:t>FEATURE COLLECTION </a:t>
            </a:r>
          </a:p>
          <a:p>
            <a:pPr indent="-285750" marL="285750">
              <a:buFont typeface="Wingdings" panose="05000000000000000000" pitchFamily="2" charset="2"/>
              <a:buChar char="Ø"/>
            </a:pPr>
            <a:r>
              <a:rPr b="1" dirty="0" lang="en-US"/>
              <a:t>IDENTIFIED EACH FEATURE </a:t>
            </a:r>
          </a:p>
          <a:p>
            <a:endParaRPr b="1" dirty="0" lang="en-US"/>
          </a:p>
          <a:p>
            <a:endParaRPr b="1" dirty="0" lang="en-US"/>
          </a:p>
          <a:p>
            <a:r>
              <a:rPr b="1" dirty="0" lang="en-US" u="sng"/>
              <a:t>DATA CLEANING </a:t>
            </a:r>
          </a:p>
          <a:p>
            <a:pPr indent="-285750" marL="285750">
              <a:buFont typeface="Wingdings" panose="05000000000000000000" pitchFamily="2" charset="2"/>
              <a:buChar char="Ø"/>
            </a:pPr>
            <a:r>
              <a:rPr b="1" dirty="0" lang="en-US"/>
              <a:t> Identified the missing values.</a:t>
            </a:r>
          </a:p>
          <a:p>
            <a:pPr indent="-285750" marL="285750">
              <a:buFont typeface="Wingdings" panose="05000000000000000000" pitchFamily="2" charset="2"/>
              <a:buChar char="Ø"/>
            </a:pPr>
            <a:r>
              <a:rPr b="1" dirty="0" lang="en-US"/>
              <a:t>Filtered the missing values.</a:t>
            </a:r>
          </a:p>
          <a:p>
            <a:pPr indent="-285750" marL="285750">
              <a:buFont typeface="Wingdings" panose="05000000000000000000" pitchFamily="2" charset="2"/>
              <a:buChar char="Ø"/>
            </a:pPr>
            <a:r>
              <a:rPr b="1" dirty="0" lang="en-US"/>
              <a:t> </a:t>
            </a:r>
          </a:p>
          <a:p>
            <a:r>
              <a:rPr b="1" dirty="0" lang="en-US" u="sng"/>
              <a:t>PERFORMANCE LEVEL </a:t>
            </a:r>
          </a:p>
          <a:p>
            <a:endParaRPr b="1" dirty="0" lang="en-US"/>
          </a:p>
          <a:p>
            <a:endParaRPr b="1" dirty="0" lang="en-US"/>
          </a:p>
          <a:p>
            <a:r>
              <a:rPr b="1" dirty="0" lang="en-US" u="sng"/>
              <a:t>SUMMARY</a:t>
            </a:r>
          </a:p>
          <a:p>
            <a:pPr indent="-285750" marL="285750">
              <a:buFont typeface="Wingdings" panose="05000000000000000000" pitchFamily="2" charset="2"/>
              <a:buChar char="Ø"/>
            </a:pPr>
            <a:r>
              <a:rPr b="1" dirty="0" lang="en-US"/>
              <a:t>PIVOT TABLE </a:t>
            </a:r>
          </a:p>
          <a:p>
            <a:pPr indent="-285750" marL="285750">
              <a:buFont typeface="Wingdings" panose="05000000000000000000" pitchFamily="2" charset="2"/>
              <a:buChar char="Ø"/>
            </a:pPr>
            <a:r>
              <a:rPr b="1" dirty="0" lang="en-US"/>
              <a:t>PIE CHART </a:t>
            </a:r>
          </a:p>
          <a:p>
            <a:r>
              <a:rPr b="1" dirty="0" lang="en-US" u="sng"/>
              <a:t>VISUALIZATION</a:t>
            </a:r>
            <a:r>
              <a:rPr b="1" dirty="0" lang="en-US"/>
              <a:t> </a:t>
            </a:r>
          </a:p>
          <a:p>
            <a:pPr indent="-285750" marL="285750">
              <a:buFont typeface="Wingdings" panose="05000000000000000000" pitchFamily="2" charset="2"/>
              <a:buChar char="Ø"/>
            </a:pPr>
            <a:r>
              <a:rPr b="1" dirty="0" lang="en-US"/>
              <a:t> GRAPH </a:t>
            </a:r>
          </a:p>
          <a:p>
            <a:endParaRPr b="1"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4495800" y="533400"/>
            <a:ext cx="312420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
          <p:cNvGraphicFramePr>
            <a:graphicFrameLocks/>
          </p:cNvGraphicFramePr>
          <p:nvPr/>
        </p:nvGraphicFramePr>
        <p:xfrm>
          <a:off x="1251809" y="1336195"/>
          <a:ext cx="8456488" cy="4528157"/>
        </p:xfrm>
        <a:graphic>
          <a:graphicData uri="http://schemas.openxmlformats.org/drawingml/2006/table">
            <a:tbl>
              <a:tblPr/>
              <a:tblGrid>
                <a:gridCol w="1631188"/>
                <a:gridCol w="1933606"/>
                <a:gridCol w="770698"/>
                <a:gridCol w="751991"/>
                <a:gridCol w="1428538"/>
                <a:gridCol w="1035705"/>
                <a:gridCol w="904762"/>
              </a:tblGrid>
              <a:tr h="338779">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GenderCode</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(All)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2547">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Count of FirstName</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Column Labels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Row Labels</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LOW</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MED</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VERYHIGH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(blank)</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BPC</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CCDR</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EW</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MSC</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NEL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126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PYZ</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SVG</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TNS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WBL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54</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112</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r>
              <a:tr h="256082">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68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130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263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494</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dirty="0" sz="1400" i="0" lang="en-IN" strike="noStrike" u="none">
                          <a:solidFill>
                            <a:srgbClr val="000000"/>
                          </a:solidFill>
                          <a:effectLst/>
                          <a:highlight>
                            <a:srgbClr val="C0E6F5"/>
                          </a:highlight>
                          <a:latin typeface="Aptos Narrow" panose="020B0004020202020204" pitchFamily="34" charset="0"/>
                        </a:rPr>
                        <a:t>1008</a:t>
                      </a: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3"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4856871" y="152400"/>
            <a:ext cx="243713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9" name="TextBox 7"/>
          <p:cNvSpPr txBox="1"/>
          <p:nvPr/>
        </p:nvSpPr>
        <p:spPr>
          <a:xfrm>
            <a:off x="4114800" y="987084"/>
            <a:ext cx="4240457" cy="400110"/>
          </a:xfrm>
          <a:prstGeom prst="rect"/>
          <a:noFill/>
        </p:spPr>
        <p:txBody>
          <a:bodyPr rtlCol="0" wrap="square">
            <a:spAutoFit/>
          </a:bodyPr>
          <a:p>
            <a:r>
              <a:rPr b="1" dirty="0" sz="2000" lang="en-US">
                <a:latin typeface="Arial Black" panose="020B0A04020102020204" pitchFamily="34" charset="0"/>
              </a:rPr>
              <a:t>HIGH LEVEL EMPLOYEES </a:t>
            </a:r>
            <a:endParaRPr b="1" dirty="0" sz="2000" lang="en-IN">
              <a:latin typeface="Arial Black" panose="020B0A04020102020204" pitchFamily="34" charset="0"/>
            </a:endParaRPr>
          </a:p>
        </p:txBody>
      </p:sp>
      <p:graphicFrame>
        <p:nvGraphicFramePr>
          <p:cNvPr id="4194305" name="Chart 1"/>
          <p:cNvGraphicFramePr>
            <a:graphicFrameLocks/>
          </p:cNvGraphicFramePr>
          <p:nvPr/>
        </p:nvGraphicFramePr>
        <p:xfrm>
          <a:off x="755332" y="1884362"/>
          <a:ext cx="10521885" cy="458311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3" name="Title 1"/>
          <p:cNvSpPr>
            <a:spLocks noGrp="1"/>
          </p:cNvSpPr>
          <p:nvPr>
            <p:ph type="title"/>
          </p:nvPr>
        </p:nvSpPr>
        <p:spPr>
          <a:xfrm>
            <a:off x="4191000" y="457200"/>
            <a:ext cx="10681335" cy="553998"/>
          </a:xfrm>
        </p:spPr>
        <p:txBody>
          <a:bodyPr/>
          <a:p>
            <a:r>
              <a:rPr dirty="0" sz="3600" lang="en-US" u="sng">
                <a:latin typeface="Castellar" panose="020A0402060406010301" pitchFamily="18" charset="0"/>
                <a:cs typeface="Times New Roman" panose="02020603050405020304" pitchFamily="18" charset="0"/>
              </a:rPr>
              <a:t>conclusion</a:t>
            </a:r>
            <a:endParaRPr dirty="0" sz="3600" lang="en-IN" u="sng">
              <a:latin typeface="Castellar" panose="020A0402060406010301" pitchFamily="18" charset="0"/>
              <a:cs typeface="Times New Roman" panose="02020603050405020304" pitchFamily="18" charset="0"/>
            </a:endParaRPr>
          </a:p>
        </p:txBody>
      </p:sp>
      <p:sp>
        <p:nvSpPr>
          <p:cNvPr id="1048694" name="TextBox 2"/>
          <p:cNvSpPr txBox="1"/>
          <p:nvPr/>
        </p:nvSpPr>
        <p:spPr>
          <a:xfrm>
            <a:off x="914400" y="1524000"/>
            <a:ext cx="10287000" cy="3863341"/>
          </a:xfrm>
          <a:prstGeom prst="rect"/>
          <a:noFill/>
        </p:spPr>
        <p:txBody>
          <a:bodyPr rtlCol="0" wrap="square">
            <a:spAutoFit/>
          </a:bodyPr>
          <a:p>
            <a:r>
              <a:rPr b="1" dirty="0" sz="2000" lang="en-US">
                <a:latin typeface="Castellar" panose="020A0402060406010301" pitchFamily="18" charset="0"/>
              </a:rPr>
              <a:t>EMPLOYEE PERFORMANCE ANALYSIS </a:t>
            </a:r>
          </a:p>
          <a:p>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indent="-285750"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indent="-285750" lvl="3"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 WE HAVE TO TRAIN AND DEVELOP THE EMPLOYEES WITH BETTER OUTCOME TO REACH THE ORGANISATIONAL GOALS. </a:t>
            </a:r>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IN"/>
          </a:p>
        </p:txBody>
      </p:sp>
      <p:sp>
        <p:nvSpPr>
          <p:cNvPr id="1048695" name="Rectangle 3"/>
          <p:cNvSpPr/>
          <p:nvPr/>
        </p:nvSpPr>
        <p:spPr>
          <a:xfrm>
            <a:off x="1889125" y="3760699"/>
            <a:ext cx="6096000" cy="369332"/>
          </a:xfrm>
          <a:prstGeom prst="rect"/>
        </p:spPr>
        <p:txBody>
          <a:bodyPr>
            <a:spAutoFit/>
          </a:bodyPr>
          <a:p>
            <a:pPr lvl="3"/>
            <a:r>
              <a:rPr dirty="0" 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909638" y="1619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3877522" y="490966"/>
            <a:ext cx="3909695" cy="570669"/>
          </a:xfrm>
          <a:prstGeom prst="rect"/>
        </p:spPr>
        <p:txBody>
          <a:bodyPr bIns="0" lIns="0" rIns="0" rtlCol="0" tIns="16510" vert="horz" wrap="square">
            <a:spAutoFit/>
          </a:bodyPr>
          <a:p>
            <a:pPr marL="12700">
              <a:lnSpc>
                <a:spcPct val="100000"/>
              </a:lnSpc>
              <a:spcBef>
                <a:spcPts val="130"/>
              </a:spcBef>
            </a:pPr>
            <a:r>
              <a:rPr dirty="0" sz="3600" spc="5">
                <a:latin typeface="Castellar" panose="020A0402060406010301" pitchFamily="18" charset="0"/>
              </a:rPr>
              <a:t>PROJECT</a:t>
            </a:r>
            <a:r>
              <a:rPr dirty="0" sz="3600" spc="-85">
                <a:latin typeface="Castellar" panose="020A0402060406010301" pitchFamily="18" charset="0"/>
              </a:rPr>
              <a:t> </a:t>
            </a:r>
            <a:r>
              <a:rPr dirty="0" sz="3600" spc="25">
                <a:latin typeface="Castellar" panose="020A0402060406010301" pitchFamily="18" charset="0"/>
              </a:rPr>
              <a:t>TITLE</a:t>
            </a:r>
            <a:endParaRPr dirty="0" sz="3600">
              <a:latin typeface="Castellar" panose="020A0402060406010301" pitchFamily="18" charset="0"/>
            </a:endParaRPr>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2230293" y="2781872"/>
            <a:ext cx="8593228" cy="510541"/>
          </a:xfrm>
          <a:prstGeom prst="rect"/>
          <a:noFill/>
        </p:spPr>
        <p:txBody>
          <a:bodyPr rtlCol="0" wrap="square">
            <a:spAutoFit/>
          </a:bodyPr>
          <a:p>
            <a:r>
              <a:rPr b="1" dirty="0" sz="2800" lang="en-US">
                <a:solidFill>
                  <a:srgbClr val="0F0F0F"/>
                </a:solidFill>
                <a:latin typeface="Castellar" panose="020A0402060406010301" pitchFamily="18" charset="0"/>
                <a:cs typeface="Times New Roman" panose="02020603050405020304" pitchFamily="18" charset="0"/>
              </a:rPr>
              <a:t>Employee Performance Analysis using Excel</a:t>
            </a:r>
            <a:endParaRPr dirty="0" sz="1600" lang="en-IN">
              <a:solidFill>
                <a:srgbClr val="7030A0"/>
              </a:solidFill>
              <a:latin typeface="Castellar" panose="020A0402060406010301" pitchFamily="18" charset="0"/>
              <a:cs typeface="Times New Roman" panose="02020603050405020304" pitchFamily="18" charset="0"/>
            </a:endParaRPr>
          </a:p>
        </p:txBody>
      </p:sp>
      <p:sp>
        <p:nvSpPr>
          <p:cNvPr id="1048626" name="Cloud 20"/>
          <p:cNvSpPr/>
          <p:nvPr/>
        </p:nvSpPr>
        <p:spPr>
          <a:xfrm>
            <a:off x="1058806" y="1475900"/>
            <a:ext cx="9434957" cy="4062412"/>
          </a:xfrm>
          <a:prstGeom prst="cloud"/>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152400" y="-152400"/>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4441686" y="447675"/>
            <a:ext cx="2357120" cy="567463"/>
          </a:xfrm>
          <a:prstGeom prst="rect"/>
        </p:spPr>
        <p:txBody>
          <a:bodyPr bIns="0" lIns="0" rIns="0" rtlCol="0" tIns="13335" vert="horz" wrap="square">
            <a:spAutoFit/>
          </a:bodyPr>
          <a:p>
            <a:pPr marL="12700">
              <a:lnSpc>
                <a:spcPct val="100000"/>
              </a:lnSpc>
              <a:spcBef>
                <a:spcPts val="105"/>
              </a:spcBef>
            </a:pPr>
            <a:r>
              <a:rPr dirty="0" sz="3600" spc="25">
                <a:latin typeface="Castellar" panose="020A0402060406010301" pitchFamily="18" charset="0"/>
                <a:ea typeface="Cambria" panose="02040503050406030204" pitchFamily="18" charset="0"/>
              </a:rPr>
              <a:t>A</a:t>
            </a:r>
            <a:r>
              <a:rPr dirty="0" sz="3600" spc="-5">
                <a:latin typeface="Castellar" panose="020A0402060406010301" pitchFamily="18" charset="0"/>
                <a:ea typeface="Cambria" panose="02040503050406030204" pitchFamily="18" charset="0"/>
              </a:rPr>
              <a:t>G</a:t>
            </a:r>
            <a:r>
              <a:rPr dirty="0" sz="3600" spc="-35">
                <a:latin typeface="Castellar" panose="020A0402060406010301" pitchFamily="18" charset="0"/>
                <a:ea typeface="Cambria" panose="02040503050406030204" pitchFamily="18" charset="0"/>
              </a:rPr>
              <a:t>E</a:t>
            </a:r>
            <a:r>
              <a:rPr dirty="0" sz="3600" spc="15">
                <a:latin typeface="Castellar" panose="020A0402060406010301" pitchFamily="18" charset="0"/>
                <a:ea typeface="Cambria" panose="02040503050406030204" pitchFamily="18" charset="0"/>
              </a:rPr>
              <a:t>N</a:t>
            </a:r>
            <a:r>
              <a:rPr dirty="0" sz="3600">
                <a:latin typeface="Castellar" panose="020A0402060406010301" pitchFamily="18" charset="0"/>
                <a:ea typeface="Cambria" panose="02040503050406030204" pitchFamily="18" charset="0"/>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339829" y="809625"/>
            <a:ext cx="6354595" cy="72161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168493" y="2874585"/>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2224"/>
          </a:xfrm>
          <a:prstGeom prst="rect"/>
        </p:spPr>
        <p:txBody>
          <a:bodyPr bIns="0" lIns="0" rIns="0" rtlCol="0" tIns="16510" vert="horz" wrap="square">
            <a:spAutoFit/>
          </a:bodyPr>
          <a:p>
            <a:pPr marL="12700">
              <a:lnSpc>
                <a:spcPct val="100000"/>
              </a:lnSpc>
              <a:spcBef>
                <a:spcPts val="130"/>
              </a:spcBef>
              <a:tabLst>
                <a:tab algn="l" pos="2727960"/>
              </a:tabLst>
            </a:pPr>
            <a:r>
              <a:rPr dirty="0" sz="4000" spc="-20">
                <a:latin typeface="Cambria" panose="02040503050406030204" pitchFamily="18" charset="0"/>
                <a:ea typeface="Cambria" panose="02040503050406030204" pitchFamily="18" charset="0"/>
              </a:rPr>
              <a:t>P</a:t>
            </a:r>
            <a:r>
              <a:rPr dirty="0" sz="4000" spc="15">
                <a:latin typeface="Cambria" panose="02040503050406030204" pitchFamily="18" charset="0"/>
                <a:ea typeface="Cambria" panose="02040503050406030204" pitchFamily="18" charset="0"/>
              </a:rPr>
              <a:t>ROB</a:t>
            </a:r>
            <a:r>
              <a:rPr dirty="0" sz="4000" spc="55">
                <a:latin typeface="Cambria" panose="02040503050406030204" pitchFamily="18" charset="0"/>
                <a:ea typeface="Cambria" panose="02040503050406030204" pitchFamily="18" charset="0"/>
              </a:rPr>
              <a:t>L</a:t>
            </a:r>
            <a:r>
              <a:rPr dirty="0" sz="4000" spc="-2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a:t>
            </a:r>
            <a:r>
              <a:rPr dirty="0" sz="4000" lang="en-US">
                <a:latin typeface="Cambria" panose="02040503050406030204" pitchFamily="18" charset="0"/>
                <a:ea typeface="Cambria" panose="02040503050406030204" pitchFamily="18" charset="0"/>
              </a:rPr>
              <a:t> </a:t>
            </a:r>
            <a:r>
              <a:rPr dirty="0" sz="4000" spc="10">
                <a:latin typeface="Cambria" panose="02040503050406030204" pitchFamily="18" charset="0"/>
                <a:ea typeface="Cambria" panose="02040503050406030204" pitchFamily="18" charset="0"/>
              </a:rPr>
              <a:t>S</a:t>
            </a:r>
            <a:r>
              <a:rPr dirty="0" sz="4000" spc="-370">
                <a:latin typeface="Cambria" panose="02040503050406030204" pitchFamily="18" charset="0"/>
                <a:ea typeface="Cambria" panose="02040503050406030204" pitchFamily="18" charset="0"/>
              </a:rPr>
              <a:t>T</a:t>
            </a:r>
            <a:r>
              <a:rPr dirty="0" sz="4000" spc="-375">
                <a:latin typeface="Cambria" panose="02040503050406030204" pitchFamily="18" charset="0"/>
                <a:ea typeface="Cambria" panose="02040503050406030204" pitchFamily="18" charset="0"/>
              </a:rPr>
              <a:t>A</a:t>
            </a:r>
            <a:r>
              <a:rPr dirty="0" sz="4000" spc="15">
                <a:latin typeface="Cambria" panose="02040503050406030204" pitchFamily="18" charset="0"/>
                <a:ea typeface="Cambria" panose="02040503050406030204" pitchFamily="18" charset="0"/>
              </a:rPr>
              <a:t>T</a:t>
            </a:r>
            <a:r>
              <a:rPr dirty="0" sz="4000" spc="-1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ME</a:t>
            </a:r>
            <a:r>
              <a:rPr dirty="0" sz="4000" spc="10">
                <a:latin typeface="Cambria" panose="02040503050406030204" pitchFamily="18" charset="0"/>
                <a:ea typeface="Cambria" panose="02040503050406030204" pitchFamily="18" charset="0"/>
              </a:rPr>
              <a:t>NT</a:t>
            </a:r>
            <a:endParaRPr dirty="0" sz="4000">
              <a:latin typeface="Cambria" panose="02040503050406030204" pitchFamily="18" charset="0"/>
              <a:ea typeface="Cambria" panose="02040503050406030204" pitchFamily="18"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a:off x="457200" y="1641038"/>
            <a:ext cx="7686675" cy="2758441"/>
          </a:xfrm>
          <a:prstGeom prst="rect"/>
          <a:noFill/>
        </p:spPr>
        <p:txBody>
          <a:bodyPr rtlCol="0" wrap="square">
            <a:spAutoFit/>
          </a:bodyPr>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motivate the best and executive employees with increments, promotion and bonus.</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57475"/>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5" name="object 7"/>
          <p:cNvSpPr txBox="1">
            <a:spLocks noGrp="1"/>
          </p:cNvSpPr>
          <p:nvPr>
            <p:ph type="title"/>
          </p:nvPr>
        </p:nvSpPr>
        <p:spPr>
          <a:xfrm>
            <a:off x="739775" y="829627"/>
            <a:ext cx="5263515" cy="632224"/>
          </a:xfrm>
          <a:prstGeom prst="rect"/>
        </p:spPr>
        <p:txBody>
          <a:bodyPr bIns="0" lIns="0" rIns="0" rtlCol="0" tIns="16510" vert="horz" wrap="square">
            <a:spAutoFit/>
          </a:bodyPr>
          <a:p>
            <a:pPr marL="12700">
              <a:lnSpc>
                <a:spcPct val="100000"/>
              </a:lnSpc>
              <a:spcBef>
                <a:spcPts val="130"/>
              </a:spcBef>
              <a:tabLst>
                <a:tab algn="l" pos="2642870"/>
              </a:tabLst>
            </a:pPr>
            <a:r>
              <a:rPr dirty="0" sz="4000" spc="5">
                <a:latin typeface="Cambria" panose="02040503050406030204" pitchFamily="18" charset="0"/>
                <a:ea typeface="Cambria" panose="02040503050406030204" pitchFamily="18" charset="0"/>
              </a:rPr>
              <a:t>PROJECT</a:t>
            </a:r>
            <a:r>
              <a:rPr dirty="0" sz="4000" lang="en-US" spc="5">
                <a:latin typeface="Cambria" panose="02040503050406030204" pitchFamily="18" charset="0"/>
                <a:ea typeface="Cambria" panose="02040503050406030204" pitchFamily="18" charset="0"/>
              </a:rPr>
              <a:t> </a:t>
            </a:r>
            <a:r>
              <a:rPr dirty="0" sz="4000" spc="-20">
                <a:latin typeface="Cambria" panose="02040503050406030204" pitchFamily="18" charset="0"/>
                <a:ea typeface="Cambria" panose="02040503050406030204" pitchFamily="18" charset="0"/>
              </a:rPr>
              <a:t>OVERVIEW</a:t>
            </a:r>
            <a:endParaRPr dirty="0" sz="4000">
              <a:latin typeface="Cambria" panose="02040503050406030204" pitchFamily="18" charset="0"/>
              <a:ea typeface="Cambria" panose="02040503050406030204" pitchFamily="18" charset="0"/>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0"/>
          <p:cNvSpPr txBox="1"/>
          <p:nvPr/>
        </p:nvSpPr>
        <p:spPr>
          <a:xfrm>
            <a:off x="773894" y="1474930"/>
            <a:ext cx="7924800" cy="2783841"/>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EMPLOYEE DATA ANALYSIS </a:t>
            </a:r>
            <a:endParaRPr dirty="0" sz="2400" lang="en-US">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dirty="0" sz="2000" lang="en-US" err="1">
                <a:latin typeface="Times New Roman" panose="02020603050405020304" pitchFamily="18" charset="0"/>
                <a:cs typeface="Times New Roman" panose="02020603050405020304" pitchFamily="18" charset="0"/>
              </a:rPr>
              <a:t>Analysing</a:t>
            </a:r>
            <a:r>
              <a:rPr dirty="0" sz="2000" lang="en-US">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dirty="0" sz="2000" lang="en-US" err="1">
                <a:latin typeface="Times New Roman" panose="02020603050405020304" pitchFamily="18" charset="0"/>
                <a:cs typeface="Times New Roman" panose="02020603050405020304" pitchFamily="18" charset="0"/>
              </a:rPr>
              <a:t>inorder</a:t>
            </a:r>
            <a:r>
              <a:rPr dirty="0" sz="2000" lang="en-US">
                <a:latin typeface="Times New Roman" panose="02020603050405020304" pitchFamily="18" charset="0"/>
                <a:cs typeface="Times New Roman" panose="02020603050405020304" pitchFamily="18" charset="0"/>
              </a:rPr>
              <a:t> to identify the trends and patterns of different categories of employees like high, medium and low</a:t>
            </a:r>
            <a:r>
              <a:rPr dirty="0" sz="2400" lang="en-US">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716943" y="607624"/>
            <a:ext cx="5014595" cy="509114"/>
          </a:xfrm>
          <a:prstGeom prst="rect"/>
        </p:spPr>
        <p:txBody>
          <a:bodyPr bIns="0" lIns="0" rIns="0" rtlCol="0" tIns="16510" vert="horz" wrap="square">
            <a:spAutoFit/>
          </a:bodyPr>
          <a:p>
            <a:pPr marL="12700">
              <a:lnSpc>
                <a:spcPct val="100000"/>
              </a:lnSpc>
              <a:spcBef>
                <a:spcPts val="130"/>
              </a:spcBef>
            </a:pPr>
            <a:r>
              <a:rPr dirty="0" sz="2800" spc="25">
                <a:solidFill>
                  <a:srgbClr val="C00000"/>
                </a:solidFill>
                <a:latin typeface="Cambria" panose="02040503050406030204" pitchFamily="18" charset="0"/>
                <a:ea typeface="Cambria" panose="02040503050406030204" pitchFamily="18" charset="0"/>
              </a:rPr>
              <a:t>W</a:t>
            </a:r>
            <a:r>
              <a:rPr dirty="0" sz="2800" spc="-20">
                <a:solidFill>
                  <a:srgbClr val="C00000"/>
                </a:solidFill>
                <a:latin typeface="Cambria" panose="02040503050406030204" pitchFamily="18" charset="0"/>
                <a:ea typeface="Cambria" panose="02040503050406030204" pitchFamily="18" charset="0"/>
              </a:rPr>
              <a:t>H</a:t>
            </a:r>
            <a:r>
              <a:rPr dirty="0" sz="2800" spc="20">
                <a:solidFill>
                  <a:srgbClr val="C00000"/>
                </a:solidFill>
                <a:latin typeface="Cambria" panose="02040503050406030204" pitchFamily="18" charset="0"/>
                <a:ea typeface="Cambria" panose="02040503050406030204" pitchFamily="18" charset="0"/>
              </a:rPr>
              <a:t>O</a:t>
            </a:r>
            <a:r>
              <a:rPr dirty="0" sz="2800" spc="-2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AR</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T</a:t>
            </a:r>
            <a:r>
              <a:rPr dirty="0" sz="2800" spc="-15">
                <a:solidFill>
                  <a:srgbClr val="C00000"/>
                </a:solidFill>
                <a:latin typeface="Cambria" panose="02040503050406030204" pitchFamily="18" charset="0"/>
                <a:ea typeface="Cambria" panose="02040503050406030204" pitchFamily="18" charset="0"/>
              </a:rPr>
              <a:t>H</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20">
                <a:solidFill>
                  <a:srgbClr val="C00000"/>
                </a:solidFill>
                <a:latin typeface="Cambria" panose="02040503050406030204" pitchFamily="18" charset="0"/>
                <a:ea typeface="Cambria" panose="02040503050406030204" pitchFamily="18" charset="0"/>
              </a:rPr>
              <a:t>E</a:t>
            </a:r>
            <a:r>
              <a:rPr dirty="0" sz="2800" spc="30">
                <a:solidFill>
                  <a:srgbClr val="C00000"/>
                </a:solidFill>
                <a:latin typeface="Cambria" panose="02040503050406030204" pitchFamily="18" charset="0"/>
                <a:ea typeface="Cambria" panose="02040503050406030204" pitchFamily="18" charset="0"/>
              </a:rPr>
              <a:t>N</a:t>
            </a:r>
            <a:r>
              <a:rPr dirty="0" sz="2800" spc="15">
                <a:solidFill>
                  <a:srgbClr val="C00000"/>
                </a:solidFill>
                <a:latin typeface="Cambria" panose="02040503050406030204" pitchFamily="18" charset="0"/>
                <a:ea typeface="Cambria" panose="02040503050406030204" pitchFamily="18" charset="0"/>
              </a:rPr>
              <a:t>D</a:t>
            </a:r>
            <a:r>
              <a:rPr dirty="0" sz="2800" spc="-45">
                <a:solidFill>
                  <a:srgbClr val="C00000"/>
                </a:solidFill>
                <a:latin typeface="Cambria" panose="02040503050406030204" pitchFamily="18" charset="0"/>
                <a:ea typeface="Cambria" panose="02040503050406030204" pitchFamily="18" charset="0"/>
              </a:rPr>
              <a:t> </a:t>
            </a:r>
            <a:r>
              <a:rPr dirty="0" sz="2800">
                <a:solidFill>
                  <a:srgbClr val="C00000"/>
                </a:solidFill>
                <a:latin typeface="Cambria" panose="02040503050406030204" pitchFamily="18" charset="0"/>
                <a:ea typeface="Cambria" panose="02040503050406030204" pitchFamily="18" charset="0"/>
              </a:rPr>
              <a:t>U</a:t>
            </a:r>
            <a:r>
              <a:rPr dirty="0" sz="2800" spc="10">
                <a:solidFill>
                  <a:srgbClr val="C00000"/>
                </a:solidFill>
                <a:latin typeface="Cambria" panose="02040503050406030204" pitchFamily="18" charset="0"/>
                <a:ea typeface="Cambria" panose="02040503050406030204" pitchFamily="18" charset="0"/>
              </a:rPr>
              <a:t>S</a:t>
            </a:r>
            <a:r>
              <a:rPr dirty="0" sz="2800" spc="-25">
                <a:solidFill>
                  <a:srgbClr val="C00000"/>
                </a:solidFill>
                <a:latin typeface="Cambria" panose="02040503050406030204" pitchFamily="18" charset="0"/>
                <a:ea typeface="Cambria" panose="02040503050406030204" pitchFamily="18" charset="0"/>
              </a:rPr>
              <a:t>E</a:t>
            </a:r>
            <a:r>
              <a:rPr dirty="0" sz="2800" spc="-10">
                <a:solidFill>
                  <a:srgbClr val="C00000"/>
                </a:solidFill>
                <a:latin typeface="Cambria" panose="02040503050406030204" pitchFamily="18" charset="0"/>
                <a:ea typeface="Cambria" panose="02040503050406030204" pitchFamily="18" charset="0"/>
              </a:rPr>
              <a:t>R</a:t>
            </a:r>
            <a:r>
              <a:rPr dirty="0" sz="2800" spc="5">
                <a:solidFill>
                  <a:srgbClr val="C00000"/>
                </a:solidFill>
                <a:latin typeface="Cambria" panose="02040503050406030204" pitchFamily="18" charset="0"/>
                <a:ea typeface="Cambria" panose="02040503050406030204" pitchFamily="18" charset="0"/>
              </a:rPr>
              <a:t>S</a:t>
            </a:r>
            <a:r>
              <a:rPr dirty="0" sz="3200" spc="5">
                <a:solidFill>
                  <a:srgbClr val="C00000"/>
                </a:solidFill>
              </a:rPr>
              <a:t>?</a:t>
            </a:r>
            <a:endParaRPr dirty="0" sz="3200">
              <a:solidFill>
                <a:srgbClr val="C00000"/>
              </a:solidFill>
            </a:endParaRPr>
          </a:p>
        </p:txBody>
      </p:sp>
      <p:pic>
        <p:nvPicPr>
          <p:cNvPr id="2097162" name="object 6"/>
          <p:cNvPicPr>
            <a:picLocks/>
          </p:cNvPicPr>
          <p:nvPr/>
        </p:nvPicPr>
        <p:blipFill>
          <a:blip xmlns:r="http://schemas.openxmlformats.org/officeDocument/2006/relationships" r:embed="rId1" cstate="print"/>
          <a:stretch>
            <a:fillRect/>
          </a:stretch>
        </p:blipFill>
        <p:spPr>
          <a:xfrm>
            <a:off x="734528" y="6129852"/>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293268" y="1542957"/>
            <a:ext cx="2764156" cy="2347913"/>
          </a:xfrm>
          <a:prstGeom prst="roundRect">
            <a:avLst>
              <a:gd name="adj" fmla="val 16667"/>
            </a:avLst>
          </a:prstGeom>
          <a:ln>
            <a:noFill/>
          </a:ln>
          <a:effectLst>
            <a:outerShdw algn="tl" blurRad="152400" dir="900000" dist="12000" kx="110000" ky="200000" rotWithShape="0" sy="98000">
              <a:srgbClr val="000000">
                <a:alpha val="30000"/>
              </a:srgbClr>
            </a:outerShdw>
          </a:effectLst>
          <a:scene3d>
            <a:camera prst="perspectiveRelaxed">
              <a:rot lat="19800000" lon="1200000" rev="20820000"/>
            </a:camera>
            <a:lightRig dir="t" rig="threePt"/>
          </a:scene3d>
          <a:sp3d contourW="6350" prstMaterial="matte">
            <a:bevelT w="101600" h="101600"/>
            <a:contourClr>
              <a:srgbClr val="969696"/>
            </a:contourClr>
          </a:sp3d>
        </p:spPr>
      </p:pic>
      <p:pic>
        <p:nvPicPr>
          <p:cNvPr id="2097164" name="Picture 10"/>
          <p:cNvPicPr>
            <a:picLocks noChangeAspect="1"/>
          </p:cNvPicPr>
          <p:nvPr/>
        </p:nvPicPr>
        <p:blipFill>
          <a:blip xmlns:r="http://schemas.openxmlformats.org/officeDocument/2006/relationships" r:embed="rId3"/>
          <a:stretch>
            <a:fillRect/>
          </a:stretch>
        </p:blipFill>
        <p:spPr>
          <a:xfrm>
            <a:off x="4023333" y="4817927"/>
            <a:ext cx="2933700" cy="1743075"/>
          </a:xfrm>
          <a:prstGeom prst="roundRect">
            <a:avLst>
              <a:gd name="adj" fmla="val 16667"/>
            </a:avLst>
          </a:prstGeom>
          <a:ln w="34925">
            <a:solidFill>
              <a:srgbClr val="FFFFFF"/>
            </a:solidFill>
          </a:ln>
          <a:effectLst>
            <a:outerShdw algn="ctr" blurRad="317500" dir="2700000">
              <a:srgbClr val="000000">
                <a:alpha val="43000"/>
              </a:srgbClr>
            </a:outerShdw>
            <a:softEdge rad="63500"/>
          </a:effectLst>
          <a:scene3d>
            <a:camera prst="perspectiveFront" fov="2700000">
              <a:rot lat="19086000" lon="19067999" rev="3108000"/>
            </a:camera>
            <a:lightRig dir="t" rig="threePt">
              <a:rot lat="0" lon="0" rev="0"/>
            </a:lightRig>
          </a:scene3d>
          <a:sp3d extrusionH="38100" prstMaterial="clear">
            <a:bevelT w="260350" h="50800" prst="artDeco"/>
            <a:bevelB prst="softRound"/>
          </a:sp3d>
        </p:spPr>
      </p:pic>
      <p:pic>
        <p:nvPicPr>
          <p:cNvPr id="2097165" name="Picture 11"/>
          <p:cNvPicPr>
            <a:picLocks noChangeAspect="1"/>
          </p:cNvPicPr>
          <p:nvPr/>
        </p:nvPicPr>
        <p:blipFill>
          <a:blip xmlns:r="http://schemas.openxmlformats.org/officeDocument/2006/relationships" r:embed="rId4"/>
          <a:stretch>
            <a:fillRect/>
          </a:stretch>
        </p:blipFill>
        <p:spPr>
          <a:xfrm>
            <a:off x="6400800" y="746979"/>
            <a:ext cx="2667000" cy="2143125"/>
          </a:xfrm>
          <a:prstGeom prst="roundRect">
            <a:avLst>
              <a:gd name="adj" fmla="val 16667"/>
            </a:avLst>
          </a:prstGeom>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softRound"/>
          </a:sp3d>
        </p:spPr>
      </p:pic>
      <p:pic>
        <p:nvPicPr>
          <p:cNvPr id="2097166" name="Picture 12"/>
          <p:cNvPicPr>
            <a:picLocks noChangeAspect="1"/>
          </p:cNvPicPr>
          <p:nvPr/>
        </p:nvPicPr>
        <p:blipFill>
          <a:blip xmlns:r="http://schemas.openxmlformats.org/officeDocument/2006/relationships" r:embed="rId5"/>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algn="ctr" blurRad="317500" dir="2700000">
              <a:srgbClr val="000000">
                <a:alpha val="43000"/>
              </a:srgbClr>
            </a:outerShdw>
            <a:softEdge rad="12700"/>
          </a:effectLst>
          <a:scene3d>
            <a:camera prst="perspectiveFront" fov="2700000">
              <a:rot lat="19086000" lon="19067999" rev="3108000"/>
            </a:camera>
            <a:lightRig dir="t" rig="threePt">
              <a:rot lat="0" lon="0" rev="0"/>
            </a:lightRig>
          </a:scene3d>
          <a:sp3d extrusionH="38100" prstMaterial="clear">
            <a:bevelT w="260350" h="50800" prst="softRound"/>
            <a:bevelB prst="softRound"/>
          </a:sp3d>
        </p:spPr>
      </p:pic>
      <p:sp>
        <p:nvSpPr>
          <p:cNvPr id="1048662" name="TextBox 13"/>
          <p:cNvSpPr txBox="1"/>
          <p:nvPr/>
        </p:nvSpPr>
        <p:spPr>
          <a:xfrm>
            <a:off x="4230218" y="1574100"/>
            <a:ext cx="1307709" cy="307777"/>
          </a:xfrm>
          <a:prstGeom prst="rect"/>
          <a:noFill/>
        </p:spPr>
        <p:txBody>
          <a:bodyPr rtlCol="0" wrap="square">
            <a:spAutoFit/>
          </a:bodyPr>
          <a:p>
            <a:r>
              <a:rPr dirty="0" sz="1400" lang="en-US">
                <a:latin typeface="Arial Black" panose="020B0A04020102020204" pitchFamily="34" charset="0"/>
              </a:rPr>
              <a:t>EMPLOYEE</a:t>
            </a:r>
            <a:endParaRPr dirty="0" sz="1400" lang="en-IN">
              <a:latin typeface="Arial Black" panose="020B0A04020102020204" pitchFamily="34" charset="0"/>
            </a:endParaRPr>
          </a:p>
        </p:txBody>
      </p:sp>
      <p:pic>
        <p:nvPicPr>
          <p:cNvPr id="2097167" name="Picture 15"/>
          <p:cNvPicPr>
            <a:picLocks noChangeAspect="1"/>
          </p:cNvPicPr>
          <p:nvPr/>
        </p:nvPicPr>
        <p:blipFill>
          <a:blip xmlns:r="http://schemas.openxmlformats.org/officeDocument/2006/relationships" r:embed="rId6"/>
          <a:stretch>
            <a:fillRect/>
          </a:stretch>
        </p:blipFill>
        <p:spPr>
          <a:xfrm>
            <a:off x="321678" y="3729345"/>
            <a:ext cx="3546663" cy="2055862"/>
          </a:xfrm>
          <a:prstGeom prst="roundRect">
            <a:avLst>
              <a:gd name="adj" fmla="val 16667"/>
            </a:avLst>
          </a:prstGeom>
          <a:ln w="34925">
            <a:solidFill>
              <a:srgbClr val="FFFFFF"/>
            </a:solidFill>
          </a:ln>
          <a:effectLst>
            <a:outerShdw algn="ctr" blurRad="317500" dir="2700000">
              <a:srgbClr val="000000">
                <a:alpha val="43000"/>
              </a:srgbClr>
            </a:outerShdw>
          </a:effectLst>
          <a:scene3d>
            <a:camera prst="perspectiveFront" fov="2700000">
              <a:rot lat="19086000" lon="19067999" rev="3108000"/>
            </a:camera>
            <a:lightRig dir="t" rig="threePt">
              <a:rot lat="0" lon="0" rev="0"/>
            </a:lightRig>
          </a:scene3d>
          <a:sp3d extrusionH="38100" prstMaterial="clear">
            <a:bevelT w="260350" h="50800" prst="cross"/>
            <a:bevelB prst="softRound"/>
          </a:sp3d>
        </p:spPr>
      </p:pic>
      <p:sp>
        <p:nvSpPr>
          <p:cNvPr id="1048663" name="Rectangle 17"/>
          <p:cNvSpPr/>
          <p:nvPr/>
        </p:nvSpPr>
        <p:spPr>
          <a:xfrm>
            <a:off x="4373576" y="4290464"/>
            <a:ext cx="2464956" cy="332741"/>
          </a:xfrm>
          <a:prstGeom prst="rect"/>
        </p:spPr>
        <p:txBody>
          <a:bodyPr wrap="square">
            <a:spAutoFit/>
          </a:bodyPr>
          <a:p>
            <a:r>
              <a:rPr b="1" dirty="0" sz="1400" lang="en-US">
                <a:latin typeface="Arial Black" panose="020B0A04020102020204" pitchFamily="34" charset="0"/>
              </a:rPr>
              <a:t>EMPLOYEE</a:t>
            </a:r>
            <a:r>
              <a:rPr b="1" dirty="0" sz="1600" lang="en-US">
                <a:latin typeface="Arial Black" panose="020B0A04020102020204" pitchFamily="34" charset="0"/>
              </a:rPr>
              <a:t> HIERARCHY </a:t>
            </a:r>
            <a:endParaRPr b="1" dirty="0" sz="1600" lang="en-IN">
              <a:latin typeface="Arial Black" panose="020B0A04020102020204" pitchFamily="34" charset="0"/>
            </a:endParaRPr>
          </a:p>
        </p:txBody>
      </p:sp>
      <p:sp>
        <p:nvSpPr>
          <p:cNvPr id="1048664" name="TextBox 18"/>
          <p:cNvSpPr txBox="1"/>
          <p:nvPr/>
        </p:nvSpPr>
        <p:spPr>
          <a:xfrm>
            <a:off x="9029014" y="3034636"/>
            <a:ext cx="1390650" cy="369332"/>
          </a:xfrm>
          <a:prstGeom prst="rect"/>
          <a:noFill/>
        </p:spPr>
        <p:txBody>
          <a:bodyPr rtlCol="0" wrap="square">
            <a:spAutoFit/>
          </a:bodyPr>
          <a:p>
            <a:r>
              <a:rPr b="1" dirty="0" sz="1600" lang="en-US">
                <a:latin typeface="Arial Black" panose="020B0A04020102020204" pitchFamily="34" charset="0"/>
              </a:rPr>
              <a:t>MANAGER</a:t>
            </a:r>
            <a:r>
              <a:rPr dirty="0" lang="en-US"/>
              <a:t> </a:t>
            </a:r>
            <a:endParaRPr dirty="0" lang="en-IN"/>
          </a:p>
        </p:txBody>
      </p:sp>
      <p:sp>
        <p:nvSpPr>
          <p:cNvPr id="1048665" name="TextBox 19"/>
          <p:cNvSpPr txBox="1"/>
          <p:nvPr/>
        </p:nvSpPr>
        <p:spPr>
          <a:xfrm>
            <a:off x="2441752" y="5895975"/>
            <a:ext cx="1257986" cy="276999"/>
          </a:xfrm>
          <a:prstGeom prst="rect"/>
          <a:noFill/>
        </p:spPr>
        <p:txBody>
          <a:bodyPr rtlCol="0" wrap="square">
            <a:spAutoFit/>
          </a:bodyPr>
          <a:p>
            <a:r>
              <a:rPr b="1" dirty="0" sz="1200" lang="en-US">
                <a:latin typeface="Arial Black" panose="020B0A04020102020204" pitchFamily="34" charset="0"/>
              </a:rPr>
              <a:t>EMPLOYER </a:t>
            </a:r>
            <a:endParaRPr b="1" dirty="0" sz="1200" lang="en-IN">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69218" y="1483055"/>
            <a:ext cx="2695574" cy="3248025"/>
          </a:xfrm>
          <a:prstGeom prst="rect"/>
        </p:spPr>
      </p:pic>
      <p:sp>
        <p:nvSpPr>
          <p:cNvPr id="1048666" name="object 6"/>
          <p:cNvSpPr txBox="1">
            <a:spLocks noGrp="1"/>
          </p:cNvSpPr>
          <p:nvPr>
            <p:ph type="title"/>
          </p:nvPr>
        </p:nvSpPr>
        <p:spPr>
          <a:xfrm>
            <a:off x="1347787" y="482883"/>
            <a:ext cx="9763125" cy="546735"/>
          </a:xfrm>
          <a:prstGeom prst="rect"/>
        </p:spPr>
        <p:txBody>
          <a:bodyPr bIns="0" lIns="0" rIns="0" rtlCol="0" tIns="13335" vert="horz" wrap="square">
            <a:spAutoFit/>
          </a:bodyPr>
          <a:p>
            <a:pPr marL="12700">
              <a:lnSpc>
                <a:spcPct val="100000"/>
              </a:lnSpc>
              <a:spcBef>
                <a:spcPts val="105"/>
              </a:spcBef>
            </a:pP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U</a:t>
            </a:r>
            <a:r>
              <a:rPr dirty="0" sz="3600" i="1">
                <a:latin typeface="Cambria" panose="02040503050406030204" pitchFamily="18" charset="0"/>
                <a:ea typeface="Cambria" panose="02040503050406030204" pitchFamily="18" charset="0"/>
              </a:rPr>
              <a:t>R</a:t>
            </a:r>
            <a:r>
              <a:rPr dirty="0" sz="3600" i="1" spc="5">
                <a:latin typeface="Cambria" panose="02040503050406030204" pitchFamily="18" charset="0"/>
                <a:ea typeface="Cambria" panose="02040503050406030204" pitchFamily="18" charset="0"/>
              </a:rPr>
              <a:t> </a:t>
            </a:r>
            <a:r>
              <a:rPr dirty="0" sz="3600" i="1" spc="25">
                <a:latin typeface="Cambria" panose="02040503050406030204" pitchFamily="18" charset="0"/>
                <a:ea typeface="Cambria" panose="02040503050406030204" pitchFamily="18" charset="0"/>
              </a:rPr>
              <a:t>S</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LU</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r>
              <a:rPr dirty="0" sz="3600" i="1" spc="-345">
                <a:latin typeface="Cambria" panose="02040503050406030204" pitchFamily="18" charset="0"/>
                <a:ea typeface="Cambria" panose="02040503050406030204" pitchFamily="18" charset="0"/>
              </a:rPr>
              <a:t> </a:t>
            </a:r>
            <a:r>
              <a:rPr dirty="0" sz="3600" i="1" spc="-35">
                <a:latin typeface="Cambria" panose="02040503050406030204" pitchFamily="18" charset="0"/>
                <a:ea typeface="Cambria" panose="02040503050406030204" pitchFamily="18" charset="0"/>
              </a:rPr>
              <a:t>A</a:t>
            </a:r>
            <a:r>
              <a:rPr dirty="0" sz="3600" i="1" spc="-5">
                <a:latin typeface="Cambria" panose="02040503050406030204" pitchFamily="18" charset="0"/>
                <a:ea typeface="Cambria" panose="02040503050406030204" pitchFamily="18" charset="0"/>
              </a:rPr>
              <a:t>N</a:t>
            </a:r>
            <a:r>
              <a:rPr dirty="0" sz="3600" i="1">
                <a:latin typeface="Cambria" panose="02040503050406030204" pitchFamily="18" charset="0"/>
                <a:ea typeface="Cambria" panose="02040503050406030204" pitchFamily="18" charset="0"/>
              </a:rPr>
              <a:t>D</a:t>
            </a:r>
            <a:r>
              <a:rPr dirty="0" sz="3600" i="1" spc="35">
                <a:latin typeface="Cambria" panose="02040503050406030204" pitchFamily="18" charset="0"/>
                <a:ea typeface="Cambria" panose="02040503050406030204" pitchFamily="18" charset="0"/>
              </a:rPr>
              <a:t> </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a:latin typeface="Cambria" panose="02040503050406030204" pitchFamily="18" charset="0"/>
                <a:ea typeface="Cambria" panose="02040503050406030204" pitchFamily="18" charset="0"/>
              </a:rPr>
              <a:t>S</a:t>
            </a:r>
            <a:r>
              <a:rPr dirty="0" sz="3600" i="1" spc="60">
                <a:latin typeface="Cambria" panose="02040503050406030204" pitchFamily="18" charset="0"/>
                <a:ea typeface="Cambria" panose="02040503050406030204" pitchFamily="18" charset="0"/>
              </a:rPr>
              <a:t> </a:t>
            </a:r>
            <a:r>
              <a:rPr dirty="0" sz="3600" i="1" spc="-295">
                <a:latin typeface="Cambria" panose="02040503050406030204" pitchFamily="18" charset="0"/>
                <a:ea typeface="Cambria" panose="02040503050406030204" pitchFamily="18" charset="0"/>
              </a:rPr>
              <a:t>V</a:t>
            </a:r>
            <a:r>
              <a:rPr dirty="0" sz="3600" i="1" spc="-35">
                <a:latin typeface="Cambria" panose="02040503050406030204" pitchFamily="18" charset="0"/>
                <a:ea typeface="Cambria" panose="02040503050406030204" pitchFamily="18" charset="0"/>
              </a:rPr>
              <a:t>A</a:t>
            </a:r>
            <a:r>
              <a:rPr dirty="0" sz="3600" i="1" spc="25">
                <a:latin typeface="Cambria" panose="02040503050406030204" pitchFamily="18" charset="0"/>
                <a:ea typeface="Cambria" panose="02040503050406030204" pitchFamily="18" charset="0"/>
              </a:rPr>
              <a:t>LU</a:t>
            </a:r>
            <a:r>
              <a:rPr dirty="0" sz="3600" i="1">
                <a:latin typeface="Cambria" panose="02040503050406030204" pitchFamily="18" charset="0"/>
                <a:ea typeface="Cambria" panose="02040503050406030204" pitchFamily="18" charset="0"/>
              </a:rPr>
              <a:t>E</a:t>
            </a:r>
            <a:r>
              <a:rPr dirty="0" sz="3600" i="1" spc="-65">
                <a:latin typeface="Cambria" panose="02040503050406030204" pitchFamily="18" charset="0"/>
                <a:ea typeface="Cambria" panose="02040503050406030204" pitchFamily="18" charset="0"/>
              </a:rPr>
              <a:t> </a:t>
            </a:r>
            <a:r>
              <a:rPr dirty="0" sz="3600" i="1" spc="-15">
                <a:latin typeface="Cambria" panose="02040503050406030204" pitchFamily="18" charset="0"/>
                <a:ea typeface="Cambria" panose="02040503050406030204" pitchFamily="18" charset="0"/>
              </a:rPr>
              <a:t>P</a:t>
            </a:r>
            <a:r>
              <a:rPr dirty="0" sz="3600" i="1" spc="-30">
                <a:latin typeface="Cambria" panose="02040503050406030204" pitchFamily="18" charset="0"/>
                <a:ea typeface="Cambria" panose="02040503050406030204" pitchFamily="18" charset="0"/>
              </a:rPr>
              <a:t>R</a:t>
            </a:r>
            <a:r>
              <a:rPr dirty="0" sz="3600" i="1" spc="10">
                <a:latin typeface="Cambria" panose="02040503050406030204" pitchFamily="18" charset="0"/>
                <a:ea typeface="Cambria" panose="02040503050406030204" pitchFamily="18" charset="0"/>
              </a:rPr>
              <a:t>O</a:t>
            </a:r>
            <a:r>
              <a:rPr dirty="0" sz="3600" i="1" spc="-15">
                <a:latin typeface="Cambria" panose="02040503050406030204" pitchFamily="18" charset="0"/>
                <a:ea typeface="Cambria" panose="02040503050406030204" pitchFamily="18" charset="0"/>
              </a:rPr>
              <a:t>P</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S</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7"/>
          <p:cNvSpPr txBox="1"/>
          <p:nvPr/>
        </p:nvSpPr>
        <p:spPr>
          <a:xfrm>
            <a:off x="2819400" y="2362200"/>
            <a:ext cx="8764653" cy="2758440"/>
          </a:xfrm>
          <a:prstGeom prst="rect"/>
          <a:noFill/>
        </p:spPr>
        <p:txBody>
          <a:bodyPr rtlCol="0" wrap="square">
            <a:spAutoFit/>
          </a:bodyPr>
          <a:p>
            <a:r>
              <a:rPr b="1" dirty="0" lang="en-US">
                <a:solidFill>
                  <a:srgbClr val="C00000"/>
                </a:solidFill>
                <a:latin typeface="Baskerville Old Face" panose="02020602080505020303" pitchFamily="18" charset="0"/>
              </a:rPr>
              <a:t>CONDITIONAL FORMATTING – </a:t>
            </a:r>
            <a:r>
              <a:rPr b="1" dirty="0" lang="en-US">
                <a:latin typeface="Baskerville Old Face" panose="02020602080505020303" pitchFamily="18" charset="0"/>
              </a:rPr>
              <a:t>TO IDENTIFY THE MISSING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FILTER – </a:t>
            </a:r>
            <a:r>
              <a:rPr b="1" dirty="0" lang="en-US">
                <a:latin typeface="Baskerville Old Face" panose="02020602080505020303" pitchFamily="18" charset="0"/>
              </a:rPr>
              <a:t>FOR THE PURPOSE OF REMOVING THE UNWANTED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FORMULA-  </a:t>
            </a:r>
            <a:r>
              <a:rPr b="1" dirty="0" lang="en-US">
                <a:latin typeface="Baskerville Old Face" panose="02020602080505020303" pitchFamily="18" charset="0"/>
              </a:rPr>
              <a:t>FOR IDENTIFYING THE PERFORMANCRE THE EMPLOYEES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PIVOT TABLE </a:t>
            </a:r>
            <a:r>
              <a:rPr b="1" dirty="0" lang="en-US">
                <a:latin typeface="Baskerville Old Face" panose="02020602080505020303" pitchFamily="18" charset="0"/>
              </a:rPr>
              <a:t>- TO CONVERT THE DATA INTO SHORT SUMMARY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GRAPH </a:t>
            </a:r>
            <a:r>
              <a:rPr b="1" dirty="0" lang="en-US">
                <a:latin typeface="Baskerville Old Face" panose="02020602080505020303" pitchFamily="18" charset="0"/>
              </a:rPr>
              <a:t>– DATA VISUALIZATION </a:t>
            </a:r>
          </a:p>
          <a:p>
            <a:r>
              <a:rPr b="1" dirty="0" lang="en-US"/>
              <a:t> </a:t>
            </a:r>
            <a:endParaRPr b="1" dirty="0" lang="en-IN"/>
          </a:p>
        </p:txBody>
      </p:sp>
      <p:sp>
        <p:nvSpPr>
          <p:cNvPr id="1048669" name="Cloud 11"/>
          <p:cNvSpPr/>
          <p:nvPr/>
        </p:nvSpPr>
        <p:spPr>
          <a:xfrm>
            <a:off x="751839" y="977890"/>
            <a:ext cx="10677143" cy="5477862"/>
          </a:xfrm>
          <a:prstGeom prst="cloud"/>
          <a:noFill/>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p:nvSpPr>
          <p:cNvPr id="1048670" name="Title 1"/>
          <p:cNvSpPr>
            <a:spLocks noGrp="1"/>
          </p:cNvSpPr>
          <p:nvPr>
            <p:ph type="title"/>
          </p:nvPr>
        </p:nvSpPr>
        <p:spPr>
          <a:xfrm>
            <a:off x="2743200" y="152400"/>
            <a:ext cx="10681335" cy="553998"/>
          </a:xfrm>
        </p:spPr>
        <p:txBody>
          <a:bodyPr/>
          <a:p>
            <a:r>
              <a:rPr dirty="0" sz="3600" lang="en-IN">
                <a:latin typeface="Castellar" panose="020A0402060406010301" pitchFamily="18" charset="0"/>
                <a:ea typeface="Cambria" panose="02040503050406030204" pitchFamily="18" charset="0"/>
              </a:rPr>
              <a:t>   Dataset Description</a:t>
            </a:r>
          </a:p>
        </p:txBody>
      </p:sp>
      <p:sp>
        <p:nvSpPr>
          <p:cNvPr id="1048671" name="TextBox 2"/>
          <p:cNvSpPr txBox="1"/>
          <p:nvPr/>
        </p:nvSpPr>
        <p:spPr>
          <a:xfrm>
            <a:off x="3200400" y="1371600"/>
            <a:ext cx="5943600" cy="4625340"/>
          </a:xfrm>
          <a:prstGeom prst="rect"/>
          <a:noFill/>
          <a:ln>
            <a:solidFill>
              <a:schemeClr val="tx1"/>
            </a:solidFill>
          </a:ln>
          <a:effectLst>
            <a:innerShdw blurRad="114300">
              <a:prstClr val="black"/>
            </a:innerShdw>
          </a:effectLst>
          <a:scene3d>
            <a:camera prst="orthographicFront">
              <a:rot lat="0" lon="0" rev="0"/>
            </a:camera>
            <a:lightRig dir="t" rig="contrasting">
              <a:rot lat="0" lon="0" rev="7800000"/>
            </a:lightRig>
          </a:scene3d>
          <a:sp3d>
            <a:bevelT w="139700" h="139700" prst="slope"/>
          </a:sp3d>
        </p:spPr>
        <p:txBody>
          <a:bodyPr rtlCol="0" wrap="square">
            <a:spAutoFit/>
          </a:bodyPr>
          <a:p>
            <a:r>
              <a:rPr b="1" dirty="0" lang="en-US">
                <a:solidFill>
                  <a:srgbClr val="C00000"/>
                </a:solidFill>
                <a:latin typeface="Arial Black" panose="020B0A04020102020204" pitchFamily="34" charset="0"/>
              </a:rPr>
              <a:t>EMPLOYEE = KAGGLE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26-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9-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 ID – NUMERICAL VALUES.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NAME – TEXT</a:t>
            </a:r>
          </a:p>
          <a:p>
            <a:r>
              <a:rPr b="1" dirty="0" lang="en-US">
                <a:solidFill>
                  <a:srgbClr val="C00000"/>
                </a:solidFill>
                <a:latin typeface="Arial Black" panose="020B0A04020102020204" pitchFamily="34" charset="0"/>
              </a:rPr>
              <a:t> </a:t>
            </a:r>
          </a:p>
          <a:p>
            <a:r>
              <a:rPr b="1" dirty="0" lang="en-US">
                <a:solidFill>
                  <a:srgbClr val="C00000"/>
                </a:solidFill>
                <a:latin typeface="Arial Black" panose="020B0A04020102020204" pitchFamily="34" charset="0"/>
              </a:rPr>
              <a:t>EMPLOYEE TYPE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PERFORMANCE LEVEL</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GENDER – MALE , FEMALE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RATING – NUMERICAL VALUES</a:t>
            </a:r>
            <a:endParaRPr b="1" dirty="0" lang="en-IN">
              <a:solidFill>
                <a:srgbClr val="C00000"/>
              </a:solidFill>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1981200" y="973038"/>
            <a:ext cx="8480425" cy="570669"/>
          </a:xfrm>
          <a:prstGeom prst="rect"/>
        </p:spPr>
        <p:txBody>
          <a:bodyPr bIns="0" lIns="0" rIns="0" rtlCol="0" tIns="16510" vert="horz" wrap="square">
            <a:spAutoFit/>
          </a:bodyPr>
          <a:p>
            <a:pPr marL="12700">
              <a:lnSpc>
                <a:spcPct val="100000"/>
              </a:lnSpc>
              <a:spcBef>
                <a:spcPts val="130"/>
              </a:spcBef>
            </a:pPr>
            <a:r>
              <a:rPr dirty="0" sz="3600" spc="15" u="sng">
                <a:latin typeface="Castellar" panose="020A0402060406010301" pitchFamily="18" charset="0"/>
              </a:rPr>
              <a:t>THE</a:t>
            </a:r>
            <a:r>
              <a:rPr dirty="0" sz="3600" spc="20" u="sng">
                <a:latin typeface="Castellar" panose="020A0402060406010301" pitchFamily="18" charset="0"/>
              </a:rPr>
              <a:t> </a:t>
            </a:r>
            <a:r>
              <a:rPr dirty="0" sz="3600" lang="en-US" spc="20" u="sng">
                <a:latin typeface="Castellar" panose="020A0402060406010301" pitchFamily="18" charset="0"/>
              </a:rPr>
              <a:t>"</a:t>
            </a:r>
            <a:r>
              <a:rPr dirty="0" sz="3600" spc="10" u="sng">
                <a:latin typeface="Castellar" panose="020A0402060406010301" pitchFamily="18" charset="0"/>
              </a:rPr>
              <a:t>WOW</a:t>
            </a:r>
            <a:r>
              <a:rPr dirty="0" sz="3600" lang="en-US" spc="10" u="sng">
                <a:latin typeface="Castellar" panose="020A0402060406010301" pitchFamily="18" charset="0"/>
              </a:rPr>
              <a:t>"</a:t>
            </a:r>
            <a:r>
              <a:rPr dirty="0" sz="3600" spc="85" u="sng">
                <a:latin typeface="Castellar" panose="020A0402060406010301" pitchFamily="18" charset="0"/>
              </a:rPr>
              <a:t> </a:t>
            </a:r>
            <a:r>
              <a:rPr dirty="0" sz="3600" spc="10" u="sng">
                <a:latin typeface="Castellar" panose="020A0402060406010301" pitchFamily="18" charset="0"/>
              </a:rPr>
              <a:t>IN</a:t>
            </a:r>
            <a:r>
              <a:rPr dirty="0" sz="3600" spc="-5" u="sng">
                <a:latin typeface="Castellar" panose="020A0402060406010301" pitchFamily="18" charset="0"/>
              </a:rPr>
              <a:t> </a:t>
            </a:r>
            <a:r>
              <a:rPr dirty="0" sz="3600" spc="15" u="sng">
                <a:latin typeface="Castellar" panose="020A0402060406010301" pitchFamily="18" charset="0"/>
              </a:rPr>
              <a:t>OUR</a:t>
            </a:r>
            <a:r>
              <a:rPr dirty="0" sz="3600" spc="-10" u="sng">
                <a:latin typeface="Castellar" panose="020A0402060406010301" pitchFamily="18" charset="0"/>
              </a:rPr>
              <a:t> </a:t>
            </a:r>
            <a:r>
              <a:rPr dirty="0" sz="3600" spc="20" u="sng">
                <a:latin typeface="Castellar" panose="020A0402060406010301" pitchFamily="18" charset="0"/>
              </a:rPr>
              <a:t>SOLUTION</a:t>
            </a:r>
            <a:endParaRPr dirty="0" sz="3600" u="sng">
              <a:latin typeface="Castellar" panose="020A0402060406010301" pitchFamily="18" charset="0"/>
            </a:endParaRPr>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3200400"/>
            <a:ext cx="8534018" cy="1323439"/>
          </a:xfrm>
          <a:prstGeom prst="rect"/>
          <a:noFill/>
        </p:spPr>
        <p:txBody>
          <a:bodyPr rtlCol="0" wrap="square">
            <a:spAutoFit/>
          </a:bodyPr>
          <a:p>
            <a:pPr lvl="1"/>
            <a:r>
              <a:rPr b="1" dirty="0" sz="2000" lang="en-US">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dirty="0" sz="2000" lang="en-US">
              <a:solidFill>
                <a:srgbClr val="0D0D0D"/>
              </a:solidFill>
              <a:latin typeface="Times New Roman" panose="02020603050405020304" pitchFamily="18" charset="0"/>
              <a:cs typeface="Times New Roman" panose="02020603050405020304" pitchFamily="18" charset="0"/>
            </a:endParaRPr>
          </a:p>
          <a:p>
            <a:pPr lvl="1"/>
            <a:endParaRPr dirty="0" sz="2000" lang="en-IN">
              <a:latin typeface="Times New Roman" panose="02020603050405020304" pitchFamily="18" charset="0"/>
              <a:cs typeface="Times New Roman" panose="02020603050405020304" pitchFamily="18" charset="0"/>
            </a:endParaRPr>
          </a:p>
        </p:txBody>
      </p:sp>
      <p:sp>
        <p:nvSpPr>
          <p:cNvPr id="1048678" name="Cloud 10"/>
          <p:cNvSpPr/>
          <p:nvPr/>
        </p:nvSpPr>
        <p:spPr>
          <a:xfrm>
            <a:off x="2281604" y="1828800"/>
            <a:ext cx="9224214" cy="3886200"/>
          </a:xfrm>
          <a:prstGeom prst="cloud"/>
          <a:noFill/>
          <a:ln>
            <a:solidFill>
              <a:schemeClr val="accent5">
                <a:lumMod val="60000"/>
                <a:lumOff val="40000"/>
              </a:schemeClr>
            </a:solidFill>
          </a:ln>
          <a:effectLst>
            <a:glow rad="101600">
              <a:schemeClr val="accent2">
                <a:satMod val="175000"/>
                <a:alpha val="40000"/>
              </a:schemeClr>
            </a:glow>
            <a:outerShdw algn="ctr" blurRad="107950" dir="5400000" dist="1270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Revathi Ashokkumar</cp:lastModifiedBy>
  <dcterms:created xsi:type="dcterms:W3CDTF">2024-03-26T21:07:22Z</dcterms:created>
  <dcterms:modified xsi:type="dcterms:W3CDTF">2024-09-05T07:42:40Z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c5234e0e9a4440128c27e7b8ef39df15</vt:lpwstr>
  </property>
</Properties>
</file>