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4"/>
  </p:sldMasterIdLst>
  <p:notesMasterIdLst>
    <p:notesMasterId r:id="rId18"/>
  </p:notesMasterIdLst>
  <p:handoutMasterIdLst>
    <p:handoutMasterId r:id="rId19"/>
  </p:handoutMasterIdLst>
  <p:sldIdLst>
    <p:sldId id="338" r:id="rId5"/>
    <p:sldId id="315" r:id="rId6"/>
    <p:sldId id="302" r:id="rId7"/>
    <p:sldId id="327" r:id="rId8"/>
    <p:sldId id="328" r:id="rId9"/>
    <p:sldId id="329" r:id="rId10"/>
    <p:sldId id="330" r:id="rId11"/>
    <p:sldId id="331" r:id="rId12"/>
    <p:sldId id="332" r:id="rId13"/>
    <p:sldId id="340" r:id="rId14"/>
    <p:sldId id="342" r:id="rId15"/>
    <p:sldId id="339"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91" d="100"/>
          <a:sy n="91" d="100"/>
        </p:scale>
        <p:origin x="274" y="7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11/17/2022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10383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1432753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85873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4064546442"/>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617803196"/>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622737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6920391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257142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83116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8645185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87377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51313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133667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7227570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49753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083A0C64-0CEC-FAA1-A6C9-FF88B76E8726}"/>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11/17/2022</a:t>
            </a:fld>
            <a:endParaRPr lang="en-US" sz="1100" dirty="0">
              <a:solidFill>
                <a:schemeClr val="accent2"/>
              </a:solidFill>
            </a:endParaRPr>
          </a:p>
        </p:txBody>
      </p:sp>
      <p:sp>
        <p:nvSpPr>
          <p:cNvPr id="9" name="Footer Placeholder 4">
            <a:extLst>
              <a:ext uri="{FF2B5EF4-FFF2-40B4-BE49-F238E27FC236}">
                <a16:creationId xmlns:a16="http://schemas.microsoft.com/office/drawing/2014/main" id="{FCB12E77-60D9-A94D-485E-5088B846C41D}"/>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0" name="Slide Number Placeholder 5">
            <a:extLst>
              <a:ext uri="{FF2B5EF4-FFF2-40B4-BE49-F238E27FC236}">
                <a16:creationId xmlns:a16="http://schemas.microsoft.com/office/drawing/2014/main" id="{14C9239B-F09D-868D-956A-B0E89B7F7A2F}"/>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69636539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690" r:id="rId16"/>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Vinodk-17/IBM-Full-Stack-Project-JOB-PORTAL-FOR-INFORMAL-JOB-SECTOR" TargetMode="External"/><Relationship Id="rId2" Type="http://schemas.openxmlformats.org/officeDocument/2006/relationships/image" Target="../media/image2.jfi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f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f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f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152550" y="2050552"/>
            <a:ext cx="7566870" cy="3533501"/>
          </a:xfrm>
        </p:spPr>
        <p:txBody>
          <a:bodyPr>
            <a:normAutofit fontScale="90000"/>
          </a:bodyPr>
          <a:lstStyle/>
          <a:p>
            <a:pPr algn="ctr"/>
            <a:r>
              <a:rPr lang="en-IN" sz="4000" dirty="0"/>
              <a:t>Vinod Kumar </a:t>
            </a:r>
            <a:r>
              <a:rPr lang="en-IN" sz="4000" dirty="0" err="1"/>
              <a:t>Rameshchandra</a:t>
            </a:r>
            <a:r>
              <a:rPr lang="en-IN" sz="4000" dirty="0"/>
              <a:t> Kuril</a:t>
            </a:r>
            <a:br>
              <a:rPr lang="en-IN" dirty="0"/>
            </a:br>
            <a:r>
              <a:rPr lang="en-IN" sz="2200" dirty="0"/>
              <a:t>(STU62f65b8952e581660312457)</a:t>
            </a:r>
            <a:br>
              <a:rPr lang="en-IN" dirty="0"/>
            </a:br>
            <a:br>
              <a:rPr lang="en-IN" dirty="0"/>
            </a:br>
            <a:r>
              <a:rPr lang="en-IN" dirty="0"/>
              <a:t>Department of Computer Engineering</a:t>
            </a:r>
            <a:br>
              <a:rPr lang="en-IN" dirty="0"/>
            </a:br>
            <a:r>
              <a:rPr lang="en-IN" sz="2000" dirty="0"/>
              <a:t>Thakur College of Engineering and Technology</a:t>
            </a:r>
            <a:br>
              <a:rPr lang="en-IN" sz="2200" dirty="0"/>
            </a:br>
            <a:r>
              <a:rPr lang="en-IN" sz="1800" dirty="0"/>
              <a:t>Mumbai University</a:t>
            </a:r>
            <a:br>
              <a:rPr lang="en-IN" dirty="0"/>
            </a:br>
            <a:br>
              <a:rPr lang="en-IN" dirty="0"/>
            </a:br>
            <a:r>
              <a:rPr lang="en-IN" dirty="0"/>
              <a:t>November 2022</a:t>
            </a:r>
            <a:br>
              <a:rPr lang="en-IN" dirty="0"/>
            </a:br>
            <a:br>
              <a:rPr lang="en-IN"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3" name="Picture 2">
            <a:extLst>
              <a:ext uri="{FF2B5EF4-FFF2-40B4-BE49-F238E27FC236}">
                <a16:creationId xmlns:a16="http://schemas.microsoft.com/office/drawing/2014/main" id="{7AA96C92-1762-F7D7-93C5-4D44A2666CD5}"/>
              </a:ext>
            </a:extLst>
          </p:cNvPr>
          <p:cNvPicPr>
            <a:picLocks noChangeAspect="1"/>
          </p:cNvPicPr>
          <p:nvPr/>
        </p:nvPicPr>
        <p:blipFill rotWithShape="1">
          <a:blip r:embed="rId3"/>
          <a:srcRect l="36043" t="45872" r="37936" b="44954"/>
          <a:stretch/>
        </p:blipFill>
        <p:spPr>
          <a:xfrm>
            <a:off x="419515" y="2915165"/>
            <a:ext cx="3733035" cy="740333"/>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74E1-93C5-8A76-DA26-8F2DC9C86BA4}"/>
              </a:ext>
            </a:extLst>
          </p:cNvPr>
          <p:cNvSpPr>
            <a:spLocks noGrp="1"/>
          </p:cNvSpPr>
          <p:nvPr>
            <p:ph type="title"/>
          </p:nvPr>
        </p:nvSpPr>
        <p:spPr>
          <a:xfrm>
            <a:off x="677334" y="609600"/>
            <a:ext cx="8596668" cy="722050"/>
          </a:xfrm>
        </p:spPr>
        <p:txBody>
          <a:bodyPr/>
          <a:lstStyle/>
          <a:p>
            <a:r>
              <a:rPr lang="en-IN" dirty="0">
                <a:solidFill>
                  <a:schemeClr val="tx1"/>
                </a:solidFill>
              </a:rPr>
              <a:t>SCREENSHOT OF WEBSITE</a:t>
            </a:r>
          </a:p>
        </p:txBody>
      </p:sp>
      <p:sp>
        <p:nvSpPr>
          <p:cNvPr id="3" name="Slide Number Placeholder 2">
            <a:extLst>
              <a:ext uri="{FF2B5EF4-FFF2-40B4-BE49-F238E27FC236}">
                <a16:creationId xmlns:a16="http://schemas.microsoft.com/office/drawing/2014/main" id="{917D1319-D636-27F4-478E-A1B20D26C3B3}"/>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Picture 5">
            <a:extLst>
              <a:ext uri="{FF2B5EF4-FFF2-40B4-BE49-F238E27FC236}">
                <a16:creationId xmlns:a16="http://schemas.microsoft.com/office/drawing/2014/main" id="{31E6EC10-F1BB-227F-9CAB-C6254AF893D3}"/>
              </a:ext>
            </a:extLst>
          </p:cNvPr>
          <p:cNvPicPr>
            <a:picLocks noChangeAspect="1"/>
          </p:cNvPicPr>
          <p:nvPr/>
        </p:nvPicPr>
        <p:blipFill rotWithShape="1">
          <a:blip r:embed="rId2"/>
          <a:srcRect t="8889" r="1537" b="8889"/>
          <a:stretch/>
        </p:blipFill>
        <p:spPr>
          <a:xfrm>
            <a:off x="496507" y="1535020"/>
            <a:ext cx="4067104" cy="2249273"/>
          </a:xfrm>
          <a:prstGeom prst="rect">
            <a:avLst/>
          </a:prstGeom>
        </p:spPr>
      </p:pic>
      <p:pic>
        <p:nvPicPr>
          <p:cNvPr id="23" name="Picture 22">
            <a:extLst>
              <a:ext uri="{FF2B5EF4-FFF2-40B4-BE49-F238E27FC236}">
                <a16:creationId xmlns:a16="http://schemas.microsoft.com/office/drawing/2014/main" id="{AB33EC99-5F9D-47B9-092D-D0902209D7B7}"/>
              </a:ext>
            </a:extLst>
          </p:cNvPr>
          <p:cNvPicPr>
            <a:picLocks noChangeAspect="1"/>
          </p:cNvPicPr>
          <p:nvPr/>
        </p:nvPicPr>
        <p:blipFill rotWithShape="1">
          <a:blip r:embed="rId3"/>
          <a:srcRect t="9908" r="3125"/>
          <a:stretch/>
        </p:blipFill>
        <p:spPr>
          <a:xfrm>
            <a:off x="588041" y="3987663"/>
            <a:ext cx="3975570" cy="2374086"/>
          </a:xfrm>
          <a:prstGeom prst="rect">
            <a:avLst/>
          </a:prstGeom>
        </p:spPr>
      </p:pic>
      <p:pic>
        <p:nvPicPr>
          <p:cNvPr id="25" name="Picture 24">
            <a:extLst>
              <a:ext uri="{FF2B5EF4-FFF2-40B4-BE49-F238E27FC236}">
                <a16:creationId xmlns:a16="http://schemas.microsoft.com/office/drawing/2014/main" id="{26A49598-30AD-25F4-8F34-053194B573A9}"/>
              </a:ext>
            </a:extLst>
          </p:cNvPr>
          <p:cNvPicPr>
            <a:picLocks noChangeAspect="1"/>
          </p:cNvPicPr>
          <p:nvPr/>
        </p:nvPicPr>
        <p:blipFill rotWithShape="1">
          <a:blip r:embed="rId4"/>
          <a:srcRect t="8889" r="780" b="32966"/>
          <a:stretch/>
        </p:blipFill>
        <p:spPr>
          <a:xfrm>
            <a:off x="4828518" y="1535020"/>
            <a:ext cx="3621734" cy="2249273"/>
          </a:xfrm>
          <a:prstGeom prst="rect">
            <a:avLst/>
          </a:prstGeom>
        </p:spPr>
      </p:pic>
      <p:pic>
        <p:nvPicPr>
          <p:cNvPr id="27" name="Picture 26">
            <a:extLst>
              <a:ext uri="{FF2B5EF4-FFF2-40B4-BE49-F238E27FC236}">
                <a16:creationId xmlns:a16="http://schemas.microsoft.com/office/drawing/2014/main" id="{357ADE68-E8D8-3A82-B0B8-3A222767F381}"/>
              </a:ext>
            </a:extLst>
          </p:cNvPr>
          <p:cNvPicPr>
            <a:picLocks noChangeAspect="1"/>
          </p:cNvPicPr>
          <p:nvPr/>
        </p:nvPicPr>
        <p:blipFill rotWithShape="1">
          <a:blip r:embed="rId5"/>
          <a:srcRect t="8889" r="1399" b="29052"/>
          <a:stretch/>
        </p:blipFill>
        <p:spPr>
          <a:xfrm>
            <a:off x="4828518" y="3987663"/>
            <a:ext cx="3621734" cy="2433691"/>
          </a:xfrm>
          <a:prstGeom prst="rect">
            <a:avLst/>
          </a:prstGeom>
        </p:spPr>
      </p:pic>
      <p:pic>
        <p:nvPicPr>
          <p:cNvPr id="29" name="Picture 28">
            <a:extLst>
              <a:ext uri="{FF2B5EF4-FFF2-40B4-BE49-F238E27FC236}">
                <a16:creationId xmlns:a16="http://schemas.microsoft.com/office/drawing/2014/main" id="{59579F94-DD42-46AD-E02D-BE7AEC17E284}"/>
              </a:ext>
            </a:extLst>
          </p:cNvPr>
          <p:cNvPicPr>
            <a:picLocks noChangeAspect="1"/>
          </p:cNvPicPr>
          <p:nvPr/>
        </p:nvPicPr>
        <p:blipFill rotWithShape="1">
          <a:blip r:embed="rId6"/>
          <a:srcRect l="895" t="8889" r="1239" b="-8889"/>
          <a:stretch/>
        </p:blipFill>
        <p:spPr>
          <a:xfrm>
            <a:off x="8615607" y="1535020"/>
            <a:ext cx="3490625" cy="2433691"/>
          </a:xfrm>
          <a:prstGeom prst="rect">
            <a:avLst/>
          </a:prstGeom>
        </p:spPr>
      </p:pic>
      <p:pic>
        <p:nvPicPr>
          <p:cNvPr id="31" name="Picture 30">
            <a:extLst>
              <a:ext uri="{FF2B5EF4-FFF2-40B4-BE49-F238E27FC236}">
                <a16:creationId xmlns:a16="http://schemas.microsoft.com/office/drawing/2014/main" id="{43F4E4F9-AB3E-60E9-E225-86CA5EFE1224}"/>
              </a:ext>
            </a:extLst>
          </p:cNvPr>
          <p:cNvPicPr>
            <a:picLocks noChangeAspect="1"/>
          </p:cNvPicPr>
          <p:nvPr/>
        </p:nvPicPr>
        <p:blipFill rotWithShape="1">
          <a:blip r:embed="rId7"/>
          <a:srcRect t="9908" r="2156"/>
          <a:stretch/>
        </p:blipFill>
        <p:spPr>
          <a:xfrm>
            <a:off x="8658769" y="3987663"/>
            <a:ext cx="3447463" cy="2374086"/>
          </a:xfrm>
          <a:prstGeom prst="rect">
            <a:avLst/>
          </a:prstGeom>
        </p:spPr>
      </p:pic>
    </p:spTree>
    <p:extLst>
      <p:ext uri="{BB962C8B-B14F-4D97-AF65-F5344CB8AC3E}">
        <p14:creationId xmlns:p14="http://schemas.microsoft.com/office/powerpoint/2010/main" val="354859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74E1-93C5-8A76-DA26-8F2DC9C86BA4}"/>
              </a:ext>
            </a:extLst>
          </p:cNvPr>
          <p:cNvSpPr>
            <a:spLocks noGrp="1"/>
          </p:cNvSpPr>
          <p:nvPr>
            <p:ph type="title"/>
          </p:nvPr>
        </p:nvSpPr>
        <p:spPr>
          <a:xfrm>
            <a:off x="677334" y="592822"/>
            <a:ext cx="8596668" cy="722050"/>
          </a:xfrm>
        </p:spPr>
        <p:txBody>
          <a:bodyPr/>
          <a:lstStyle/>
          <a:p>
            <a:r>
              <a:rPr lang="en-IN" dirty="0">
                <a:solidFill>
                  <a:schemeClr val="tx1"/>
                </a:solidFill>
              </a:rPr>
              <a:t>SCREENSHOT OF WEBSITE</a:t>
            </a:r>
          </a:p>
        </p:txBody>
      </p:sp>
      <p:sp>
        <p:nvSpPr>
          <p:cNvPr id="3" name="Slide Number Placeholder 2">
            <a:extLst>
              <a:ext uri="{FF2B5EF4-FFF2-40B4-BE49-F238E27FC236}">
                <a16:creationId xmlns:a16="http://schemas.microsoft.com/office/drawing/2014/main" id="{917D1319-D636-27F4-478E-A1B20D26C3B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4">
            <a:extLst>
              <a:ext uri="{FF2B5EF4-FFF2-40B4-BE49-F238E27FC236}">
                <a16:creationId xmlns:a16="http://schemas.microsoft.com/office/drawing/2014/main" id="{DE16B8BE-A34E-57A0-213F-ED7BE2473C89}"/>
              </a:ext>
            </a:extLst>
          </p:cNvPr>
          <p:cNvPicPr>
            <a:picLocks noChangeAspect="1"/>
          </p:cNvPicPr>
          <p:nvPr/>
        </p:nvPicPr>
        <p:blipFill rotWithShape="1">
          <a:blip r:embed="rId2"/>
          <a:srcRect t="7339" r="1812"/>
          <a:stretch/>
        </p:blipFill>
        <p:spPr>
          <a:xfrm>
            <a:off x="352338" y="2197916"/>
            <a:ext cx="3548544" cy="2965507"/>
          </a:xfrm>
          <a:prstGeom prst="rect">
            <a:avLst/>
          </a:prstGeom>
        </p:spPr>
      </p:pic>
      <p:pic>
        <p:nvPicPr>
          <p:cNvPr id="8" name="Picture 7">
            <a:extLst>
              <a:ext uri="{FF2B5EF4-FFF2-40B4-BE49-F238E27FC236}">
                <a16:creationId xmlns:a16="http://schemas.microsoft.com/office/drawing/2014/main" id="{D80D9519-F5B8-D372-64E7-8E273560486F}"/>
              </a:ext>
            </a:extLst>
          </p:cNvPr>
          <p:cNvPicPr>
            <a:picLocks noChangeAspect="1"/>
          </p:cNvPicPr>
          <p:nvPr/>
        </p:nvPicPr>
        <p:blipFill rotWithShape="1">
          <a:blip r:embed="rId3"/>
          <a:srcRect t="8889" r="4357"/>
          <a:stretch/>
        </p:blipFill>
        <p:spPr>
          <a:xfrm>
            <a:off x="4135772" y="2197915"/>
            <a:ext cx="3665989" cy="2965507"/>
          </a:xfrm>
          <a:prstGeom prst="rect">
            <a:avLst/>
          </a:prstGeom>
        </p:spPr>
      </p:pic>
      <p:pic>
        <p:nvPicPr>
          <p:cNvPr id="12" name="Picture 11">
            <a:extLst>
              <a:ext uri="{FF2B5EF4-FFF2-40B4-BE49-F238E27FC236}">
                <a16:creationId xmlns:a16="http://schemas.microsoft.com/office/drawing/2014/main" id="{CACA197A-E0D8-074B-8B69-3DF20BB16CBD}"/>
              </a:ext>
            </a:extLst>
          </p:cNvPr>
          <p:cNvPicPr>
            <a:picLocks noChangeAspect="1"/>
          </p:cNvPicPr>
          <p:nvPr/>
        </p:nvPicPr>
        <p:blipFill rotWithShape="1">
          <a:blip r:embed="rId4"/>
          <a:srcRect t="8889" r="1193" b="33823"/>
          <a:stretch/>
        </p:blipFill>
        <p:spPr>
          <a:xfrm>
            <a:off x="8154099" y="2212471"/>
            <a:ext cx="3866785" cy="2911555"/>
          </a:xfrm>
          <a:prstGeom prst="rect">
            <a:avLst/>
          </a:prstGeom>
        </p:spPr>
      </p:pic>
    </p:spTree>
    <p:extLst>
      <p:ext uri="{BB962C8B-B14F-4D97-AF65-F5344CB8AC3E}">
        <p14:creationId xmlns:p14="http://schemas.microsoft.com/office/powerpoint/2010/main" val="386459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3" name="TextBox 2">
            <a:extLst>
              <a:ext uri="{FF2B5EF4-FFF2-40B4-BE49-F238E27FC236}">
                <a16:creationId xmlns:a16="http://schemas.microsoft.com/office/drawing/2014/main" id="{ECE007FF-D183-F8C1-EFFB-1802B0B6CDA5}"/>
              </a:ext>
            </a:extLst>
          </p:cNvPr>
          <p:cNvSpPr txBox="1"/>
          <p:nvPr/>
        </p:nvSpPr>
        <p:spPr>
          <a:xfrm>
            <a:off x="812322" y="5185539"/>
            <a:ext cx="9388121" cy="1015663"/>
          </a:xfrm>
          <a:prstGeom prst="rect">
            <a:avLst/>
          </a:prstGeom>
          <a:noFill/>
        </p:spPr>
        <p:txBody>
          <a:bodyPr wrap="square" rtlCol="0">
            <a:spAutoFit/>
          </a:bodyPr>
          <a:lstStyle/>
          <a:p>
            <a:r>
              <a:rPr lang="en-IN" sz="2000" b="1" dirty="0"/>
              <a:t>Website link: </a:t>
            </a:r>
            <a:r>
              <a:rPr lang="en-IN" sz="2000" b="1" dirty="0">
                <a:hlinkClick r:id="rId3"/>
              </a:rPr>
              <a:t>https://github.com/Vinodk-17/IBM-Full-Stack-Project-JOB-PORTAL-FOR-INFORMAL-JOB-SECTOR</a:t>
            </a:r>
            <a:endParaRPr lang="en-IN" sz="2000" b="1" dirty="0"/>
          </a:p>
          <a:p>
            <a:endParaRPr lang="en-IN" sz="2000" b="1" dirty="0"/>
          </a:p>
        </p:txBody>
      </p:sp>
      <p:sp>
        <p:nvSpPr>
          <p:cNvPr id="2" name="TextBox 1">
            <a:extLst>
              <a:ext uri="{FF2B5EF4-FFF2-40B4-BE49-F238E27FC236}">
                <a16:creationId xmlns:a16="http://schemas.microsoft.com/office/drawing/2014/main" id="{042E4429-0D16-A341-87BA-509FD6C94168}"/>
              </a:ext>
            </a:extLst>
          </p:cNvPr>
          <p:cNvSpPr txBox="1"/>
          <p:nvPr/>
        </p:nvSpPr>
        <p:spPr>
          <a:xfrm>
            <a:off x="675957" y="1946448"/>
            <a:ext cx="9587883" cy="3447098"/>
          </a:xfrm>
          <a:prstGeom prst="rect">
            <a:avLst/>
          </a:prstGeom>
          <a:noFill/>
        </p:spPr>
        <p:txBody>
          <a:bodyPr wrap="square" rtlCol="0">
            <a:spAutoFit/>
          </a:bodyPr>
          <a:lstStyle/>
          <a:p>
            <a:pPr algn="just"/>
            <a:r>
              <a:rPr lang="en-US" sz="2000" dirty="0"/>
              <a:t>This project’s purpose is to create a job portal for unskilled workers. It aims to automate the process of applying for any job, posting new job openings, and so on. </a:t>
            </a:r>
          </a:p>
          <a:p>
            <a:pPr algn="just"/>
            <a:r>
              <a:rPr lang="en-US" sz="2000" dirty="0"/>
              <a:t>The merits are as follows: </a:t>
            </a:r>
          </a:p>
          <a:p>
            <a:pPr algn="just"/>
            <a:r>
              <a:rPr lang="en-US" sz="2000" dirty="0"/>
              <a:t>1. Users can enter data into this project using simple and interactive forms. It is very helpful </a:t>
            </a:r>
          </a:p>
          <a:p>
            <a:pPr algn="just"/>
            <a:r>
              <a:rPr lang="en-US" sz="2000" dirty="0"/>
              <a:t>for the users to enter the required data in such a simple manner.</a:t>
            </a:r>
          </a:p>
          <a:p>
            <a:pPr algn="just"/>
            <a:r>
              <a:rPr lang="en-US" sz="2000" dirty="0"/>
              <a:t>2. The user is primarily concerned with the accuracy of the information they are entering.</a:t>
            </a:r>
          </a:p>
          <a:p>
            <a:pPr algn="just"/>
            <a:r>
              <a:rPr lang="en-US" sz="2000" dirty="0"/>
              <a:t>Validations are present at every stage to ensure valid data is entered by the user.</a:t>
            </a:r>
          </a:p>
          <a:p>
            <a:endParaRPr lang="en-IN"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0"/>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2" name="TextBox 1">
            <a:extLst>
              <a:ext uri="{FF2B5EF4-FFF2-40B4-BE49-F238E27FC236}">
                <a16:creationId xmlns:a16="http://schemas.microsoft.com/office/drawing/2014/main" id="{2B373256-8742-DBD7-8DD3-2AC2E16EB00C}"/>
              </a:ext>
            </a:extLst>
          </p:cNvPr>
          <p:cNvSpPr txBox="1"/>
          <p:nvPr/>
        </p:nvSpPr>
        <p:spPr>
          <a:xfrm>
            <a:off x="2176624" y="2777671"/>
            <a:ext cx="7794594" cy="830997"/>
          </a:xfrm>
          <a:prstGeom prst="rect">
            <a:avLst/>
          </a:prstGeom>
          <a:noFill/>
        </p:spPr>
        <p:txBody>
          <a:bodyPr wrap="square" rtlCol="0">
            <a:spAutoFit/>
          </a:bodyPr>
          <a:lstStyle/>
          <a:p>
            <a:pPr algn="ctr"/>
            <a:r>
              <a:rPr lang="en-IN" sz="4800" dirty="0"/>
              <a:t>Thank You!!!</a:t>
            </a:r>
            <a:r>
              <a:rPr lang="en-IN" sz="4800" b="1" i="0" dirty="0">
                <a:solidFill>
                  <a:srgbClr val="BDC1C6"/>
                </a:solidFill>
                <a:effectLst/>
                <a:latin typeface="arial" panose="020B0604020202020204" pitchFamily="34" charset="0"/>
              </a:rPr>
              <a:t> 😀 😀</a:t>
            </a:r>
            <a:endParaRPr lang="en-IN" sz="48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p:tgtEl>
                                          <p:spTgt spid="23"/>
                                        </p:tgtEl>
                                        <p:attrNameLst>
                                          <p:attrName>ppt_y</p:attrName>
                                        </p:attrNameLst>
                                      </p:cBhvr>
                                      <p:tavLst>
                                        <p:tav tm="0">
                                          <p:val>
                                            <p:strVal val="#ppt_y+#ppt_h*1.125000"/>
                                          </p:val>
                                        </p:tav>
                                        <p:tav tm="100000">
                                          <p:val>
                                            <p:strVal val="#ppt_y"/>
                                          </p:val>
                                        </p:tav>
                                      </p:tavLst>
                                    </p:anim>
                                    <p:animEffect transition="in" filter="wipe(up)">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ppt_y</p:attrName>
                                        </p:attrNameLst>
                                      </p:cBhvr>
                                      <p:tavLst>
                                        <p:tav tm="0">
                                          <p:val>
                                            <p:strVal val="#ppt_y+#ppt_h*1.125000"/>
                                          </p:val>
                                        </p:tav>
                                        <p:tav tm="100000">
                                          <p:val>
                                            <p:strVal val="#ppt_y"/>
                                          </p:val>
                                        </p:tav>
                                      </p:tavLst>
                                    </p:anim>
                                    <p:animEffect transition="in" filter="wipe(up)">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p:txBody>
          <a:bodyPr>
            <a:normAutofit fontScale="90000"/>
          </a:bodyPr>
          <a:lstStyle/>
          <a:p>
            <a:r>
              <a:rPr lang="en-GB" dirty="0"/>
              <a:t>PROJECT TITLE</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DB1A99CC-EC7F-B28C-8046-25E938341DEC}"/>
              </a:ext>
            </a:extLst>
          </p:cNvPr>
          <p:cNvSpPr txBox="1"/>
          <p:nvPr/>
        </p:nvSpPr>
        <p:spPr>
          <a:xfrm>
            <a:off x="3583619" y="2607563"/>
            <a:ext cx="5024761" cy="1415772"/>
          </a:xfrm>
          <a:prstGeom prst="rect">
            <a:avLst/>
          </a:prstGeom>
          <a:noFill/>
        </p:spPr>
        <p:txBody>
          <a:bodyPr wrap="square" rtlCol="0">
            <a:spAutoFit/>
          </a:bodyPr>
          <a:lstStyle/>
          <a:p>
            <a:pPr algn="ctr"/>
            <a:r>
              <a:rPr lang="en-IN" sz="4300" dirty="0">
                <a:effectLst/>
                <a:latin typeface="+mj-lt"/>
                <a:ea typeface="Calibri" panose="020F0502020204030204" pitchFamily="34" charset="0"/>
                <a:cs typeface="Times New Roman" panose="02020603050405020304" pitchFamily="18" charset="0"/>
              </a:rPr>
              <a:t>Job Portal For Informal Job Sector</a:t>
            </a:r>
            <a:endParaRPr lang="en-IN" sz="4300" dirty="0">
              <a:latin typeface="+mj-lt"/>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778000" y="1432560"/>
            <a:ext cx="7640320" cy="5243448"/>
          </a:xfrm>
        </p:spPr>
        <p:txBody>
          <a:bodyPr/>
          <a:lstStyle/>
          <a:p>
            <a:pPr lvl="1">
              <a:lnSpc>
                <a:spcPct val="150000"/>
              </a:lnSpc>
            </a:pPr>
            <a:r>
              <a:rPr lang="en-IN" dirty="0"/>
              <a:t>PROBLEM STATEMENT</a:t>
            </a:r>
          </a:p>
          <a:p>
            <a:pPr lvl="1">
              <a:lnSpc>
                <a:spcPct val="150000"/>
              </a:lnSpc>
            </a:pPr>
            <a:r>
              <a:rPr lang="en-IN" dirty="0"/>
              <a:t>PROJECT OVERVIEW</a:t>
            </a:r>
          </a:p>
          <a:p>
            <a:pPr lvl="1">
              <a:lnSpc>
                <a:spcPct val="150000"/>
              </a:lnSpc>
            </a:pPr>
            <a:r>
              <a:rPr lang="en-US" dirty="0"/>
              <a:t>WHO ARE THE END USERS?</a:t>
            </a:r>
          </a:p>
          <a:p>
            <a:pPr lvl="1">
              <a:lnSpc>
                <a:spcPct val="150000"/>
              </a:lnSpc>
            </a:pPr>
            <a:r>
              <a:rPr lang="en-US" dirty="0"/>
              <a:t>OUR SOLUTION AND ITS VALUE PROPOSITION</a:t>
            </a:r>
          </a:p>
          <a:p>
            <a:pPr lvl="1">
              <a:lnSpc>
                <a:spcPct val="150000"/>
              </a:lnSpc>
            </a:pPr>
            <a:r>
              <a:rPr lang="en-US" dirty="0"/>
              <a:t>THE WOW IN OUR SOLUTION</a:t>
            </a:r>
          </a:p>
          <a:p>
            <a:pPr lvl="1">
              <a:lnSpc>
                <a:spcPct val="150000"/>
              </a:lnSpc>
            </a:pPr>
            <a:r>
              <a:rPr lang="en-GB" dirty="0"/>
              <a:t>MODELLING</a:t>
            </a:r>
          </a:p>
          <a:p>
            <a:pPr lvl="1">
              <a:lnSpc>
                <a:spcPct val="150000"/>
              </a:lnSpc>
            </a:pPr>
            <a:r>
              <a:rPr lang="en-IN" dirty="0">
                <a:solidFill>
                  <a:schemeClr val="tx1"/>
                </a:solidFill>
              </a:rPr>
              <a:t>SCREENSHOT OF WEBSITE</a:t>
            </a:r>
          </a:p>
          <a:p>
            <a:pPr lvl="1">
              <a:lnSpc>
                <a:spcPct val="150000"/>
              </a:lnSpc>
            </a:pPr>
            <a:r>
              <a:rPr lang="en-GB" dirty="0"/>
              <a:t>RESULTS</a:t>
            </a:r>
            <a:endParaRPr lang="en-IN" dirty="0">
              <a:solidFill>
                <a:schemeClr val="tx1"/>
              </a:solidFill>
            </a:endParaRP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a:bodyPr>
          <a:lstStyle/>
          <a:p>
            <a:pPr marL="0" indent="0" algn="just">
              <a:lnSpc>
                <a:spcPct val="150000"/>
              </a:lnSpc>
              <a:buNone/>
            </a:pPr>
            <a:r>
              <a:rPr lang="en-IN" dirty="0"/>
              <a:t>Finding a good domestic worker or a driver is a task. But it’s also a difficult task for that good domestic worker or a driver to find a job. It has always been a problem in the unorganized sector to match the skills of blue-collar workers with available jobs. To bridge this gap, we decided to build a job portal website for an informal sector job.</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2044700"/>
            <a:ext cx="8611191" cy="3560763"/>
          </a:xfrm>
        </p:spPr>
        <p:txBody>
          <a:bodyPr>
            <a:normAutofit/>
          </a:bodyPr>
          <a:lstStyle/>
          <a:p>
            <a:pPr marL="0" indent="0" algn="just">
              <a:lnSpc>
                <a:spcPct val="150000"/>
              </a:lnSpc>
              <a:buNone/>
            </a:pPr>
            <a:r>
              <a:rPr lang="en-IN" dirty="0"/>
              <a:t>Our website (EVERYJOBS) is dedicated to the informal job sector and shall enable the job seekers of this category to become independent, in terms of employment generation and income management. Our goal is to not only bridge the extensive gap between employers and blue or grey collar job workers but to organize the unorganized sector as well.</a:t>
            </a:r>
          </a:p>
          <a:p>
            <a:pPr algn="just">
              <a:lnSpc>
                <a:spcPct val="150000"/>
              </a:lnSpc>
            </a:pP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3" name="Picture 2" descr="Engineering Cartoon">
            <a:extLst>
              <a:ext uri="{FF2B5EF4-FFF2-40B4-BE49-F238E27FC236}">
                <a16:creationId xmlns:a16="http://schemas.microsoft.com/office/drawing/2014/main" id="{59D41F3D-E115-1C40-9D04-FA07F5D79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591" y="4259324"/>
            <a:ext cx="2212596" cy="221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2532898"/>
            <a:ext cx="7904481" cy="3990023"/>
          </a:xfrm>
        </p:spPr>
        <p:txBody>
          <a:bodyPr>
            <a:normAutofit/>
          </a:bodyPr>
          <a:lstStyle/>
          <a:p>
            <a:pPr marL="0" indent="0" algn="just">
              <a:buNone/>
            </a:pPr>
            <a:r>
              <a:rPr lang="en-IN" dirty="0"/>
              <a:t>The end user of the website can be classified in two categories:</a:t>
            </a:r>
          </a:p>
          <a:p>
            <a:pPr lvl="0" algn="just"/>
            <a:r>
              <a:rPr lang="en-US" dirty="0"/>
              <a:t> Job seeker : People who will register on the website to get a job related to      their expertise.</a:t>
            </a:r>
          </a:p>
          <a:p>
            <a:pPr lvl="0" algn="just"/>
            <a:r>
              <a:rPr lang="en-US" dirty="0"/>
              <a:t> Employer : Person who post jobs and get the information of the employees data who have applied for the certain posted job.</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165532" y="1917577"/>
            <a:ext cx="8913800" cy="4094109"/>
          </a:xfrm>
        </p:spPr>
        <p:txBody>
          <a:bodyPr>
            <a:normAutofit fontScale="92500"/>
          </a:bodyPr>
          <a:lstStyle/>
          <a:p>
            <a:pPr marL="0" indent="0" algn="just">
              <a:lnSpc>
                <a:spcPct val="160000"/>
              </a:lnSpc>
              <a:buNone/>
            </a:pPr>
            <a:r>
              <a:rPr lang="en-IN" sz="2200" dirty="0"/>
              <a:t>EVERYJOBS is interactive and accessible to the enriched employers and digitally backward workers. Our current and prospective employers/job seekers will find valuable information about our features on the homepage itself. Having a web-based portal has no agenda to question the less competitive workers who barely understand Internet and its services, it is to make them comfortable with the digitalized hiring solutions. In order to lessen their difficulty, we have built a simple login and register page for potential job seekers and they shall see numerous job opportunities with/without login. </a:t>
            </a:r>
          </a:p>
          <a:p>
            <a:pPr marL="0" indent="0" algn="just">
              <a:lnSpc>
                <a:spcPct val="160000"/>
              </a:lnSpc>
              <a:buNone/>
            </a:pPr>
            <a:endParaRPr lang="en-IN" sz="2400" dirty="0"/>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t>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660399" y="2044700"/>
            <a:ext cx="8357936" cy="3557110"/>
          </a:xfrm>
        </p:spPr>
        <p:txBody>
          <a:bodyPr>
            <a:normAutofit fontScale="92500" lnSpcReduction="10000"/>
          </a:bodyPr>
          <a:lstStyle/>
          <a:p>
            <a:pPr marL="0" indent="0">
              <a:buNone/>
            </a:pPr>
            <a:r>
              <a:rPr lang="en-IN" b="1" dirty="0"/>
              <a:t>For Job Seekers, there are several features:</a:t>
            </a:r>
            <a:endParaRPr lang="en-IN" dirty="0"/>
          </a:p>
          <a:p>
            <a:pPr lvl="0"/>
            <a:r>
              <a:rPr lang="en-US" dirty="0"/>
              <a:t> Forever free. You’d never have to pay to find a great job.</a:t>
            </a:r>
          </a:p>
          <a:p>
            <a:pPr lvl="0"/>
            <a:r>
              <a:rPr lang="en-US" dirty="0"/>
              <a:t> Registration/Sign up : Both employer and job seeker have to register in order to post a job and apply for a job respectively.</a:t>
            </a:r>
          </a:p>
          <a:p>
            <a:pPr lvl="0"/>
            <a:r>
              <a:rPr lang="en-US" dirty="0"/>
              <a:t> Leverage Exclusivity – specially design job portal for informal sector.</a:t>
            </a:r>
          </a:p>
          <a:p>
            <a:pPr lvl="0"/>
            <a:r>
              <a:rPr lang="en-US" dirty="0"/>
              <a:t> Simple yet useful. Our Dashboard service is to keep your applied jobs history safe.</a:t>
            </a:r>
          </a:p>
          <a:p>
            <a:pPr lvl="0"/>
            <a:r>
              <a:rPr lang="en-US" dirty="0"/>
              <a:t> Easy one click applies and many more.</a:t>
            </a:r>
          </a:p>
          <a:p>
            <a:pPr lvl="0"/>
            <a:r>
              <a:rPr lang="en-US" dirty="0"/>
              <a:t> API for Candidate Applications.</a:t>
            </a:r>
          </a:p>
          <a:p>
            <a:pPr lvl="0"/>
            <a:r>
              <a:rPr lang="en-US" dirty="0"/>
              <a:t> Web Scraping feature to get jobs information from the web.</a:t>
            </a:r>
            <a:endParaRPr lang="en-IN" sz="2400" dirty="0"/>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a:bodyPr>
          <a:lstStyle/>
          <a:p>
            <a:r>
              <a:rPr lang="en-US" sz="3600" dirty="0"/>
              <a:t>THE WOW IN OUR SOLUTION</a:t>
            </a:r>
            <a:endParaRPr lang="en-IN" sz="3600" dirty="0"/>
          </a:p>
        </p:txBody>
      </p:sp>
      <p:pic>
        <p:nvPicPr>
          <p:cNvPr id="2050" name="Picture 2" descr="Industrial Worker Icon Set Stock Illustration - Download Image Now - Adult,  Adults Only, Black Color - iStock">
            <a:extLst>
              <a:ext uri="{FF2B5EF4-FFF2-40B4-BE49-F238E27FC236}">
                <a16:creationId xmlns:a16="http://schemas.microsoft.com/office/drawing/2014/main" id="{8602B025-25F6-B4BF-4327-27BE7B03C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9870" y="2569626"/>
            <a:ext cx="22479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a16="http://schemas.microsoft.com/office/drawing/2014/main" id="{61C164BE-2CBB-41DA-AE46-F2B63BB82E3B}"/>
              </a:ext>
            </a:extLst>
          </p:cNvPr>
          <p:cNvSpPr txBox="1"/>
          <p:nvPr/>
        </p:nvSpPr>
        <p:spPr>
          <a:xfrm>
            <a:off x="734680" y="1179207"/>
            <a:ext cx="3899176" cy="369332"/>
          </a:xfrm>
          <a:prstGeom prst="rect">
            <a:avLst/>
          </a:prstGeom>
          <a:noFill/>
        </p:spPr>
        <p:txBody>
          <a:bodyPr wrap="square">
            <a:spAutoFit/>
          </a:bodyPr>
          <a:lstStyle/>
          <a:p>
            <a:r>
              <a:rPr lang="en-IN" dirty="0"/>
              <a:t>USERFLOW:</a:t>
            </a:r>
          </a:p>
        </p:txBody>
      </p:sp>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pic>
        <p:nvPicPr>
          <p:cNvPr id="3" name="Picture 2">
            <a:extLst>
              <a:ext uri="{FF2B5EF4-FFF2-40B4-BE49-F238E27FC236}">
                <a16:creationId xmlns:a16="http://schemas.microsoft.com/office/drawing/2014/main" id="{2DCA51C8-083C-AE35-4B37-2C89F1B42299}"/>
              </a:ext>
            </a:extLst>
          </p:cNvPr>
          <p:cNvPicPr>
            <a:picLocks noChangeAspect="1"/>
          </p:cNvPicPr>
          <p:nvPr/>
        </p:nvPicPr>
        <p:blipFill rotWithShape="1">
          <a:blip r:embed="rId3"/>
          <a:srcRect l="32202" t="12844" r="32156" b="16331"/>
          <a:stretch/>
        </p:blipFill>
        <p:spPr>
          <a:xfrm>
            <a:off x="3440912" y="205576"/>
            <a:ext cx="5767645" cy="6446847"/>
          </a:xfrm>
          <a:prstGeom prst="rect">
            <a:avLst/>
          </a:prstGeom>
        </p:spPr>
      </p:pic>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680</TotalTime>
  <Words>623</Words>
  <Application>Microsoft Office PowerPoint</Application>
  <PresentationFormat>Widescreen</PresentationFormat>
  <Paragraphs>50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Tw Cen MT</vt:lpstr>
      <vt:lpstr>Tw Cen MT Condensed</vt:lpstr>
      <vt:lpstr>Wingdings</vt:lpstr>
      <vt:lpstr>Wingdings 3</vt:lpstr>
      <vt:lpstr>Integral</vt:lpstr>
      <vt:lpstr>Vinod Kumar Rameshchandra Kuril (STU62f65b8952e581660312457)  Department of Computer Engineering Thakur College of Engineering and Technology Mumbai University  November 2022  </vt:lpstr>
      <vt:lpstr>PROJECT TITLE </vt:lpstr>
      <vt:lpstr>AGENDA</vt:lpstr>
      <vt:lpstr>PROBLEM  STATEMENT</vt:lpstr>
      <vt:lpstr>PROJECT  OVERVIEW</vt:lpstr>
      <vt:lpstr>WHO ARE THE END USERS?</vt:lpstr>
      <vt:lpstr> OUR SOLUTION AND ITS VALUE PROPOSITION</vt:lpstr>
      <vt:lpstr>THE WOW IN OUR SOLUTION</vt:lpstr>
      <vt:lpstr>MODELLING</vt:lpstr>
      <vt:lpstr>SCREENSHOT OF WEBSITE</vt:lpstr>
      <vt:lpstr>SCREENSHOT OF WEBSITE</vt:lpstr>
      <vt:lpstr>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Shubham</cp:lastModifiedBy>
  <cp:revision>85</cp:revision>
  <dcterms:created xsi:type="dcterms:W3CDTF">2021-07-11T13:13:15Z</dcterms:created>
  <dcterms:modified xsi:type="dcterms:W3CDTF">2022-11-17T06:45:22Z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