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Analysis: Key Insights for 2011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for CEO &amp; CMO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9"/>
    </mc:Choice>
    <mc:Fallback xmlns="">
      <p:transition spd="slow" advTm="235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Loaded raw dataset into Power BI</a:t>
            </a:r>
          </a:p>
          <a:p>
            <a:pPr>
              <a:defRPr sz="1800"/>
            </a:pPr>
            <a:r>
              <a:t>Removed duplicates and missing values</a:t>
            </a:r>
          </a:p>
          <a:p>
            <a:pPr>
              <a:defRPr sz="1800"/>
            </a:pPr>
            <a:r>
              <a:t>Standardized date, customer ID, and country formats</a:t>
            </a:r>
          </a:p>
          <a:p>
            <a:pPr>
              <a:defRPr sz="1800"/>
            </a:pPr>
            <a:r>
              <a:t>Ensured clean, reliable data for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94"/>
    </mc:Choice>
    <mc:Fallback xmlns="">
      <p:transition spd="slow" advTm="453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Trends – 2011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240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Line Chart (x-axis = Months, y-axis = Revenue)</a:t>
            </a:r>
          </a:p>
          <a:p>
            <a:pPr>
              <a:defRPr sz="1800"/>
            </a:pPr>
            <a:r>
              <a:rPr dirty="0"/>
              <a:t>Peaks in November–December, dips in summer months</a:t>
            </a:r>
          </a:p>
          <a:p>
            <a:pPr>
              <a:defRPr sz="1800"/>
            </a:pPr>
            <a:r>
              <a:rPr dirty="0"/>
              <a:t>Insight: Seasonal buying behavior – critical for forecasting 2012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AF42-B8AC-7C30-B511-AC87553A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4017"/>
            <a:ext cx="8229600" cy="4169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7"/>
    </mc:Choice>
    <mc:Fallback xmlns="">
      <p:transition spd="slow" advTm="44047"/>
    </mc:Fallback>
  </mc:AlternateContent>
  <p:extLst>
    <p:ext uri="{3A86A75C-4F4B-4683-9AE1-C65F6400EC91}">
      <p14:laserTraceLst xmlns:p14="http://schemas.microsoft.com/office/powerpoint/2010/main">
        <p14:tracePtLst>
          <p14:tracePt t="332" x="1833563" y="4090988"/>
          <p14:tracePt t="357" x="1833563" y="4083050"/>
          <p14:tracePt t="374" x="1857375" y="4067175"/>
          <p14:tracePt t="381" x="1905000" y="4035425"/>
          <p14:tracePt t="389" x="1952625" y="4011613"/>
          <p14:tracePt t="398" x="2033588" y="3979863"/>
          <p14:tracePt t="405" x="2097088" y="3948113"/>
          <p14:tracePt t="414" x="2192338" y="3906838"/>
          <p14:tracePt t="421" x="2303463" y="3883025"/>
          <p14:tracePt t="429" x="2447925" y="3843338"/>
          <p14:tracePt t="437" x="2559050" y="3803650"/>
          <p14:tracePt t="446" x="2774950" y="3756025"/>
          <p14:tracePt t="454" x="2917825" y="3724275"/>
          <p14:tracePt t="462" x="3149600" y="3684588"/>
          <p14:tracePt t="469" x="3252788" y="3668713"/>
          <p14:tracePt t="478" x="3348038" y="3644900"/>
          <p14:tracePt t="486" x="3395663" y="3636963"/>
          <p14:tracePt t="494" x="3427413" y="3636963"/>
          <p14:tracePt t="502" x="3435350" y="3636963"/>
          <p14:tracePt t="2783" x="3459163" y="3605213"/>
          <p14:tracePt t="2817" x="3459163" y="3595688"/>
          <p14:tracePt t="2824" x="3467100" y="3587750"/>
          <p14:tracePt t="2839" x="3467100" y="3579813"/>
          <p14:tracePt t="2854" x="3476625" y="3571875"/>
          <p14:tracePt t="2862" x="3476625" y="3563938"/>
          <p14:tracePt t="2871" x="3484563" y="3548063"/>
          <p14:tracePt t="2888" x="3484563" y="3532188"/>
          <p14:tracePt t="2896" x="3492500" y="3524250"/>
          <p14:tracePt t="2902" x="3492500" y="3516313"/>
          <p14:tracePt t="2954" x="3492500" y="3508375"/>
          <p14:tracePt t="8273" x="3500438" y="3500438"/>
          <p14:tracePt t="8284" x="3508375" y="3500438"/>
          <p14:tracePt t="8290" x="3516313" y="3492500"/>
          <p14:tracePt t="8295" x="3524250" y="3484563"/>
          <p14:tracePt t="8302" x="3532188" y="3468688"/>
          <p14:tracePt t="8310" x="3532188" y="3460750"/>
          <p14:tracePt t="8319" x="3540125" y="3452813"/>
          <p14:tracePt t="8326" x="3548063" y="3436938"/>
          <p14:tracePt t="8346" x="3548063" y="3429000"/>
          <p14:tracePt t="8368" x="3548063" y="3421063"/>
          <p14:tracePt t="8376" x="3548063" y="3413125"/>
          <p14:tracePt t="8609" x="3563938" y="3413125"/>
          <p14:tracePt t="8617" x="3571875" y="3421063"/>
          <p14:tracePt t="8624" x="3579813" y="3421063"/>
          <p14:tracePt t="8632" x="3603625" y="3421063"/>
          <p14:tracePt t="8640" x="3619500" y="3429000"/>
          <p14:tracePt t="8649" x="3619500" y="3444875"/>
          <p14:tracePt t="8657" x="3635375" y="3444875"/>
          <p14:tracePt t="8665" x="3635375" y="3452813"/>
          <p14:tracePt t="8673" x="3643313" y="3452813"/>
          <p14:tracePt t="8682" x="3651250" y="3460750"/>
          <p14:tracePt t="8690" x="3659188" y="3460750"/>
          <p14:tracePt t="8697" x="3667125" y="3468688"/>
          <p14:tracePt t="8705" x="3675063" y="3476625"/>
          <p14:tracePt t="8714" x="3698875" y="3484563"/>
          <p14:tracePt t="8721" x="3714750" y="3508375"/>
          <p14:tracePt t="8730" x="3730625" y="3516313"/>
          <p14:tracePt t="8738" x="3746500" y="3532188"/>
          <p14:tracePt t="8746" x="3754438" y="3548063"/>
          <p14:tracePt t="8753" x="3762375" y="3548063"/>
          <p14:tracePt t="8762" x="3762375" y="3556000"/>
          <p14:tracePt t="8770" x="3770313" y="3556000"/>
          <p14:tracePt t="8777" x="3770313" y="3563938"/>
          <p14:tracePt t="8785" x="3778250" y="3563938"/>
          <p14:tracePt t="8794" x="3778250" y="3571875"/>
          <p14:tracePt t="8801" x="3786188" y="3571875"/>
          <p14:tracePt t="8810" x="3794125" y="3579813"/>
          <p14:tracePt t="8818" x="3810000" y="3587750"/>
          <p14:tracePt t="8826" x="3825875" y="3595688"/>
          <p14:tracePt t="8834" x="3843338" y="3605213"/>
          <p14:tracePt t="8843" x="3851275" y="3613150"/>
          <p14:tracePt t="8850" x="3875088" y="3613150"/>
          <p14:tracePt t="8859" x="3898900" y="3629025"/>
          <p14:tracePt t="8867" x="3922713" y="3636963"/>
          <p14:tracePt t="8875" x="3970338" y="3652838"/>
          <p14:tracePt t="8883" x="4002088" y="3668713"/>
          <p14:tracePt t="8892" x="4033838" y="3684588"/>
          <p14:tracePt t="8899" x="4081463" y="3708400"/>
          <p14:tracePt t="8906" x="4113213" y="3724275"/>
          <p14:tracePt t="8915" x="4152900" y="3740150"/>
          <p14:tracePt t="8928" x="4168775" y="3748088"/>
          <p14:tracePt t="8937" x="4192588" y="3763963"/>
          <p14:tracePt t="8943" x="4210050" y="3763963"/>
          <p14:tracePt t="8946" x="4217988" y="3763963"/>
          <p14:tracePt t="8954" x="4225925" y="3763963"/>
          <p14:tracePt t="8964" x="4233863" y="3763963"/>
          <p14:tracePt t="8971" x="4249738" y="3763963"/>
          <p14:tracePt t="8980" x="4257675" y="3763963"/>
          <p14:tracePt t="8988" x="4265613" y="3763963"/>
          <p14:tracePt t="8997" x="4273550" y="3763963"/>
          <p14:tracePt t="9305" x="4273550" y="3756025"/>
          <p14:tracePt t="17384" x="4273550" y="3771900"/>
          <p14:tracePt t="17390" x="4273550" y="3779838"/>
          <p14:tracePt t="17397" x="4273550" y="3787775"/>
          <p14:tracePt t="17406" x="4273550" y="3795713"/>
          <p14:tracePt t="17422" x="4273550" y="3803650"/>
          <p14:tracePt t="17439" x="4273550" y="3811588"/>
          <p14:tracePt t="17486" x="4273550" y="3819525"/>
          <p14:tracePt t="17493" x="4281488" y="3827463"/>
          <p14:tracePt t="17528" x="4281488" y="3835400"/>
          <p14:tracePt t="17542" x="4289425" y="3835400"/>
          <p14:tracePt t="17559" x="4297363" y="3835400"/>
          <p14:tracePt t="17586" x="4297363" y="3843338"/>
          <p14:tracePt t="17607" x="4305300" y="3843338"/>
          <p14:tracePt t="21477" x="4360863" y="3922713"/>
          <p14:tracePt t="21485" x="4392613" y="3948113"/>
          <p14:tracePt t="21493" x="4416425" y="3963988"/>
          <p14:tracePt t="21503" x="4471988" y="3987800"/>
          <p14:tracePt t="21510" x="4519613" y="4003675"/>
          <p14:tracePt t="21518" x="4576763" y="4027488"/>
          <p14:tracePt t="21526" x="4608513" y="4035425"/>
          <p14:tracePt t="21535" x="4679950" y="4059238"/>
          <p14:tracePt t="21543" x="4735513" y="4075113"/>
          <p14:tracePt t="21551" x="4799013" y="4090988"/>
          <p14:tracePt t="21559" x="4862513" y="4098925"/>
          <p14:tracePt t="21566" x="4951413" y="4122738"/>
          <p14:tracePt t="21575" x="5030788" y="4138613"/>
          <p14:tracePt t="21583" x="5126038" y="4146550"/>
          <p14:tracePt t="21591" x="5205413" y="4154488"/>
          <p14:tracePt t="21599" x="5310188" y="4162425"/>
          <p14:tracePt t="21606" x="5389563" y="4170363"/>
          <p14:tracePt t="21614" x="5476875" y="4178300"/>
          <p14:tracePt t="21623" x="5508625" y="4178300"/>
          <p14:tracePt t="21630" x="5564188" y="4186238"/>
          <p14:tracePt t="21639" x="5588000" y="4186238"/>
          <p14:tracePt t="21648" x="5619750" y="4194175"/>
          <p14:tracePt t="21656" x="5627688" y="4194175"/>
          <p14:tracePt t="21671" x="5635625" y="4194175"/>
          <p14:tracePt t="21721" x="5643563" y="4194175"/>
          <p14:tracePt t="21729" x="5651500" y="4202113"/>
          <p14:tracePt t="21745" x="5651500" y="4210050"/>
          <p14:tracePt t="21752" x="5659438" y="4210050"/>
          <p14:tracePt t="21800" x="5667375" y="4210050"/>
          <p14:tracePt t="21819" x="5684838" y="4217988"/>
          <p14:tracePt t="21827" x="5700713" y="4225925"/>
          <p14:tracePt t="21836" x="5716588" y="4225925"/>
          <p14:tracePt t="21841" x="5748338" y="4225925"/>
          <p14:tracePt t="21849" x="5780088" y="4225925"/>
          <p14:tracePt t="21856" x="5819775" y="4241800"/>
          <p14:tracePt t="21864" x="5843588" y="4241800"/>
          <p14:tracePt t="21873" x="5875338" y="4249738"/>
          <p14:tracePt t="21881" x="5899150" y="4257675"/>
          <p14:tracePt t="21890" x="5915025" y="4257675"/>
          <p14:tracePt t="21896" x="5930900" y="4257675"/>
          <p14:tracePt t="21905" x="5946775" y="4257675"/>
          <p14:tracePt t="21912" x="5954713" y="4257675"/>
          <p14:tracePt t="21920" x="5962650" y="4257675"/>
          <p14:tracePt t="21938" x="5970588" y="4257675"/>
          <p14:tracePt t="21962" x="5978525" y="4257675"/>
          <p14:tracePt t="21986" x="5986463" y="4257675"/>
          <p14:tracePt t="22002" x="5994400" y="4257675"/>
          <p14:tracePt t="22009" x="6002338" y="4257675"/>
          <p14:tracePt t="22026" x="6010275" y="4257675"/>
          <p14:tracePt t="22178" x="6010275" y="4241800"/>
          <p14:tracePt t="22197" x="6002338" y="4241800"/>
          <p14:tracePt t="22204" x="5994400" y="4233863"/>
          <p14:tracePt t="22231" x="5986463" y="4233863"/>
          <p14:tracePt t="22263" x="5986463" y="4225925"/>
          <p14:tracePt t="22267" x="5978525" y="4225925"/>
          <p14:tracePt t="22296" x="5970588" y="4225925"/>
          <p14:tracePt t="22303" x="5970588" y="4217988"/>
          <p14:tracePt t="22317" x="5962650" y="4217988"/>
          <p14:tracePt t="22335" x="5962650" y="4210050"/>
          <p14:tracePt t="22356" x="5954713" y="4210050"/>
          <p14:tracePt t="22397" x="5946775" y="4210050"/>
          <p14:tracePt t="26776" x="5922963" y="4202113"/>
          <p14:tracePt t="26795" x="5915025" y="4202113"/>
          <p14:tracePt t="26810" x="5907088" y="4194175"/>
          <p14:tracePt t="26844" x="5899150" y="4194175"/>
          <p14:tracePt t="26850" x="5899150" y="4186238"/>
          <p14:tracePt t="26859" x="5891213" y="4186238"/>
          <p14:tracePt t="26959" x="5883275" y="4186238"/>
          <p14:tracePt t="27013" x="5875338" y="4178300"/>
          <p14:tracePt t="27061" x="5867400" y="4178300"/>
          <p14:tracePt t="27087" x="5859463" y="4178300"/>
          <p14:tracePt t="27095" x="5851525" y="4178300"/>
          <p14:tracePt t="27117" x="5843588" y="4178300"/>
          <p14:tracePt t="27124" x="5835650" y="4178300"/>
          <p14:tracePt t="27141" x="5827713" y="4178300"/>
          <p14:tracePt t="27148" x="5819775" y="4178300"/>
          <p14:tracePt t="27165" x="5811838" y="4178300"/>
          <p14:tracePt t="27189" x="5803900" y="4178300"/>
          <p14:tracePt t="27214" x="5795963" y="4178300"/>
          <p14:tracePt t="29741" x="5795963" y="4162425"/>
          <p14:tracePt t="34152" x="5835650" y="4178300"/>
          <p14:tracePt t="34158" x="5859463" y="4194175"/>
          <p14:tracePt t="34166" x="5875338" y="4210050"/>
          <p14:tracePt t="34174" x="5907088" y="4225925"/>
          <p14:tracePt t="34190" x="5907088" y="4233863"/>
          <p14:tracePt t="34199" x="5915025" y="4233863"/>
          <p14:tracePt t="34239" x="5922963" y="4241800"/>
          <p14:tracePt t="34247" x="5930900" y="4249738"/>
          <p14:tracePt t="34254" x="5930900" y="4257675"/>
          <p14:tracePt t="34264" x="5938838" y="4273550"/>
          <p14:tracePt t="34271" x="5946775" y="4281488"/>
          <p14:tracePt t="34280" x="5946775" y="4291013"/>
          <p14:tracePt t="34296" x="5946775" y="4298950"/>
          <p14:tracePt t="34320" x="5946775" y="4306888"/>
          <p14:tracePt t="34327" x="5938838" y="4306888"/>
          <p14:tracePt t="34343" x="5930900" y="4306888"/>
          <p14:tracePt t="34352" x="5922963" y="4314825"/>
          <p14:tracePt t="34372" x="5915025" y="4314825"/>
          <p14:tracePt t="34378" x="5907088" y="4314825"/>
          <p14:tracePt t="34384" x="5891213" y="4322763"/>
          <p14:tracePt t="34403" x="5883275" y="4322763"/>
          <p14:tracePt t="34409" x="5875338" y="4322763"/>
          <p14:tracePt t="34416" x="5867400" y="4322763"/>
          <p14:tracePt t="34433" x="5859463" y="4322763"/>
          <p14:tracePt t="34454" x="5851525" y="4322763"/>
          <p14:tracePt t="34465" x="5843588" y="4322763"/>
          <p14:tracePt t="34481" x="5835650" y="4322763"/>
          <p14:tracePt t="34497" x="5827713" y="4322763"/>
          <p14:tracePt t="34512" x="5811838" y="4322763"/>
          <p14:tracePt t="34522" x="5803900" y="4322763"/>
          <p14:tracePt t="34528" x="5795963" y="4322763"/>
          <p14:tracePt t="34730" x="5788025" y="4322763"/>
          <p14:tracePt t="38262" x="5819775" y="4362450"/>
          <p14:tracePt t="38267" x="5851525" y="4378325"/>
          <p14:tracePt t="38275" x="5883275" y="4402138"/>
          <p14:tracePt t="38283" x="5922963" y="4425950"/>
          <p14:tracePt t="38292" x="5978525" y="4449763"/>
          <p14:tracePt t="38299" x="6018213" y="4465638"/>
          <p14:tracePt t="38307" x="6067425" y="4489450"/>
          <p14:tracePt t="38318" x="6099175" y="4505325"/>
          <p14:tracePt t="38329" x="6146800" y="4505325"/>
          <p14:tracePt t="38331" x="6170613" y="4521200"/>
          <p14:tracePt t="38339" x="6218238" y="4529138"/>
          <p14:tracePt t="38347" x="6242050" y="4537075"/>
          <p14:tracePt t="38356" x="6273800" y="4545013"/>
          <p14:tracePt t="38363" x="6329363" y="4552950"/>
          <p14:tracePt t="38371" x="6450013" y="4568825"/>
          <p14:tracePt t="38379" x="6553200" y="4568825"/>
          <p14:tracePt t="38388" x="6727825" y="4568825"/>
          <p14:tracePt t="38395" x="6880225" y="4568825"/>
          <p14:tracePt t="38404" x="7078663" y="4568825"/>
          <p14:tracePt t="38411" x="7215188" y="4568825"/>
          <p14:tracePt t="38420" x="7373938" y="4552950"/>
          <p14:tracePt t="38428" x="7469188" y="4537075"/>
          <p14:tracePt t="38436" x="7558088" y="4505325"/>
          <p14:tracePt t="38444" x="7605713" y="4489450"/>
          <p14:tracePt t="38452" x="7621588" y="4465638"/>
          <p14:tracePt t="38461" x="7629525" y="4433888"/>
          <p14:tracePt t="38468" x="7629525" y="4410075"/>
          <p14:tracePt t="38476" x="7629525" y="4378325"/>
          <p14:tracePt t="38485" x="7581900" y="4314825"/>
          <p14:tracePt t="38493" x="7550150" y="4273550"/>
          <p14:tracePt t="38501" x="7510463" y="4225925"/>
          <p14:tracePt t="38508" x="7469188" y="4186238"/>
          <p14:tracePt t="38516" x="7421563" y="4146550"/>
          <p14:tracePt t="38524" x="7397750" y="4114800"/>
          <p14:tracePt t="38532" x="7334250" y="4083050"/>
          <p14:tracePt t="38540" x="7302500" y="4059238"/>
          <p14:tracePt t="38549" x="7246938" y="4035425"/>
          <p14:tracePt t="38557" x="7207250" y="4027488"/>
          <p14:tracePt t="38564" x="7159625" y="4027488"/>
          <p14:tracePt t="38572" x="7110413" y="4027488"/>
          <p14:tracePt t="38583" x="7070725" y="4027488"/>
          <p14:tracePt t="38588" x="6983413" y="4051300"/>
          <p14:tracePt t="38597" x="6911975" y="4075113"/>
          <p14:tracePt t="38604" x="6816725" y="4122738"/>
          <p14:tracePt t="38614" x="6735763" y="4154488"/>
          <p14:tracePt t="38621" x="6632575" y="4210050"/>
          <p14:tracePt t="38630" x="6553200" y="4265613"/>
          <p14:tracePt t="38637" x="6473825" y="4330700"/>
          <p14:tracePt t="38649" x="6418263" y="4378325"/>
          <p14:tracePt t="38653" x="6376988" y="4449763"/>
          <p14:tracePt t="38661" x="6353175" y="4505325"/>
          <p14:tracePt t="38669" x="6337300" y="4568825"/>
          <p14:tracePt t="38677" x="6337300" y="4616450"/>
          <p14:tracePt t="38685" x="6353175" y="4689475"/>
          <p14:tracePt t="38693" x="6376988" y="4737100"/>
          <p14:tracePt t="38701" x="6418263" y="4808538"/>
          <p14:tracePt t="38709" x="6465888" y="4856163"/>
          <p14:tracePt t="38718" x="6577013" y="4943475"/>
          <p14:tracePt t="38725" x="6680200" y="5016500"/>
          <p14:tracePt t="38733" x="6848475" y="5080000"/>
          <p14:tracePt t="38742" x="6999288" y="5135563"/>
          <p14:tracePt t="38834" x="8243888" y="5127625"/>
          <p14:tracePt t="38839" x="8251825" y="5103813"/>
          <p14:tracePt t="38846" x="8251825" y="5064125"/>
          <p14:tracePt t="38854" x="8251825" y="5032375"/>
          <p14:tracePt t="38863" x="8235950" y="4967288"/>
          <p14:tracePt t="38870" x="8210550" y="4911725"/>
          <p14:tracePt t="38879" x="8186738" y="4864100"/>
          <p14:tracePt t="38886" x="8170863" y="4808538"/>
          <p14:tracePt t="38894" x="8154988" y="4768850"/>
          <p14:tracePt t="38902" x="8131175" y="4737100"/>
          <p14:tracePt t="38910" x="8115300" y="4713288"/>
          <p14:tracePt t="38919" x="8099425" y="4689475"/>
          <p14:tracePt t="38926" x="8083550" y="4665663"/>
          <p14:tracePt t="38934" x="8059738" y="4641850"/>
          <p14:tracePt t="38943" x="8027988" y="4624388"/>
          <p14:tracePt t="38950" x="7996238" y="4600575"/>
          <p14:tracePt t="38959" x="7956550" y="4584700"/>
          <p14:tracePt t="38967" x="7932738" y="4576763"/>
          <p14:tracePt t="38976" x="7916863" y="4568825"/>
          <p14:tracePt t="38984" x="7900988" y="4568825"/>
          <p14:tracePt t="38992" x="7893050" y="4568825"/>
          <p14:tracePt t="39098" x="7885113" y="4568825"/>
          <p14:tracePt t="39104" x="7877175" y="4568825"/>
          <p14:tracePt t="39113" x="7869238" y="4576763"/>
          <p14:tracePt t="39120" x="7859713" y="4576763"/>
          <p14:tracePt t="39128" x="7851775" y="4584700"/>
          <p14:tracePt t="39144" x="7835900" y="4584700"/>
          <p14:tracePt t="39161" x="7827963" y="4584700"/>
          <p14:tracePt t="39177" x="7820025" y="4576763"/>
          <p14:tracePt t="39184" x="7804150" y="4552950"/>
          <p14:tracePt t="39192" x="7772400" y="4505325"/>
          <p14:tracePt t="39200" x="7756525" y="4465638"/>
          <p14:tracePt t="39208" x="7716838" y="4418013"/>
          <p14:tracePt t="39217" x="7685088" y="4378325"/>
          <p14:tracePt t="39225" x="7637463" y="4322763"/>
          <p14:tracePt t="39234" x="7597775" y="4273550"/>
          <p14:tracePt t="39240" x="7558088" y="4217988"/>
          <p14:tracePt t="39248" x="7534275" y="4186238"/>
          <p14:tracePt t="39256" x="7510463" y="4146550"/>
          <p14:tracePt t="39264" x="7477125" y="4106863"/>
          <p14:tracePt t="39274" x="7429500" y="4075113"/>
          <p14:tracePt t="39281" x="7397750" y="4051300"/>
          <p14:tracePt t="39290" x="7358063" y="4011613"/>
          <p14:tracePt t="39297" x="7326313" y="3987800"/>
          <p14:tracePt t="39305" x="7262813" y="3948113"/>
          <p14:tracePt t="39313" x="7199313" y="3906838"/>
          <p14:tracePt t="39321" x="7110413" y="3875088"/>
          <p14:tracePt t="39330" x="7023100" y="3851275"/>
          <p14:tracePt t="39338" x="6880225" y="3811588"/>
          <p14:tracePt t="39345" x="6777038" y="3803650"/>
          <p14:tracePt t="39354" x="6640513" y="3779838"/>
          <p14:tracePt t="39361" x="6529388" y="3763963"/>
          <p14:tracePt t="39369" x="6418263" y="3756025"/>
          <p14:tracePt t="39377" x="6337300" y="3756025"/>
          <p14:tracePt t="39385" x="6257925" y="3756025"/>
          <p14:tracePt t="39394" x="6194425" y="3763963"/>
          <p14:tracePt t="39401" x="6130925" y="3787775"/>
          <p14:tracePt t="39410" x="6099175" y="3803650"/>
          <p14:tracePt t="39418" x="6051550" y="3843338"/>
          <p14:tracePt t="39426" x="6010275" y="3883025"/>
          <p14:tracePt t="39434" x="5970588" y="3938588"/>
          <p14:tracePt t="39441" x="5922963" y="4011613"/>
          <p14:tracePt t="39449" x="5867400" y="4122738"/>
          <p14:tracePt t="39458" x="5811838" y="4210050"/>
          <p14:tracePt t="39466" x="5740400" y="4378325"/>
          <p14:tracePt t="39474" x="5700713" y="4505325"/>
          <p14:tracePt t="39482" x="5643563" y="4649788"/>
          <p14:tracePt t="39491" x="5619750" y="4745038"/>
          <p14:tracePt t="39498" x="5611813" y="4848225"/>
          <p14:tracePt t="39506" x="5611813" y="4935538"/>
          <p14:tracePt t="39514" x="5611813" y="5040313"/>
          <p14:tracePt t="39525" x="5619750" y="5127625"/>
          <p14:tracePt t="39535" x="5667375" y="5254625"/>
          <p14:tracePt t="39544" x="5748338" y="5367338"/>
          <p14:tracePt t="39547" x="5954713" y="5557838"/>
          <p14:tracePt t="39554" x="6210300" y="5718175"/>
          <p14:tracePt t="39562" x="6545263" y="5884863"/>
          <p14:tracePt t="39771" x="9080500" y="3236913"/>
          <p14:tracePt t="39779" x="9024938" y="3189288"/>
          <p14:tracePt t="39788" x="8977313" y="3157538"/>
          <p14:tracePt t="39796" x="8920163" y="3109913"/>
          <p14:tracePt t="39804" x="8864600" y="3078163"/>
          <p14:tracePt t="39812" x="8793163" y="3038475"/>
          <p14:tracePt t="39820" x="8713788" y="3006725"/>
          <p14:tracePt t="39828" x="8618538" y="2974975"/>
          <p14:tracePt t="39836" x="8529638" y="2959100"/>
          <p14:tracePt t="39844" x="8426450" y="2951163"/>
          <p14:tracePt t="39852" x="8331200" y="2951163"/>
          <p14:tracePt t="39862" x="8170863" y="2951163"/>
          <p14:tracePt t="39868" x="8083550" y="2951163"/>
          <p14:tracePt t="39876" x="7956550" y="2951163"/>
          <p14:tracePt t="39884" x="7843838" y="2967038"/>
          <p14:tracePt t="39892" x="7693025" y="2998788"/>
          <p14:tracePt t="39900" x="7589838" y="3030538"/>
          <p14:tracePt t="39909" x="7429500" y="3078163"/>
          <p14:tracePt t="39919" x="7326313" y="3125788"/>
          <p14:tracePt t="39925" x="7231063" y="3157538"/>
          <p14:tracePt t="39932" x="7151688" y="3197225"/>
          <p14:tracePt t="39941" x="7094538" y="3221038"/>
          <p14:tracePt t="39949" x="7070725" y="3228975"/>
          <p14:tracePt t="39956" x="7046913" y="3244850"/>
          <p14:tracePt t="39965" x="7023100" y="3252788"/>
          <p14:tracePt t="39973" x="7007225" y="3278188"/>
          <p14:tracePt t="39981" x="6999288" y="3286125"/>
          <p14:tracePt t="39989" x="6999288" y="3294063"/>
          <p14:tracePt t="39998" x="6999288" y="3309938"/>
          <p14:tracePt t="40005" x="6991350" y="3317875"/>
          <p14:tracePt t="40013" x="6991350" y="3325813"/>
          <p14:tracePt t="40022" x="6991350" y="3341688"/>
          <p14:tracePt t="40032" x="6983413" y="3373438"/>
          <p14:tracePt t="40037" x="6983413" y="3381375"/>
          <p14:tracePt t="40045" x="6983413" y="3405188"/>
          <p14:tracePt t="40053" x="6983413" y="3436938"/>
          <p14:tracePt t="40061" x="6983413" y="3452813"/>
          <p14:tracePt t="40069" x="6983413" y="3460750"/>
          <p14:tracePt t="40078" x="6983413" y="3476625"/>
          <p14:tracePt t="40086" x="6991350" y="3476625"/>
          <p14:tracePt t="40093" x="6991350" y="3484563"/>
          <p14:tracePt t="40110" x="6999288" y="3484563"/>
          <p14:tracePt t="40161" x="6999288" y="3468688"/>
          <p14:tracePt t="40167" x="6999288" y="3444875"/>
          <p14:tracePt t="40175" x="6999288" y="3413125"/>
          <p14:tracePt t="40182" x="6991350" y="3373438"/>
          <p14:tracePt t="40190" x="6975475" y="3357563"/>
          <p14:tracePt t="40198" x="6975475" y="3341688"/>
          <p14:tracePt t="40206" x="6959600" y="3317875"/>
          <p14:tracePt t="40214" x="6951663" y="3317875"/>
          <p14:tracePt t="40222" x="6943725" y="3309938"/>
          <p14:tracePt t="40230" x="6935788" y="3309938"/>
          <p14:tracePt t="40238" x="6927850" y="3309938"/>
          <p14:tracePt t="40246" x="6904038" y="3309938"/>
          <p14:tracePt t="40262" x="6880225" y="3317875"/>
          <p14:tracePt t="40270" x="6856413" y="3333750"/>
          <p14:tracePt t="40279" x="6824663" y="3357563"/>
          <p14:tracePt t="40288" x="6792913" y="3381375"/>
          <p14:tracePt t="40295" x="6727825" y="3429000"/>
          <p14:tracePt t="40303" x="6656388" y="3500438"/>
          <p14:tracePt t="40311" x="6561138" y="3587750"/>
          <p14:tracePt t="40319" x="6505575" y="3668713"/>
          <p14:tracePt t="40327" x="6434138" y="3748088"/>
          <p14:tracePt t="40335" x="6376988" y="3803650"/>
          <p14:tracePt t="40343" x="6337300" y="3867150"/>
          <p14:tracePt t="40351" x="6313488" y="3898900"/>
          <p14:tracePt t="40360" x="6297613" y="3938588"/>
          <p14:tracePt t="40367" x="6289675" y="3963988"/>
          <p14:tracePt t="40375" x="6281738" y="3987800"/>
          <p14:tracePt t="40383" x="6281738" y="4035425"/>
          <p14:tracePt t="40391" x="6281738" y="4075113"/>
          <p14:tracePt t="40399" x="6297613" y="4154488"/>
          <p14:tracePt t="40407" x="6313488" y="4217988"/>
          <p14:tracePt t="40416" x="6329363" y="4281488"/>
          <p14:tracePt t="40423" x="6337300" y="4330700"/>
          <p14:tracePt t="40431" x="6345238" y="4362450"/>
          <p14:tracePt t="40440" x="6353175" y="4418013"/>
          <p14:tracePt t="40447" x="6353175" y="4441825"/>
          <p14:tracePt t="40455" x="6353175" y="4457700"/>
          <p14:tracePt t="40464" x="6353175" y="4465638"/>
          <p14:tracePt t="40472" x="6353175" y="4473575"/>
          <p14:tracePt t="40504" x="6361113" y="4473575"/>
          <p14:tracePt t="40523" x="6376988" y="4473575"/>
          <p14:tracePt t="40529" x="6384925" y="4473575"/>
          <p14:tracePt t="40537" x="6402388" y="4473575"/>
          <p14:tracePt t="40544" x="6457950" y="4457700"/>
          <p14:tracePt t="40553" x="6505575" y="4457700"/>
          <p14:tracePt t="40564" x="6569075" y="4457700"/>
          <p14:tracePt t="40573" x="6632575" y="4457700"/>
          <p14:tracePt t="40577" x="6711950" y="4457700"/>
          <p14:tracePt t="40584" x="6751638" y="4457700"/>
          <p14:tracePt t="40593" x="6808788" y="4457700"/>
          <p14:tracePt t="40600" x="6832600" y="4457700"/>
          <p14:tracePt t="40609" x="6848475" y="4457700"/>
          <p14:tracePt t="40616" x="6864350" y="4457700"/>
          <p14:tracePt t="40624" x="6880225" y="4457700"/>
          <p14:tracePt t="40632" x="6896100" y="4457700"/>
          <p14:tracePt t="40642" x="6904038" y="4457700"/>
          <p14:tracePt t="40650" x="6911975" y="4457700"/>
          <p14:tracePt t="40657" x="6919913" y="4457700"/>
          <p14:tracePt t="40665" x="6935788" y="4457700"/>
          <p14:tracePt t="40673" x="6951663" y="4457700"/>
          <p14:tracePt t="40681" x="6967538" y="4457700"/>
          <p14:tracePt t="40690" x="6975475" y="4457700"/>
          <p14:tracePt t="40697" x="6999288" y="4457700"/>
          <p14:tracePt t="40705" x="7031038" y="4449763"/>
          <p14:tracePt t="40713" x="7046913" y="4433888"/>
          <p14:tracePt t="40721" x="7054850" y="4425950"/>
          <p14:tracePt t="40729" x="7078663" y="4410075"/>
          <p14:tracePt t="40737" x="7094538" y="4378325"/>
          <p14:tracePt t="40748" x="7110413" y="4354513"/>
          <p14:tracePt t="40757" x="7118350" y="4346575"/>
          <p14:tracePt t="40763" x="7118350" y="4322763"/>
          <p14:tracePt t="40770" x="7118350" y="4298950"/>
          <p14:tracePt t="40777" x="7118350" y="4273550"/>
          <p14:tracePt t="40785" x="7102475" y="4249738"/>
          <p14:tracePt t="40794" x="7086600" y="4225925"/>
          <p14:tracePt t="40801" x="7070725" y="4210050"/>
          <p14:tracePt t="40810" x="7038975" y="4178300"/>
          <p14:tracePt t="40818" x="7015163" y="4162425"/>
          <p14:tracePt t="40826" x="6983413" y="4146550"/>
          <p14:tracePt t="40834" x="6959600" y="4138613"/>
          <p14:tracePt t="40842" x="6911975" y="4130675"/>
          <p14:tracePt t="40850" x="6896100" y="4130675"/>
          <p14:tracePt t="40858" x="6872288" y="4130675"/>
          <p14:tracePt t="40866" x="6848475" y="4130675"/>
          <p14:tracePt t="40874" x="6816725" y="4138613"/>
          <p14:tracePt t="40882" x="6777038" y="4162425"/>
          <p14:tracePt t="40890" x="6759575" y="4162425"/>
          <p14:tracePt t="40898" x="6743700" y="4186238"/>
          <p14:tracePt t="40906" x="6719888" y="4210050"/>
          <p14:tracePt t="40915" x="6704013" y="4233863"/>
          <p14:tracePt t="40922" x="6696075" y="4273550"/>
          <p14:tracePt t="40930" x="6688138" y="4314825"/>
          <p14:tracePt t="40938" x="6688138" y="4362450"/>
          <p14:tracePt t="40946" x="6688138" y="4418013"/>
          <p14:tracePt t="40954" x="6704013" y="4473575"/>
          <p14:tracePt t="40963" x="6727825" y="4537075"/>
          <p14:tracePt t="40972" x="6759575" y="4608513"/>
          <p14:tracePt t="40978" x="6792913" y="4673600"/>
          <p14:tracePt t="40987" x="6872288" y="4784725"/>
          <p14:tracePt t="40996" x="6951663" y="4840288"/>
          <p14:tracePt t="41004" x="7038975" y="4903788"/>
          <p14:tracePt t="41011" x="7126288" y="4951413"/>
          <p14:tracePt t="41019" x="7262813" y="5008563"/>
          <p14:tracePt t="41028" x="7437438" y="5072063"/>
          <p14:tracePt t="41035" x="7566025" y="5095875"/>
          <p14:tracePt t="41051" x="7804150" y="5095875"/>
          <p14:tracePt t="41058" x="7869238" y="5103813"/>
          <p14:tracePt t="41059" x="7996238" y="5103813"/>
          <p14:tracePt t="41067" x="8107363" y="5103813"/>
          <p14:tracePt t="41075" x="8202613" y="5087938"/>
          <p14:tracePt t="41084" x="8267700" y="5072063"/>
          <p14:tracePt t="41091" x="8347075" y="5040313"/>
          <p14:tracePt t="41099" x="8394700" y="5008563"/>
          <p14:tracePt t="41112" x="8442325" y="4951413"/>
          <p14:tracePt t="41120" x="8474075" y="4919663"/>
          <p14:tracePt t="41124" x="8497888" y="4856163"/>
          <p14:tracePt t="41131" x="8497888" y="4832350"/>
          <p14:tracePt t="41140" x="8497888" y="4776788"/>
          <p14:tracePt t="41149" x="8489950" y="4721225"/>
          <p14:tracePt t="41156" x="8458200" y="4657725"/>
          <p14:tracePt t="41164" x="8426450" y="4608513"/>
          <p14:tracePt t="41172" x="8378825" y="4537075"/>
          <p14:tracePt t="41180" x="8347075" y="4489450"/>
          <p14:tracePt t="41188" x="8307388" y="4433888"/>
          <p14:tracePt t="41197" x="8267700" y="4394200"/>
          <p14:tracePt t="41204" x="8226425" y="4346575"/>
          <p14:tracePt t="41212" x="8186738" y="4314825"/>
          <p14:tracePt t="41220" x="8147050" y="4273550"/>
          <p14:tracePt t="41228" x="8115300" y="4249738"/>
          <p14:tracePt t="41236" x="8051800" y="4210050"/>
          <p14:tracePt t="41244" x="7996238" y="4178300"/>
          <p14:tracePt t="41252" x="7916863" y="4130675"/>
          <p14:tracePt t="41260" x="7851775" y="4098925"/>
          <p14:tracePt t="41268" x="7748588" y="4051300"/>
          <p14:tracePt t="41276" x="7693025" y="4027488"/>
          <p14:tracePt t="41284" x="7637463" y="4011613"/>
          <p14:tracePt t="41292" x="7589838" y="4003675"/>
          <p14:tracePt t="41300" x="7558088" y="4003675"/>
          <p14:tracePt t="41309" x="7526338" y="4003675"/>
          <p14:tracePt t="41317" x="7493000" y="4003675"/>
          <p14:tracePt t="41327" x="7477125" y="4003675"/>
          <p14:tracePt t="41333" x="7453313" y="4003675"/>
          <p14:tracePt t="41341" x="7437438" y="4019550"/>
          <p14:tracePt t="41349" x="7421563" y="4019550"/>
          <p14:tracePt t="41358" x="7421563" y="4035425"/>
          <p14:tracePt t="41365" x="7389813" y="4051300"/>
          <p14:tracePt t="41373" x="7358063" y="4090988"/>
          <p14:tracePt t="41382" x="7326313" y="4130675"/>
          <p14:tracePt t="41389" x="7302500" y="4178300"/>
          <p14:tracePt t="41397" x="7262813" y="4233863"/>
          <p14:tracePt t="41405" x="7239000" y="4291013"/>
          <p14:tracePt t="41413" x="7231063" y="4346575"/>
          <p14:tracePt t="41422" x="7231063" y="4370388"/>
          <p14:tracePt t="41430" x="7231063" y="4402138"/>
          <p14:tracePt t="41438" x="7231063" y="4433888"/>
          <p14:tracePt t="41446" x="7231063" y="4473575"/>
          <p14:tracePt t="41453" x="7254875" y="4521200"/>
          <p14:tracePt t="41461" x="7286625" y="4545013"/>
          <p14:tracePt t="41471" x="7350125" y="4608513"/>
          <p14:tracePt t="41477" x="7373938" y="4633913"/>
          <p14:tracePt t="41486" x="7453313" y="4657725"/>
          <p14:tracePt t="41494" x="7518400" y="4665663"/>
          <p14:tracePt t="41502" x="7589838" y="4665663"/>
          <p14:tracePt t="41510" x="7653338" y="4665663"/>
          <p14:tracePt t="41518" x="7732713" y="4649788"/>
          <p14:tracePt t="41526" x="7788275" y="4608513"/>
          <p14:tracePt t="41534" x="7869238" y="4560888"/>
          <p14:tracePt t="41543" x="7924800" y="4505325"/>
          <p14:tracePt t="41550" x="7980363" y="4441825"/>
          <p14:tracePt t="41558" x="8004175" y="4394200"/>
          <p14:tracePt t="41567" x="8020050" y="4338638"/>
          <p14:tracePt t="41574" x="8020050" y="4291013"/>
          <p14:tracePt t="41582" x="8020050" y="4241800"/>
          <p14:tracePt t="41590" x="8004175" y="4202113"/>
          <p14:tracePt t="41598" x="7972425" y="4154488"/>
          <p14:tracePt t="41606" x="7940675" y="4114800"/>
          <p14:tracePt t="41615" x="7885113" y="4075113"/>
          <p14:tracePt t="41622" x="7827963" y="4043363"/>
          <p14:tracePt t="41630" x="7748588" y="4003675"/>
          <p14:tracePt t="41638" x="7677150" y="3979863"/>
          <p14:tracePt t="41646" x="7597775" y="3971925"/>
          <p14:tracePt t="41654" x="7550150" y="3963988"/>
          <p14:tracePt t="41664" x="7485063" y="3956050"/>
          <p14:tracePt t="41671" x="7445375" y="3956050"/>
          <p14:tracePt t="41679" x="7397750" y="3956050"/>
          <p14:tracePt t="41687" x="7366000" y="3956050"/>
          <p14:tracePt t="41695" x="7334250" y="3971925"/>
          <p14:tracePt t="41703" x="7302500" y="3987800"/>
          <p14:tracePt t="41711" x="7286625" y="4003675"/>
          <p14:tracePt t="41719" x="7239000" y="4043363"/>
          <p14:tracePt t="41727" x="7207250" y="4083050"/>
          <p14:tracePt t="41735" x="7167563" y="4146550"/>
          <p14:tracePt t="41743" x="7159625" y="4194175"/>
          <p14:tracePt t="41751" x="7151688" y="4241800"/>
          <p14:tracePt t="41759" x="7151688" y="4273550"/>
          <p14:tracePt t="41768" x="7151688" y="4306888"/>
          <p14:tracePt t="41775" x="7151688" y="4346575"/>
          <p14:tracePt t="41783" x="7159625" y="4394200"/>
          <p14:tracePt t="41791" x="7167563" y="4433888"/>
          <p14:tracePt t="41799" x="7191375" y="4465638"/>
          <p14:tracePt t="41807" x="7215188" y="4497388"/>
          <p14:tracePt t="41816" x="7231063" y="4521200"/>
          <p14:tracePt t="41823" x="7254875" y="4537075"/>
          <p14:tracePt t="41831" x="7270750" y="4552950"/>
          <p14:tracePt t="41839" x="7302500" y="4560888"/>
          <p14:tracePt t="41849" x="7326313" y="4560888"/>
          <p14:tracePt t="41856" x="7350125" y="4560888"/>
          <p14:tracePt t="41864" x="7366000" y="4560888"/>
          <p14:tracePt t="41872" x="7405688" y="4552950"/>
          <p14:tracePt t="41881" x="7421563" y="4545013"/>
          <p14:tracePt t="41888" x="7445375" y="4537075"/>
          <p14:tracePt t="41897" x="7461250" y="4529138"/>
          <p14:tracePt t="41904" x="7477125" y="4505325"/>
          <p14:tracePt t="41913" x="7485063" y="4505325"/>
          <p14:tracePt t="41937" x="7485063" y="4497388"/>
          <p14:tracePt t="41953" x="7485063" y="4489450"/>
          <p14:tracePt t="41968" x="7485063" y="4481513"/>
          <p14:tracePt t="41984" x="7485063" y="4473575"/>
          <p14:tracePt t="41993" x="7485063" y="4465638"/>
          <p14:tracePt t="42893" x="7397750" y="4362450"/>
          <p14:tracePt t="42901" x="7342188" y="4291013"/>
          <p14:tracePt t="42909" x="7262813" y="4217988"/>
          <p14:tracePt t="42917" x="7191375" y="4146550"/>
          <p14:tracePt t="42925" x="7078663" y="4051300"/>
          <p14:tracePt t="42934" x="6975475" y="3948113"/>
          <p14:tracePt t="42942" x="6832600" y="3819525"/>
          <p14:tracePt t="42951" x="6696075" y="3700463"/>
          <p14:tracePt t="42958" x="6561138" y="3587750"/>
          <p14:tracePt t="42966" x="6410325" y="3492500"/>
          <p14:tracePt t="42975" x="6146800" y="3317875"/>
          <p14:tracePt t="42982" x="5843588" y="3109913"/>
          <p14:tracePt t="42991" x="5524500" y="2894013"/>
          <p14:tracePt t="42998" x="5165725" y="2703513"/>
          <p14:tracePt t="43006" x="4767263" y="2511425"/>
          <p14:tracePt t="43014" x="4329113" y="2352675"/>
          <p14:tracePt t="43022" x="3890963" y="2208213"/>
          <p14:tracePt t="43030" x="3516313" y="2049463"/>
          <p14:tracePt t="43038" x="3189288" y="1930400"/>
          <p14:tracePt t="43046" x="2886075" y="1841500"/>
          <p14:tracePt t="43054" x="2662238" y="1754188"/>
          <p14:tracePt t="43062" x="2527300" y="1714500"/>
          <p14:tracePt t="43070" x="2416175" y="1674813"/>
          <p14:tracePt t="43080" x="2327275" y="1635125"/>
          <p14:tracePt t="43086" x="2239963" y="1619250"/>
          <p14:tracePt t="43094" x="2136775" y="1587500"/>
          <p14:tracePt t="43102" x="2033588" y="1555750"/>
          <p14:tracePt t="43110" x="1897063" y="1530350"/>
          <p14:tracePt t="43120" x="1793875" y="1498600"/>
          <p14:tracePt t="43127" x="1651000" y="1474788"/>
          <p14:tracePt t="43135" x="1435100" y="1419225"/>
          <p14:tracePt t="43143" x="1243013" y="1371600"/>
          <p14:tracePt t="43151" x="1084263" y="1347788"/>
          <p14:tracePt t="43159" x="917575" y="1316038"/>
          <p14:tracePt t="43167" x="741363" y="1284288"/>
          <p14:tracePt t="43176" x="598488" y="1252538"/>
          <p14:tracePt t="43184" x="422275" y="1195388"/>
          <p14:tracePt t="43191" x="311150" y="1155700"/>
          <p14:tracePt t="43200" x="174625" y="1116013"/>
          <p14:tracePt t="43207" x="23813" y="10842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Top 10 Countries by Revenue &amp;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52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Stacked Bar Chart (Countries vs. Revenue + Quantity)</a:t>
            </a:r>
          </a:p>
          <a:p>
            <a:pPr>
              <a:defRPr sz="1800"/>
            </a:pPr>
            <a:r>
              <a:rPr dirty="0"/>
              <a:t>Netherlands, Ireland, and Germany leading</a:t>
            </a:r>
          </a:p>
          <a:p>
            <a:pPr>
              <a:defRPr sz="1800"/>
            </a:pPr>
            <a:r>
              <a:rPr dirty="0"/>
              <a:t>Insight: High revenue vs. High volume – pricing vs.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2AE83-147F-F25E-67A6-DA6AD891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2587752"/>
            <a:ext cx="8741664" cy="4087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12"/>
    </mc:Choice>
    <mc:Fallback xmlns="">
      <p:transition spd="slow" advTm="500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1792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Column Chart (Customer ID vs. Revenue descending)</a:t>
            </a:r>
          </a:p>
          <a:p>
            <a:pPr>
              <a:defRPr sz="1800"/>
            </a:pPr>
            <a:r>
              <a:rPr dirty="0"/>
              <a:t>Top 2–3 customers drive majority revenue</a:t>
            </a:r>
          </a:p>
          <a:p>
            <a:pPr>
              <a:defRPr sz="1800"/>
            </a:pPr>
            <a:r>
              <a:rPr dirty="0"/>
              <a:t>Action: Retain &amp; reward high-value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07AFE-4641-DCD4-7C31-79F532A87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2249424"/>
            <a:ext cx="8759952" cy="442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23"/>
    </mc:Choice>
    <mc:Fallback xmlns="">
      <p:transition spd="slow" advTm="4412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Global Product Demand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6656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Filled Map (darker shades = higher demand)</a:t>
            </a:r>
          </a:p>
          <a:p>
            <a:pPr>
              <a:defRPr sz="1800"/>
            </a:pPr>
            <a:r>
              <a:rPr dirty="0"/>
              <a:t>Strong demand in Netherlands, Germany, France, and Australia</a:t>
            </a:r>
          </a:p>
          <a:p>
            <a:pPr>
              <a:defRPr sz="1800"/>
            </a:pPr>
            <a:r>
              <a:rPr dirty="0"/>
              <a:t>Opportunity: Expansion into high-demand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AA389-5055-A6D2-DA7B-A1B94D83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" y="2340863"/>
            <a:ext cx="8778240" cy="4361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9"/>
    </mc:Choice>
    <mc:Fallback xmlns="">
      <p:transition spd="slow" advTm="503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Seasonal revenue peaks → prepare for holidays</a:t>
            </a:r>
          </a:p>
          <a:p>
            <a:pPr>
              <a:defRPr sz="1800"/>
            </a:pPr>
            <a:r>
              <a:rPr dirty="0"/>
              <a:t>Top non-UK countries → tailor marketing strategies</a:t>
            </a:r>
          </a:p>
          <a:p>
            <a:pPr>
              <a:defRPr sz="1800"/>
            </a:pPr>
            <a:r>
              <a:rPr dirty="0"/>
              <a:t>High-value customers → focus on retention</a:t>
            </a:r>
          </a:p>
          <a:p>
            <a:pPr>
              <a:defRPr sz="1800"/>
            </a:pPr>
            <a:r>
              <a:rPr dirty="0"/>
              <a:t>Global demand hotspots → plan expansion strategy</a:t>
            </a:r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  <a:defRPr sz="1800"/>
            </a:pPr>
            <a:r>
              <a:rPr lang="en-US" dirty="0"/>
              <a:t>- Focus on boosting inventory and promotions before holiday seasons to maximize sales.</a:t>
            </a:r>
          </a:p>
          <a:p>
            <a:pPr marL="0" indent="0">
              <a:buNone/>
              <a:defRPr sz="1800"/>
            </a:pPr>
            <a:br>
              <a:rPr lang="en-US" dirty="0"/>
            </a:br>
            <a:r>
              <a:rPr lang="en-US" dirty="0"/>
              <a:t>- Strengthen marketing in high-demand countries like Germany, Netherlands, and France.</a:t>
            </a:r>
          </a:p>
          <a:p>
            <a:pPr marL="0" indent="0">
              <a:buNone/>
              <a:defRPr sz="1800"/>
            </a:pPr>
            <a:br>
              <a:rPr lang="en-US" dirty="0"/>
            </a:br>
            <a:r>
              <a:rPr lang="en-US" dirty="0"/>
              <a:t>- Build loyalty programs to retain top customers who generate most revenue.</a:t>
            </a:r>
            <a:br>
              <a:rPr lang="en-US" dirty="0"/>
            </a:br>
            <a:r>
              <a:rPr lang="en-US" dirty="0"/>
              <a:t>Expand into new global markets with proven strong demand.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22"/>
    </mc:Choice>
    <mc:Fallback xmlns="">
      <p:transition spd="slow" advTm="5782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264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Retail Sales Analysis: Key Insights for 2011</vt:lpstr>
      <vt:lpstr>Our Approach</vt:lpstr>
      <vt:lpstr>Revenue Trends – 2011 (Monthly)</vt:lpstr>
      <vt:lpstr>Top 10 Countries by Revenue &amp; Quantity</vt:lpstr>
      <vt:lpstr>Top 10 Customers by Revenue</vt:lpstr>
      <vt:lpstr>Global Product Demand Distribution</vt:lpstr>
      <vt:lpstr>Key Takeaways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vinod kolar</cp:lastModifiedBy>
  <cp:revision>6</cp:revision>
  <dcterms:created xsi:type="dcterms:W3CDTF">2013-01-27T09:14:16Z</dcterms:created>
  <dcterms:modified xsi:type="dcterms:W3CDTF">2025-09-09T08:48:44Z</dcterms:modified>
  <cp:category/>
</cp:coreProperties>
</file>