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71" r:id="rId14"/>
    <p:sldId id="272" r:id="rId15"/>
    <p:sldId id="295" r:id="rId16"/>
    <p:sldId id="296" r:id="rId17"/>
    <p:sldId id="277" r:id="rId18"/>
    <p:sldId id="289" r:id="rId19"/>
    <p:sldId id="288" r:id="rId20"/>
    <p:sldId id="290" r:id="rId21"/>
    <p:sldId id="291" r:id="rId22"/>
    <p:sldId id="292" r:id="rId23"/>
    <p:sldId id="293" r:id="rId24"/>
    <p:sldId id="294" r:id="rId25"/>
    <p:sldId id="278" r:id="rId26"/>
    <p:sldId id="280"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9978D1-C944-4B5B-9B01-AE72EB3B95A4}">
          <p14:sldIdLst>
            <p14:sldId id="257"/>
            <p14:sldId id="258"/>
            <p14:sldId id="259"/>
            <p14:sldId id="260"/>
            <p14:sldId id="261"/>
            <p14:sldId id="262"/>
            <p14:sldId id="263"/>
            <p14:sldId id="264"/>
            <p14:sldId id="265"/>
            <p14:sldId id="266"/>
            <p14:sldId id="269"/>
            <p14:sldId id="270"/>
            <p14:sldId id="271"/>
            <p14:sldId id="272"/>
            <p14:sldId id="295"/>
            <p14:sldId id="296"/>
            <p14:sldId id="277"/>
            <p14:sldId id="289"/>
          </p14:sldIdLst>
        </p14:section>
        <p14:section name="Untitled Section" id="{90FC5D65-A3CE-4CC6-91A1-0D09BCC89E85}">
          <p14:sldIdLst>
            <p14:sldId id="288"/>
            <p14:sldId id="290"/>
            <p14:sldId id="291"/>
            <p14:sldId id="292"/>
            <p14:sldId id="293"/>
            <p14:sldId id="294"/>
            <p14:sldId id="278"/>
            <p14:sldId id="280"/>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8FA60-2B45-42E6-882C-55447A1B835B}" v="1" dt="2024-10-24T14:49:32.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544B1-C28A-4AA4-B293-FC36ADE53289}" type="datetimeFigureOut">
              <a:rPr lang="en-IN" smtClean="0"/>
              <a:t>11-11-2024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46869-D9D8-4EAE-896B-DB2C2ED0D614}" type="slidenum">
              <a:rPr lang="en-IN" smtClean="0"/>
              <a:t>‹#›</a:t>
            </a:fld>
            <a:endParaRPr lang="en-IN"/>
          </a:p>
        </p:txBody>
      </p:sp>
    </p:spTree>
    <p:extLst>
      <p:ext uri="{BB962C8B-B14F-4D97-AF65-F5344CB8AC3E}">
        <p14:creationId xmlns:p14="http://schemas.microsoft.com/office/powerpoint/2010/main" val="419685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146869-D9D8-4EAE-896B-DB2C2ED0D614}" type="slidenum">
              <a:rPr lang="en-IN" smtClean="0"/>
              <a:t>1</a:t>
            </a:fld>
            <a:endParaRPr lang="en-IN"/>
          </a:p>
        </p:txBody>
      </p:sp>
    </p:spTree>
    <p:extLst>
      <p:ext uri="{BB962C8B-B14F-4D97-AF65-F5344CB8AC3E}">
        <p14:creationId xmlns:p14="http://schemas.microsoft.com/office/powerpoint/2010/main" val="377439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146869-D9D8-4EAE-896B-DB2C2ED0D614}" type="slidenum">
              <a:rPr lang="en-IN" smtClean="0"/>
              <a:t>5</a:t>
            </a:fld>
            <a:endParaRPr lang="en-IN"/>
          </a:p>
        </p:txBody>
      </p:sp>
    </p:spTree>
    <p:extLst>
      <p:ext uri="{BB962C8B-B14F-4D97-AF65-F5344CB8AC3E}">
        <p14:creationId xmlns:p14="http://schemas.microsoft.com/office/powerpoint/2010/main" val="210380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146869-D9D8-4EAE-896B-DB2C2ED0D614}" type="slidenum">
              <a:rPr lang="en-IN" smtClean="0"/>
              <a:t>10</a:t>
            </a:fld>
            <a:endParaRPr lang="en-IN"/>
          </a:p>
        </p:txBody>
      </p:sp>
    </p:spTree>
    <p:extLst>
      <p:ext uri="{BB962C8B-B14F-4D97-AF65-F5344CB8AC3E}">
        <p14:creationId xmlns:p14="http://schemas.microsoft.com/office/powerpoint/2010/main" val="251395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445E-2043-A511-E826-B2794556F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700480-78E5-98D9-E6FD-0DC4C3CA2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B6A0E6-6375-8A63-EADD-74B930ADF18A}"/>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5" name="Footer Placeholder 4">
            <a:extLst>
              <a:ext uri="{FF2B5EF4-FFF2-40B4-BE49-F238E27FC236}">
                <a16:creationId xmlns:a16="http://schemas.microsoft.com/office/drawing/2014/main" id="{668ABDB0-21FA-944D-0AFB-AA01E8473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D6B2A-AD88-7328-A3E3-532433A9300E}"/>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228373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A217-A58A-84E4-DD39-CF20C10D46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9419C7-ECD1-8ADB-9F37-4792B8814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20538-DAA4-C6D2-69A6-74EDE3829430}"/>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5" name="Footer Placeholder 4">
            <a:extLst>
              <a:ext uri="{FF2B5EF4-FFF2-40B4-BE49-F238E27FC236}">
                <a16:creationId xmlns:a16="http://schemas.microsoft.com/office/drawing/2014/main" id="{08A6D869-EE85-93BB-AE10-6D72DD97F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108EA-E9AD-D135-23C6-AA3428E49B82}"/>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227534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51729-51EE-5139-FF7B-6DAA79CB36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26FD9-E5AB-7541-3178-4F17ED9DC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88BEE-DB42-C8FE-ACFC-022E78F97871}"/>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5" name="Footer Placeholder 4">
            <a:extLst>
              <a:ext uri="{FF2B5EF4-FFF2-40B4-BE49-F238E27FC236}">
                <a16:creationId xmlns:a16="http://schemas.microsoft.com/office/drawing/2014/main" id="{A7479D77-1B7A-56E3-DAA8-5E4B30E74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17D07-A068-E40F-E123-F98EF418B640}"/>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381812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4AE5-4FDD-A4BF-78B2-A5224558A1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F830CA-50EB-4CB3-428B-E876EBF15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44C0D-3266-319A-A701-E9F921CEDA22}"/>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5" name="Footer Placeholder 4">
            <a:extLst>
              <a:ext uri="{FF2B5EF4-FFF2-40B4-BE49-F238E27FC236}">
                <a16:creationId xmlns:a16="http://schemas.microsoft.com/office/drawing/2014/main" id="{C5F2B4C7-5483-0FAE-EF6D-BFF3F27F2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EBC53-5565-0019-9D33-0B36E064A1EA}"/>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272992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9179-C956-9FCE-6AD7-6694F6A7D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30A98D-10D5-25C5-A7FF-E8F66D217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28E424-044F-DE63-57D0-1B46C7E0A1B2}"/>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5" name="Footer Placeholder 4">
            <a:extLst>
              <a:ext uri="{FF2B5EF4-FFF2-40B4-BE49-F238E27FC236}">
                <a16:creationId xmlns:a16="http://schemas.microsoft.com/office/drawing/2014/main" id="{5A5EC81F-3B71-EFB2-02F2-0194FED8BC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CD2C9-1E60-32F5-11A5-6DB19EAB9157}"/>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160315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0AD0-1CA5-C7F6-12B7-8A58FCE5A1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C0F3EC-5151-04B5-AF65-F53981DCA8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9D233E-12A4-2DC4-2956-F124B21C2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01060A-2D3B-5C3F-8E7B-776B9BCCE5CA}"/>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6" name="Footer Placeholder 5">
            <a:extLst>
              <a:ext uri="{FF2B5EF4-FFF2-40B4-BE49-F238E27FC236}">
                <a16:creationId xmlns:a16="http://schemas.microsoft.com/office/drawing/2014/main" id="{5D008E4F-F52B-6238-3017-6AB98A5467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B87D58-E19D-1E66-95CB-2019725AE227}"/>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275105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4CE9-0F66-9C34-D9F7-F32EEB6485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73B4F8-B24E-527B-584F-C6B813373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7F373-52E2-116B-B2C8-29378A84A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86FA9F-3762-93EA-EA98-BD7824601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2418A-EF4F-9BA4-13A1-831F3C73D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552F68-8E85-AF1B-7D39-20BECDEA3170}"/>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8" name="Footer Placeholder 7">
            <a:extLst>
              <a:ext uri="{FF2B5EF4-FFF2-40B4-BE49-F238E27FC236}">
                <a16:creationId xmlns:a16="http://schemas.microsoft.com/office/drawing/2014/main" id="{F7E85147-BBB1-C369-6E82-B558542FBE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2B662A-91B1-45DC-27FD-4260CCF9EF11}"/>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396632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E6A5-BF5E-A9CC-73E8-80563520A9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DD6156-29FD-9F05-E800-6254C8791166}"/>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4" name="Footer Placeholder 3">
            <a:extLst>
              <a:ext uri="{FF2B5EF4-FFF2-40B4-BE49-F238E27FC236}">
                <a16:creationId xmlns:a16="http://schemas.microsoft.com/office/drawing/2014/main" id="{15974BC3-89C9-F2CC-C5E5-F881C7A23A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B75F2C-C2FC-0455-07E0-52D68963E412}"/>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427330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AB0EA-FAA0-78A9-D475-21D2044E6C02}"/>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3" name="Footer Placeholder 2">
            <a:extLst>
              <a:ext uri="{FF2B5EF4-FFF2-40B4-BE49-F238E27FC236}">
                <a16:creationId xmlns:a16="http://schemas.microsoft.com/office/drawing/2014/main" id="{EF14F17D-DB9A-3E09-552C-AC9FDE9FC8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B9F0C3-C338-710A-5C00-43DD0F0C2102}"/>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36400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4B8D-C1F5-AD20-A128-955CEE7CD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30C600-5ACB-6BA0-4302-493AB49D9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47AA0F-985A-5E76-4DB2-C2990474D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9C60B-94DC-CB56-9CD0-A29611F09FC3}"/>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6" name="Footer Placeholder 5">
            <a:extLst>
              <a:ext uri="{FF2B5EF4-FFF2-40B4-BE49-F238E27FC236}">
                <a16:creationId xmlns:a16="http://schemas.microsoft.com/office/drawing/2014/main" id="{EBE37339-6060-CC08-D227-F9A5F644A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D0758-00A0-BACF-62D2-99669F2FE0A9}"/>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134143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4B11-6A42-A32E-0177-C347FF601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653474-B31E-C2AA-4B4B-23A52A1D4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60478A-0B33-EBD4-9801-A4255CD79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C3454-B2E7-18E1-B2FD-9EBD88143CCD}"/>
              </a:ext>
            </a:extLst>
          </p:cNvPr>
          <p:cNvSpPr>
            <a:spLocks noGrp="1"/>
          </p:cNvSpPr>
          <p:nvPr>
            <p:ph type="dt" sz="half" idx="10"/>
          </p:nvPr>
        </p:nvSpPr>
        <p:spPr/>
        <p:txBody>
          <a:bodyPr/>
          <a:lstStyle/>
          <a:p>
            <a:fld id="{B4B503CA-5739-4C80-8824-EAB4CBF845C7}" type="datetimeFigureOut">
              <a:rPr lang="en-IN" smtClean="0"/>
              <a:t>11-11-2024</a:t>
            </a:fld>
            <a:endParaRPr lang="en-IN"/>
          </a:p>
        </p:txBody>
      </p:sp>
      <p:sp>
        <p:nvSpPr>
          <p:cNvPr id="6" name="Footer Placeholder 5">
            <a:extLst>
              <a:ext uri="{FF2B5EF4-FFF2-40B4-BE49-F238E27FC236}">
                <a16:creationId xmlns:a16="http://schemas.microsoft.com/office/drawing/2014/main" id="{1CFE9FFD-A928-655B-E134-16E42A297F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C7EC2-83B2-CF94-7CCC-F069B39BB7BB}"/>
              </a:ext>
            </a:extLst>
          </p:cNvPr>
          <p:cNvSpPr>
            <a:spLocks noGrp="1"/>
          </p:cNvSpPr>
          <p:nvPr>
            <p:ph type="sldNum" sz="quarter" idx="12"/>
          </p:nvPr>
        </p:nvSpPr>
        <p:spPr/>
        <p:txBody>
          <a:bodyPr/>
          <a:lstStyle/>
          <a:p>
            <a:fld id="{6FB63CC9-13A2-49DE-AFC3-3B9ABEB61E10}" type="slidenum">
              <a:rPr lang="en-IN" smtClean="0"/>
              <a:t>‹#›</a:t>
            </a:fld>
            <a:endParaRPr lang="en-IN"/>
          </a:p>
        </p:txBody>
      </p:sp>
    </p:spTree>
    <p:extLst>
      <p:ext uri="{BB962C8B-B14F-4D97-AF65-F5344CB8AC3E}">
        <p14:creationId xmlns:p14="http://schemas.microsoft.com/office/powerpoint/2010/main" val="175835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0055E-B731-BB72-9688-31BBB2A6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5FE5C1-A108-3F87-9A68-F9B6833A9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B8536-4C31-ADFA-538A-EDF84527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503CA-5739-4C80-8824-EAB4CBF845C7}" type="datetimeFigureOut">
              <a:rPr lang="en-IN" smtClean="0"/>
              <a:t>11-11-2024</a:t>
            </a:fld>
            <a:endParaRPr lang="en-IN"/>
          </a:p>
        </p:txBody>
      </p:sp>
      <p:sp>
        <p:nvSpPr>
          <p:cNvPr id="5" name="Footer Placeholder 4">
            <a:extLst>
              <a:ext uri="{FF2B5EF4-FFF2-40B4-BE49-F238E27FC236}">
                <a16:creationId xmlns:a16="http://schemas.microsoft.com/office/drawing/2014/main" id="{708669A3-E23A-AB42-5B57-5C6666782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DC493-F096-0D67-CF5E-D21FB79C8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63CC9-13A2-49DE-AFC3-3B9ABEB61E10}" type="slidenum">
              <a:rPr lang="en-IN" smtClean="0"/>
              <a:t>‹#›</a:t>
            </a:fld>
            <a:endParaRPr lang="en-IN"/>
          </a:p>
        </p:txBody>
      </p:sp>
    </p:spTree>
    <p:extLst>
      <p:ext uri="{BB962C8B-B14F-4D97-AF65-F5344CB8AC3E}">
        <p14:creationId xmlns:p14="http://schemas.microsoft.com/office/powerpoint/2010/main" val="28468566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7045611-70D7-DC72-CCD3-477B81FFF8E5}"/>
              </a:ext>
            </a:extLst>
          </p:cNvPr>
          <p:cNvSpPr txBox="1"/>
          <p:nvPr/>
        </p:nvSpPr>
        <p:spPr>
          <a:xfrm>
            <a:off x="2345311" y="58029"/>
            <a:ext cx="7501378" cy="1538883"/>
          </a:xfrm>
          <a:prstGeom prst="rect">
            <a:avLst/>
          </a:prstGeom>
          <a:noFill/>
        </p:spPr>
        <p:txBody>
          <a:bodyPr wrap="square">
            <a:spAutoFit/>
          </a:bodyPr>
          <a:lstStyle/>
          <a:p>
            <a:pPr algn="ctr"/>
            <a:r>
              <a:rPr lang="en-IN" sz="1800" b="1" dirty="0">
                <a:solidFill>
                  <a:schemeClr val="accent1">
                    <a:lumMod val="50000"/>
                  </a:schemeClr>
                </a:solidFill>
                <a:latin typeface="Times New Roman" panose="02020603050405020304" pitchFamily="18" charset="0"/>
                <a:cs typeface="Times New Roman" panose="02020603050405020304" pitchFamily="18" charset="0"/>
              </a:rPr>
              <a:t>CMR TECHNICAL CAMPUS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accent1">
                    <a:lumMod val="50000"/>
                  </a:schemeClr>
                </a:solidFill>
                <a:latin typeface="Times New Roman" panose="02020603050405020304" pitchFamily="18" charset="0"/>
                <a:cs typeface="Times New Roman" panose="02020603050405020304" pitchFamily="18" charset="0"/>
              </a:rPr>
              <a:t>UGC (Autonomous)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Kandlakoya, Medchal Road, Hyd-501 401</a:t>
            </a: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IN" sz="2000" b="1" dirty="0">
                <a:solidFill>
                  <a:srgbClr val="00B050"/>
                </a:solidFill>
                <a:latin typeface="Times New Roman" panose="02020603050405020304" pitchFamily="18" charset="0"/>
                <a:cs typeface="Times New Roman" panose="02020603050405020304" pitchFamily="18" charset="0"/>
              </a:rPr>
              <a:t>Mini Project Review</a:t>
            </a:r>
            <a:endParaRPr lang="en-IN" dirty="0"/>
          </a:p>
        </p:txBody>
      </p:sp>
      <p:pic>
        <p:nvPicPr>
          <p:cNvPr id="17" name="Picture 16" descr="CMRGI Logo New2">
            <a:extLst>
              <a:ext uri="{FF2B5EF4-FFF2-40B4-BE49-F238E27FC236}">
                <a16:creationId xmlns:a16="http://schemas.microsoft.com/office/drawing/2014/main" id="{0ED25BDF-774F-5A42-E306-FE20210012EB}"/>
              </a:ext>
            </a:extLst>
          </p:cNvPr>
          <p:cNvPicPr/>
          <p:nvPr/>
        </p:nvPicPr>
        <p:blipFill>
          <a:blip r:embed="rId3" cstate="print"/>
          <a:srcRect/>
          <a:stretch>
            <a:fillRect/>
          </a:stretch>
        </p:blipFill>
        <p:spPr bwMode="auto">
          <a:xfrm>
            <a:off x="1024566" y="244775"/>
            <a:ext cx="1428760" cy="1071570"/>
          </a:xfrm>
          <a:prstGeom prst="rect">
            <a:avLst/>
          </a:prstGeom>
          <a:noFill/>
          <a:ln w="9525">
            <a:noFill/>
            <a:miter lim="800000"/>
            <a:headEnd/>
            <a:tailEnd/>
          </a:ln>
        </p:spPr>
      </p:pic>
      <p:pic>
        <p:nvPicPr>
          <p:cNvPr id="18" name="Picture 17">
            <a:extLst>
              <a:ext uri="{FF2B5EF4-FFF2-40B4-BE49-F238E27FC236}">
                <a16:creationId xmlns:a16="http://schemas.microsoft.com/office/drawing/2014/main" id="{B8F57EEB-AD7A-2943-925A-2A57D018495F}"/>
              </a:ext>
            </a:extLst>
          </p:cNvPr>
          <p:cNvPicPr/>
          <p:nvPr/>
        </p:nvPicPr>
        <p:blipFill>
          <a:blip r:embed="rId4"/>
          <a:srcRect/>
          <a:stretch>
            <a:fillRect/>
          </a:stretch>
        </p:blipFill>
        <p:spPr bwMode="auto">
          <a:xfrm>
            <a:off x="9845410" y="244775"/>
            <a:ext cx="1538054" cy="1071546"/>
          </a:xfrm>
          <a:prstGeom prst="rect">
            <a:avLst/>
          </a:prstGeom>
          <a:noFill/>
          <a:ln w="9525">
            <a:noFill/>
            <a:miter lim="800000"/>
            <a:headEnd/>
            <a:tailEnd/>
          </a:ln>
        </p:spPr>
      </p:pic>
      <p:sp>
        <p:nvSpPr>
          <p:cNvPr id="19" name="TextBox 18">
            <a:extLst>
              <a:ext uri="{FF2B5EF4-FFF2-40B4-BE49-F238E27FC236}">
                <a16:creationId xmlns:a16="http://schemas.microsoft.com/office/drawing/2014/main" id="{CB0597D8-ED4F-E3E5-6015-6846C3E9E681}"/>
              </a:ext>
            </a:extLst>
          </p:cNvPr>
          <p:cNvSpPr txBox="1"/>
          <p:nvPr/>
        </p:nvSpPr>
        <p:spPr>
          <a:xfrm>
            <a:off x="1582275" y="1333133"/>
            <a:ext cx="9328934" cy="539378"/>
          </a:xfrm>
          <a:prstGeom prst="rect">
            <a:avLst/>
          </a:prstGeom>
          <a:noFill/>
        </p:spPr>
        <p:txBody>
          <a:bodyPr wrap="square">
            <a:spAutoFit/>
          </a:bodyPr>
          <a:lstStyle/>
          <a:p>
            <a:pPr algn="ctr">
              <a:lnSpc>
                <a:spcPct val="150000"/>
              </a:lnSpc>
              <a:spcAft>
                <a:spcPts val="800"/>
              </a:spcAft>
            </a:pPr>
            <a:r>
              <a:rPr lang="en-IN" sz="2200" b="1" kern="100" dirty="0">
                <a:effectLst/>
                <a:latin typeface="Times New Roman" panose="02020603050405020304" pitchFamily="18" charset="0"/>
                <a:ea typeface="Aptos" panose="020B0004020202020204" pitchFamily="34" charset="0"/>
                <a:cs typeface="Times New Roman" panose="02020603050405020304" pitchFamily="18" charset="0"/>
              </a:rPr>
              <a:t>Airfare prices prediction using machine learning techniques</a:t>
            </a:r>
            <a:endParaRPr lang="en-IN"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59B62360-E0DB-B54B-7C0F-4CC21DF2BE53}"/>
              </a:ext>
            </a:extLst>
          </p:cNvPr>
          <p:cNvSpPr txBox="1"/>
          <p:nvPr/>
        </p:nvSpPr>
        <p:spPr>
          <a:xfrm>
            <a:off x="3048786" y="1872511"/>
            <a:ext cx="6094428" cy="369332"/>
          </a:xfrm>
          <a:prstGeom prst="rect">
            <a:avLst/>
          </a:prstGeom>
          <a:noFill/>
        </p:spPr>
        <p:txBody>
          <a:bodyPr wrap="square">
            <a:spAutoFit/>
          </a:bodyPr>
          <a:lstStyle/>
          <a:p>
            <a:pPr algn="ctr"/>
            <a:r>
              <a:rPr lang="en-IN" dirty="0">
                <a:solidFill>
                  <a:srgbClr val="FF0000"/>
                </a:solidFill>
                <a:latin typeface="Times New Roman" panose="02020603050405020304" pitchFamily="18" charset="0"/>
                <a:cs typeface="Times New Roman" panose="02020603050405020304" pitchFamily="18" charset="0"/>
              </a:rPr>
              <a:t>BATCH NO-18</a:t>
            </a:r>
          </a:p>
        </p:txBody>
      </p:sp>
      <p:sp>
        <p:nvSpPr>
          <p:cNvPr id="21" name="TextBox 20">
            <a:extLst>
              <a:ext uri="{FF2B5EF4-FFF2-40B4-BE49-F238E27FC236}">
                <a16:creationId xmlns:a16="http://schemas.microsoft.com/office/drawing/2014/main" id="{D1838B79-9898-2C18-964C-AD84B2D2CE25}"/>
              </a:ext>
            </a:extLst>
          </p:cNvPr>
          <p:cNvSpPr txBox="1"/>
          <p:nvPr/>
        </p:nvSpPr>
        <p:spPr>
          <a:xfrm>
            <a:off x="1124147" y="3167341"/>
            <a:ext cx="6094428" cy="2123658"/>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Project Guide:</a:t>
            </a:r>
          </a:p>
          <a:p>
            <a:r>
              <a:rPr lang="en-IN" i="0" u="none" strike="noStrike" dirty="0">
                <a:solidFill>
                  <a:srgbClr val="000000"/>
                </a:solidFill>
                <a:effectLst/>
                <a:latin typeface="Times New Roman" panose="02020603050405020304" pitchFamily="18" charset="0"/>
              </a:rPr>
              <a:t>Dr. B. Laxmaiah</a:t>
            </a:r>
            <a:endParaRPr lang="en-US" dirty="0">
              <a:latin typeface="Times New Roman" panose="02020603050405020304" pitchFamily="18" charset="0"/>
              <a:cs typeface="Times New Roman" panose="02020603050405020304" pitchFamily="18" charset="0"/>
            </a:endParaRPr>
          </a:p>
          <a:p>
            <a:r>
              <a:rPr lang="en-IN" b="0" i="0" u="none" strike="noStrike" dirty="0">
                <a:solidFill>
                  <a:srgbClr val="000000"/>
                </a:solidFill>
                <a:effectLst/>
                <a:latin typeface="Times New Roman" panose="02020603050405020304" pitchFamily="18" charset="0"/>
                <a:cs typeface="Times New Roman" panose="02020603050405020304" pitchFamily="18" charset="0"/>
              </a:rPr>
              <a:t>Associate Professor</a:t>
            </a:r>
            <a:r>
              <a:rPr lang="en-US" dirty="0">
                <a:latin typeface="Times New Roman" panose="02020603050405020304" pitchFamily="18" charset="0"/>
                <a:cs typeface="Times New Roman" panose="02020603050405020304" pitchFamily="18" charset="0"/>
              </a:rPr>
              <a:t>, CSE Department</a:t>
            </a:r>
          </a:p>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dirty="0">
                <a:latin typeface="Times New Roman" panose="02020603050405020304" pitchFamily="18" charset="0"/>
                <a:cs typeface="Times New Roman" panose="02020603050405020304" pitchFamily="18" charset="0"/>
              </a:rPr>
              <a:t>Dr. J Narasimha Rao</a:t>
            </a:r>
          </a:p>
          <a:p>
            <a:r>
              <a:rPr lang="en-US" dirty="0">
                <a:latin typeface="Times New Roman" panose="02020603050405020304" pitchFamily="18" charset="0"/>
                <a:cs typeface="Times New Roman" panose="02020603050405020304" pitchFamily="18" charset="0"/>
              </a:rPr>
              <a:t>Associate Professor, CSE Department</a:t>
            </a:r>
          </a:p>
        </p:txBody>
      </p:sp>
      <p:sp>
        <p:nvSpPr>
          <p:cNvPr id="22" name="TextBox 21">
            <a:extLst>
              <a:ext uri="{FF2B5EF4-FFF2-40B4-BE49-F238E27FC236}">
                <a16:creationId xmlns:a16="http://schemas.microsoft.com/office/drawing/2014/main" id="{F210239C-451F-E91A-10AE-AB3D1F6F1AA6}"/>
              </a:ext>
            </a:extLst>
          </p:cNvPr>
          <p:cNvSpPr txBox="1"/>
          <p:nvPr/>
        </p:nvSpPr>
        <p:spPr>
          <a:xfrm>
            <a:off x="7218575" y="3107954"/>
            <a:ext cx="6094428" cy="1231106"/>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217R1A05R8  :  Yashwanth Kumaar Kakani</a:t>
            </a:r>
          </a:p>
          <a:p>
            <a:r>
              <a:rPr lang="en-US" dirty="0">
                <a:latin typeface="Times New Roman" panose="02020603050405020304" pitchFamily="18" charset="0"/>
                <a:cs typeface="Times New Roman" panose="02020603050405020304" pitchFamily="18" charset="0"/>
              </a:rPr>
              <a:t>217R1A0523   :  </a:t>
            </a:r>
            <a:r>
              <a:rPr lang="en-IN" b="0" i="0" u="none" strike="noStrike" dirty="0">
                <a:solidFill>
                  <a:srgbClr val="000000"/>
                </a:solidFill>
                <a:effectLst/>
                <a:latin typeface="Times New Roman" panose="02020603050405020304" pitchFamily="18" charset="0"/>
              </a:rPr>
              <a:t>U. Vinod Kumar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217R1A05M7  :  </a:t>
            </a:r>
            <a:r>
              <a:rPr lang="en-IN" b="0" i="0" u="none" strike="noStrike" dirty="0">
                <a:solidFill>
                  <a:srgbClr val="000000"/>
                </a:solidFill>
                <a:effectLst/>
                <a:latin typeface="Times New Roman" panose="02020603050405020304" pitchFamily="18" charset="0"/>
              </a:rPr>
              <a:t>G. Manoj Reddy</a:t>
            </a:r>
            <a:endParaRPr lang="en-IN" dirty="0"/>
          </a:p>
        </p:txBody>
      </p:sp>
    </p:spTree>
    <p:extLst>
      <p:ext uri="{BB962C8B-B14F-4D97-AF65-F5344CB8AC3E}">
        <p14:creationId xmlns:p14="http://schemas.microsoft.com/office/powerpoint/2010/main" val="200315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66DDF-D130-CB84-06DD-F262626C089E}"/>
              </a:ext>
            </a:extLst>
          </p:cNvPr>
          <p:cNvSpPr txBox="1"/>
          <p:nvPr/>
        </p:nvSpPr>
        <p:spPr>
          <a:xfrm>
            <a:off x="1001598" y="616612"/>
            <a:ext cx="6094428" cy="461665"/>
          </a:xfrm>
          <a:prstGeom prst="rect">
            <a:avLst/>
          </a:prstGeom>
          <a:noFill/>
        </p:spPr>
        <p:txBody>
          <a:bodyPr wrap="square">
            <a:spAutoFit/>
          </a:bodyPr>
          <a:lstStyle/>
          <a:p>
            <a:r>
              <a:rPr lang="en-US" sz="2400" b="1" cap="none" dirty="0">
                <a:latin typeface="Times New Roman" panose="02020603050405020304" pitchFamily="18" charset="0"/>
                <a:cs typeface="Times New Roman" panose="02020603050405020304" pitchFamily="18" charset="0"/>
              </a:rPr>
              <a:t>Modules</a:t>
            </a:r>
            <a:endParaRPr lang="en-IN" sz="2400" dirty="0"/>
          </a:p>
        </p:txBody>
      </p:sp>
      <p:sp>
        <p:nvSpPr>
          <p:cNvPr id="5" name="TextBox 4">
            <a:extLst>
              <a:ext uri="{FF2B5EF4-FFF2-40B4-BE49-F238E27FC236}">
                <a16:creationId xmlns:a16="http://schemas.microsoft.com/office/drawing/2014/main" id="{A6FBEF9F-517B-8AE1-90D0-C0A739623BAD}"/>
              </a:ext>
            </a:extLst>
          </p:cNvPr>
          <p:cNvSpPr txBox="1"/>
          <p:nvPr/>
        </p:nvSpPr>
        <p:spPr>
          <a:xfrm>
            <a:off x="1542106" y="1504844"/>
            <a:ext cx="6094428" cy="6777240"/>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sz="2000" dirty="0"/>
              <a:t>  U</a:t>
            </a:r>
            <a:r>
              <a:rPr lang="en-IN" sz="2000" dirty="0"/>
              <a:t>ser</a:t>
            </a:r>
          </a:p>
          <a:p>
            <a:pPr marL="971550" lvl="1" indent="-514350">
              <a:lnSpc>
                <a:spcPct val="200000"/>
              </a:lnSpc>
              <a:buFont typeface="+mj-lt"/>
              <a:buAutoNum type="romanLcPeriod"/>
            </a:pPr>
            <a:r>
              <a:rPr lang="en-IN" sz="2000" dirty="0"/>
              <a:t>Upload Dataset</a:t>
            </a:r>
          </a:p>
          <a:p>
            <a:pPr marL="971550" lvl="1" indent="-514350">
              <a:lnSpc>
                <a:spcPct val="200000"/>
              </a:lnSpc>
              <a:buFont typeface="+mj-lt"/>
              <a:buAutoNum type="romanLcPeriod"/>
            </a:pPr>
            <a:r>
              <a:rPr lang="en-IN" sz="2000" dirty="0"/>
              <a:t>Data Preprocessing</a:t>
            </a:r>
          </a:p>
          <a:p>
            <a:pPr marL="457200" indent="-457200">
              <a:lnSpc>
                <a:spcPct val="200000"/>
              </a:lnSpc>
              <a:buFont typeface="Arial" panose="020B0604020202020204" pitchFamily="34" charset="0"/>
              <a:buChar char="•"/>
            </a:pPr>
            <a:r>
              <a:rPr lang="en-IN" sz="2000" dirty="0"/>
              <a:t>System</a:t>
            </a:r>
          </a:p>
          <a:p>
            <a:pPr marL="971550" lvl="1" indent="-514350">
              <a:lnSpc>
                <a:spcPct val="200000"/>
              </a:lnSpc>
              <a:buFont typeface="+mj-lt"/>
              <a:buAutoNum type="romanLcPeriod"/>
            </a:pPr>
            <a:r>
              <a:rPr lang="en-IN" sz="2000" dirty="0"/>
              <a:t>Training and testing</a:t>
            </a:r>
          </a:p>
          <a:p>
            <a:pPr marL="971550" lvl="1" indent="-514350">
              <a:lnSpc>
                <a:spcPct val="200000"/>
              </a:lnSpc>
              <a:buFont typeface="+mj-lt"/>
              <a:buAutoNum type="romanLcPeriod"/>
            </a:pPr>
            <a:r>
              <a:rPr lang="en-IN" sz="2000" dirty="0"/>
              <a:t>Run Algorithms</a:t>
            </a:r>
          </a:p>
          <a:p>
            <a:pPr marL="971550" lvl="1" indent="-514350">
              <a:lnSpc>
                <a:spcPct val="200000"/>
              </a:lnSpc>
              <a:buFont typeface="+mj-lt"/>
              <a:buAutoNum type="romanLcPeriod"/>
            </a:pPr>
            <a:r>
              <a:rPr lang="en-IN" sz="2000" dirty="0"/>
              <a:t>Accuracy Graph</a:t>
            </a:r>
          </a:p>
          <a:p>
            <a:pPr marL="971550" lvl="1" indent="-514350">
              <a:lnSpc>
                <a:spcPct val="200000"/>
              </a:lnSpc>
              <a:buFont typeface="+mj-lt"/>
              <a:buAutoNum type="romanLcPeriod"/>
            </a:pPr>
            <a:r>
              <a:rPr lang="en-IN" sz="2000" dirty="0"/>
              <a:t>Predict</a:t>
            </a:r>
          </a:p>
          <a:p>
            <a:pPr marL="342900" indent="-342900">
              <a:lnSpc>
                <a:spcPct val="200000"/>
              </a:lnSpc>
              <a:buFont typeface="Arial" panose="020B0604020202020204" pitchFamily="34" charset="0"/>
              <a:buChar char="•"/>
            </a:pPr>
            <a:endParaRPr lang="en-IN" sz="2000" dirty="0"/>
          </a:p>
          <a:p>
            <a:pPr marL="342900" indent="-342900">
              <a:lnSpc>
                <a:spcPct val="200000"/>
              </a:lnSpc>
              <a:buFont typeface="Arial" panose="020B0604020202020204" pitchFamily="34" charset="0"/>
              <a:buChar char="•"/>
            </a:pPr>
            <a:endParaRPr lang="en-IN" sz="2000" dirty="0"/>
          </a:p>
          <a:p>
            <a:pPr marL="342900" indent="-342900">
              <a:lnSpc>
                <a:spcPct val="20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167575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F50A8-F84D-8C36-8A9D-6A83F0166582}"/>
              </a:ext>
            </a:extLst>
          </p:cNvPr>
          <p:cNvSpPr txBox="1"/>
          <p:nvPr/>
        </p:nvSpPr>
        <p:spPr>
          <a:xfrm>
            <a:off x="642026" y="311285"/>
            <a:ext cx="403697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2864F99-2AF7-852C-4B44-C541D9646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347" y="1111504"/>
            <a:ext cx="5799306" cy="5284169"/>
          </a:xfrm>
          <a:prstGeom prst="rect">
            <a:avLst/>
          </a:prstGeom>
        </p:spPr>
      </p:pic>
      <p:pic>
        <p:nvPicPr>
          <p:cNvPr id="4" name="Picture 3">
            <a:extLst>
              <a:ext uri="{FF2B5EF4-FFF2-40B4-BE49-F238E27FC236}">
                <a16:creationId xmlns:a16="http://schemas.microsoft.com/office/drawing/2014/main" id="{2892A596-1704-DD08-40A1-7CF568DE0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02" y="978432"/>
            <a:ext cx="8015395" cy="5771689"/>
          </a:xfrm>
          <a:prstGeom prst="rect">
            <a:avLst/>
          </a:prstGeom>
        </p:spPr>
      </p:pic>
    </p:spTree>
    <p:extLst>
      <p:ext uri="{BB962C8B-B14F-4D97-AF65-F5344CB8AC3E}">
        <p14:creationId xmlns:p14="http://schemas.microsoft.com/office/powerpoint/2010/main" val="369658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FD64C-D20E-62B7-EA99-5D87E560E505}"/>
              </a:ext>
            </a:extLst>
          </p:cNvPr>
          <p:cNvSpPr txBox="1"/>
          <p:nvPr/>
        </p:nvSpPr>
        <p:spPr>
          <a:xfrm>
            <a:off x="875489" y="410293"/>
            <a:ext cx="421207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92259F-868C-CB79-0BD2-02877239E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62" y="2443526"/>
            <a:ext cx="5343276" cy="2476786"/>
          </a:xfrm>
          <a:prstGeom prst="rect">
            <a:avLst/>
          </a:prstGeom>
        </p:spPr>
      </p:pic>
      <p:pic>
        <p:nvPicPr>
          <p:cNvPr id="4" name="Picture 3">
            <a:extLst>
              <a:ext uri="{FF2B5EF4-FFF2-40B4-BE49-F238E27FC236}">
                <a16:creationId xmlns:a16="http://schemas.microsoft.com/office/drawing/2014/main" id="{44737DB7-1304-0778-8740-477C197E0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993" y="1003307"/>
            <a:ext cx="5931805" cy="4890713"/>
          </a:xfrm>
          <a:prstGeom prst="rect">
            <a:avLst/>
          </a:prstGeom>
        </p:spPr>
      </p:pic>
      <p:pic>
        <p:nvPicPr>
          <p:cNvPr id="6" name="Picture 5">
            <a:extLst>
              <a:ext uri="{FF2B5EF4-FFF2-40B4-BE49-F238E27FC236}">
                <a16:creationId xmlns:a16="http://schemas.microsoft.com/office/drawing/2014/main" id="{345446BC-4B42-2DEB-DE5D-8A582E15A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1377" y="871958"/>
            <a:ext cx="8549246" cy="5986042"/>
          </a:xfrm>
          <a:prstGeom prst="rect">
            <a:avLst/>
          </a:prstGeom>
        </p:spPr>
      </p:pic>
    </p:spTree>
    <p:extLst>
      <p:ext uri="{BB962C8B-B14F-4D97-AF65-F5344CB8AC3E}">
        <p14:creationId xmlns:p14="http://schemas.microsoft.com/office/powerpoint/2010/main" val="315930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879FC0-B570-2724-44EE-0040EF31485B}"/>
              </a:ext>
            </a:extLst>
          </p:cNvPr>
          <p:cNvSpPr txBox="1"/>
          <p:nvPr/>
        </p:nvSpPr>
        <p:spPr>
          <a:xfrm>
            <a:off x="651753" y="272374"/>
            <a:ext cx="395915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SEQUENCE DIAGRAM:</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6244D1-FCFD-65C3-95A3-18236B88D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8" y="1854401"/>
            <a:ext cx="5690681" cy="4624220"/>
          </a:xfrm>
          <a:prstGeom prst="rect">
            <a:avLst/>
          </a:prstGeom>
        </p:spPr>
      </p:pic>
      <p:pic>
        <p:nvPicPr>
          <p:cNvPr id="4" name="Picture 3">
            <a:extLst>
              <a:ext uri="{FF2B5EF4-FFF2-40B4-BE49-F238E27FC236}">
                <a16:creationId xmlns:a16="http://schemas.microsoft.com/office/drawing/2014/main" id="{A8DF4EDA-5F55-F8EE-F9F3-F662A6EC0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199" y="1288800"/>
            <a:ext cx="6580538" cy="5189821"/>
          </a:xfrm>
          <a:prstGeom prst="rect">
            <a:avLst/>
          </a:prstGeom>
        </p:spPr>
      </p:pic>
      <p:sp>
        <p:nvSpPr>
          <p:cNvPr id="3" name="TextBox 2">
            <a:extLst>
              <a:ext uri="{FF2B5EF4-FFF2-40B4-BE49-F238E27FC236}">
                <a16:creationId xmlns:a16="http://schemas.microsoft.com/office/drawing/2014/main" id="{1DDE76AB-1DE2-0165-6BD3-10F664540EFE}"/>
              </a:ext>
            </a:extLst>
          </p:cNvPr>
          <p:cNvSpPr txBox="1"/>
          <p:nvPr/>
        </p:nvSpPr>
        <p:spPr>
          <a:xfrm>
            <a:off x="7629832" y="6027174"/>
            <a:ext cx="284052" cy="369332"/>
          </a:xfrm>
          <a:prstGeom prst="rect">
            <a:avLst/>
          </a:prstGeom>
          <a:noFill/>
        </p:spPr>
        <p:txBody>
          <a:bodyPr wrap="none" rtlCol="0">
            <a:spAutoFit/>
          </a:bodyPr>
          <a:lstStyle/>
          <a:p>
            <a:r>
              <a:rPr lang="en-US" dirty="0"/>
              <a:t>x</a:t>
            </a:r>
            <a:endParaRPr lang="en-IN" dirty="0"/>
          </a:p>
        </p:txBody>
      </p:sp>
      <p:sp>
        <p:nvSpPr>
          <p:cNvPr id="6" name="TextBox 5">
            <a:extLst>
              <a:ext uri="{FF2B5EF4-FFF2-40B4-BE49-F238E27FC236}">
                <a16:creationId xmlns:a16="http://schemas.microsoft.com/office/drawing/2014/main" id="{D04B27B1-81AB-5F1B-6E45-A7F5D02D6760}"/>
              </a:ext>
            </a:extLst>
          </p:cNvPr>
          <p:cNvSpPr txBox="1"/>
          <p:nvPr/>
        </p:nvSpPr>
        <p:spPr>
          <a:xfrm>
            <a:off x="3519952" y="6033122"/>
            <a:ext cx="284052" cy="369332"/>
          </a:xfrm>
          <a:prstGeom prst="rect">
            <a:avLst/>
          </a:prstGeom>
          <a:noFill/>
        </p:spPr>
        <p:txBody>
          <a:bodyPr wrap="none" rtlCol="0">
            <a:spAutoFit/>
          </a:bodyPr>
          <a:lstStyle/>
          <a:p>
            <a:r>
              <a:rPr lang="en-US" dirty="0"/>
              <a:t>x</a:t>
            </a:r>
            <a:endParaRPr lang="en-IN" dirty="0"/>
          </a:p>
        </p:txBody>
      </p:sp>
    </p:spTree>
    <p:extLst>
      <p:ext uri="{BB962C8B-B14F-4D97-AF65-F5344CB8AC3E}">
        <p14:creationId xmlns:p14="http://schemas.microsoft.com/office/powerpoint/2010/main" val="403295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70418-21DE-469C-4AFE-AF656BF297DF}"/>
              </a:ext>
            </a:extLst>
          </p:cNvPr>
          <p:cNvSpPr txBox="1"/>
          <p:nvPr/>
        </p:nvSpPr>
        <p:spPr>
          <a:xfrm>
            <a:off x="573932" y="350196"/>
            <a:ext cx="35311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ACTIVITY DIAGRAM:</a:t>
            </a:r>
          </a:p>
        </p:txBody>
      </p:sp>
      <p:pic>
        <p:nvPicPr>
          <p:cNvPr id="7" name="Picture 6">
            <a:extLst>
              <a:ext uri="{FF2B5EF4-FFF2-40B4-BE49-F238E27FC236}">
                <a16:creationId xmlns:a16="http://schemas.microsoft.com/office/drawing/2014/main" id="{583098F8-0AA1-308F-FA06-E8D7D1040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900" y="350196"/>
            <a:ext cx="2634199" cy="6395884"/>
          </a:xfrm>
          <a:prstGeom prst="rect">
            <a:avLst/>
          </a:prstGeom>
        </p:spPr>
      </p:pic>
    </p:spTree>
    <p:extLst>
      <p:ext uri="{BB962C8B-B14F-4D97-AF65-F5344CB8AC3E}">
        <p14:creationId xmlns:p14="http://schemas.microsoft.com/office/powerpoint/2010/main" val="241546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8307E2-B39E-FA29-E0B5-1F2A7FA53120}"/>
              </a:ext>
            </a:extLst>
          </p:cNvPr>
          <p:cNvSpPr>
            <a:spLocks noGrp="1"/>
          </p:cNvSpPr>
          <p:nvPr>
            <p:ph type="title"/>
          </p:nvPr>
        </p:nvSpPr>
        <p:spPr/>
        <p:txBody>
          <a:bodyPr>
            <a:normAutofit/>
          </a:bodyPr>
          <a:lstStyle/>
          <a:p>
            <a:r>
              <a:rPr lang="en-US" sz="2400" b="1" dirty="0"/>
              <a:t>UPLOADING DATASET</a:t>
            </a:r>
            <a:endParaRPr lang="en-IN" sz="2400" b="1" dirty="0"/>
          </a:p>
        </p:txBody>
      </p:sp>
      <p:pic>
        <p:nvPicPr>
          <p:cNvPr id="10" name="Content Placeholder 9">
            <a:extLst>
              <a:ext uri="{FF2B5EF4-FFF2-40B4-BE49-F238E27FC236}">
                <a16:creationId xmlns:a16="http://schemas.microsoft.com/office/drawing/2014/main" id="{BFE714BC-17A4-04C1-BFEC-4D349B3BBC73}"/>
              </a:ext>
            </a:extLst>
          </p:cNvPr>
          <p:cNvPicPr>
            <a:picLocks noGrp="1" noChangeAspect="1"/>
          </p:cNvPicPr>
          <p:nvPr>
            <p:ph idx="1"/>
          </p:nvPr>
        </p:nvPicPr>
        <p:blipFill>
          <a:blip r:embed="rId2"/>
          <a:stretch>
            <a:fillRect/>
          </a:stretch>
        </p:blipFill>
        <p:spPr>
          <a:xfrm>
            <a:off x="1007055" y="1690688"/>
            <a:ext cx="9188997" cy="5166288"/>
          </a:xfrm>
          <a:prstGeom prst="rect">
            <a:avLst/>
          </a:prstGeom>
        </p:spPr>
      </p:pic>
    </p:spTree>
    <p:extLst>
      <p:ext uri="{BB962C8B-B14F-4D97-AF65-F5344CB8AC3E}">
        <p14:creationId xmlns:p14="http://schemas.microsoft.com/office/powerpoint/2010/main" val="244226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5B07-D57A-EDE6-1584-3A11CA43675B}"/>
              </a:ext>
            </a:extLst>
          </p:cNvPr>
          <p:cNvSpPr>
            <a:spLocks noGrp="1"/>
          </p:cNvSpPr>
          <p:nvPr>
            <p:ph type="title"/>
          </p:nvPr>
        </p:nvSpPr>
        <p:spPr/>
        <p:txBody>
          <a:bodyPr>
            <a:normAutofit/>
          </a:bodyPr>
          <a:lstStyle/>
          <a:p>
            <a:r>
              <a:rPr lang="en-US" sz="2400" b="1" dirty="0"/>
              <a:t>PREPROCESSING</a:t>
            </a:r>
            <a:endParaRPr lang="en-IN" sz="2400" b="1" dirty="0"/>
          </a:p>
        </p:txBody>
      </p:sp>
      <p:pic>
        <p:nvPicPr>
          <p:cNvPr id="4" name="Content Placeholder 3">
            <a:extLst>
              <a:ext uri="{FF2B5EF4-FFF2-40B4-BE49-F238E27FC236}">
                <a16:creationId xmlns:a16="http://schemas.microsoft.com/office/drawing/2014/main" id="{1E980061-AEF1-934D-33A2-89580A48DD30}"/>
              </a:ext>
            </a:extLst>
          </p:cNvPr>
          <p:cNvPicPr>
            <a:picLocks noGrp="1" noChangeAspect="1"/>
          </p:cNvPicPr>
          <p:nvPr>
            <p:ph idx="1"/>
          </p:nvPr>
        </p:nvPicPr>
        <p:blipFill>
          <a:blip r:embed="rId2"/>
          <a:stretch>
            <a:fillRect/>
          </a:stretch>
        </p:blipFill>
        <p:spPr>
          <a:xfrm>
            <a:off x="926690" y="1462099"/>
            <a:ext cx="9367684" cy="5266751"/>
          </a:xfrm>
          <a:prstGeom prst="rect">
            <a:avLst/>
          </a:prstGeom>
        </p:spPr>
      </p:pic>
    </p:spTree>
    <p:extLst>
      <p:ext uri="{BB962C8B-B14F-4D97-AF65-F5344CB8AC3E}">
        <p14:creationId xmlns:p14="http://schemas.microsoft.com/office/powerpoint/2010/main" val="326556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71FDB-94DA-3D27-577A-55C70F79FF58}"/>
              </a:ext>
            </a:extLst>
          </p:cNvPr>
          <p:cNvSpPr txBox="1"/>
          <p:nvPr/>
        </p:nvSpPr>
        <p:spPr>
          <a:xfrm>
            <a:off x="633953" y="399795"/>
            <a:ext cx="609442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RUN ALGORITHMS</a:t>
            </a:r>
          </a:p>
        </p:txBody>
      </p:sp>
      <p:pic>
        <p:nvPicPr>
          <p:cNvPr id="4" name="Picture 3">
            <a:extLst>
              <a:ext uri="{FF2B5EF4-FFF2-40B4-BE49-F238E27FC236}">
                <a16:creationId xmlns:a16="http://schemas.microsoft.com/office/drawing/2014/main" id="{C91C9D05-BE05-09D0-8C17-A560C5F0B835}"/>
              </a:ext>
            </a:extLst>
          </p:cNvPr>
          <p:cNvPicPr>
            <a:picLocks noChangeAspect="1"/>
          </p:cNvPicPr>
          <p:nvPr/>
        </p:nvPicPr>
        <p:blipFill>
          <a:blip r:embed="rId2"/>
          <a:stretch>
            <a:fillRect/>
          </a:stretch>
        </p:blipFill>
        <p:spPr>
          <a:xfrm>
            <a:off x="221918" y="1177576"/>
            <a:ext cx="11510232" cy="5151120"/>
          </a:xfrm>
          <a:prstGeom prst="rect">
            <a:avLst/>
          </a:prstGeom>
        </p:spPr>
      </p:pic>
    </p:spTree>
    <p:extLst>
      <p:ext uri="{BB962C8B-B14F-4D97-AF65-F5344CB8AC3E}">
        <p14:creationId xmlns:p14="http://schemas.microsoft.com/office/powerpoint/2010/main" val="48465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4066C4-6ADC-E50A-23E3-1EB47B520BF4}"/>
              </a:ext>
            </a:extLst>
          </p:cNvPr>
          <p:cNvPicPr>
            <a:picLocks noChangeAspect="1"/>
          </p:cNvPicPr>
          <p:nvPr/>
        </p:nvPicPr>
        <p:blipFill>
          <a:blip r:embed="rId2"/>
          <a:stretch>
            <a:fillRect/>
          </a:stretch>
        </p:blipFill>
        <p:spPr>
          <a:xfrm>
            <a:off x="186813" y="648929"/>
            <a:ext cx="11897032" cy="5869858"/>
          </a:xfrm>
          <a:prstGeom prst="rect">
            <a:avLst/>
          </a:prstGeom>
        </p:spPr>
      </p:pic>
    </p:spTree>
    <p:extLst>
      <p:ext uri="{BB962C8B-B14F-4D97-AF65-F5344CB8AC3E}">
        <p14:creationId xmlns:p14="http://schemas.microsoft.com/office/powerpoint/2010/main" val="256189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B113-A1AC-44A9-083B-487534A86D92}"/>
              </a:ext>
            </a:extLst>
          </p:cNvPr>
          <p:cNvSpPr>
            <a:spLocks noGrp="1"/>
          </p:cNvSpPr>
          <p:nvPr>
            <p:ph type="title"/>
          </p:nvPr>
        </p:nvSpPr>
        <p:spPr/>
        <p:txBody>
          <a:bodyPr>
            <a:normAutofit/>
          </a:bodyPr>
          <a:lstStyle/>
          <a:p>
            <a:r>
              <a:rPr lang="en-US" sz="2800" dirty="0"/>
              <a:t>ALL ALGORITHMS ACCURACY GRAPH</a:t>
            </a:r>
            <a:endParaRPr lang="en-IN" sz="2800" dirty="0"/>
          </a:p>
        </p:txBody>
      </p:sp>
      <p:pic>
        <p:nvPicPr>
          <p:cNvPr id="4" name="Content Placeholder 3">
            <a:extLst>
              <a:ext uri="{FF2B5EF4-FFF2-40B4-BE49-F238E27FC236}">
                <a16:creationId xmlns:a16="http://schemas.microsoft.com/office/drawing/2014/main" id="{9706B105-8068-5B49-AC46-9C0B46BE34BA}"/>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211031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D6F9A-A76C-E729-C78B-836CBF607741}"/>
              </a:ext>
            </a:extLst>
          </p:cNvPr>
          <p:cNvSpPr txBox="1"/>
          <p:nvPr/>
        </p:nvSpPr>
        <p:spPr>
          <a:xfrm>
            <a:off x="650449" y="1666154"/>
            <a:ext cx="11199044" cy="3505447"/>
          </a:xfrm>
          <a:prstGeom prst="rect">
            <a:avLst/>
          </a:prstGeom>
          <a:noFill/>
        </p:spPr>
        <p:txBody>
          <a:bodyPr wrap="square">
            <a:spAutoFit/>
          </a:bodyPr>
          <a:lstStyle/>
          <a:p>
            <a:pPr marL="342900" indent="-342900" algn="just">
              <a:lnSpc>
                <a:spcPct val="150000"/>
              </a:lnSpc>
              <a:spcBef>
                <a:spcPts val="600"/>
              </a:spcBef>
              <a:buFont typeface="Arial" panose="020B0604020202020204" pitchFamily="34" charset="0"/>
              <a:buChar char="•"/>
            </a:pPr>
            <a:r>
              <a:rPr lang="en-IN" sz="2000" dirty="0"/>
              <a:t>Airfare price prediction using machine learning helps forecast flight prices accurately, supporting decision-making for travellers and businesses.</a:t>
            </a:r>
          </a:p>
          <a:p>
            <a:pPr marL="342900" indent="-342900" algn="just">
              <a:lnSpc>
                <a:spcPct val="150000"/>
              </a:lnSpc>
              <a:spcBef>
                <a:spcPts val="600"/>
              </a:spcBef>
              <a:buFont typeface="Arial" panose="020B0604020202020204" pitchFamily="34" charset="0"/>
              <a:buChar char="•"/>
            </a:pPr>
            <a:r>
              <a:rPr lang="en-IN" sz="2000" dirty="0"/>
              <a:t>The process involves analysing historical flight data to identify patterns and predict future price trends.</a:t>
            </a:r>
          </a:p>
          <a:p>
            <a:pPr marL="342900" indent="-342900" algn="just">
              <a:spcBef>
                <a:spcPts val="600"/>
              </a:spcBef>
              <a:buFont typeface="Arial" panose="020B0604020202020204" pitchFamily="34" charset="0"/>
              <a:buChar char="•"/>
            </a:pPr>
            <a:r>
              <a:rPr lang="en-IN" sz="2000" dirty="0"/>
              <a:t>Commonly used machine learning models include regression, decision trees, support vector machines, and deep learning, which capture various factors like booking time, seasonality, demand, and airline strategies.</a:t>
            </a:r>
          </a:p>
          <a:p>
            <a:pPr marL="342900" indent="-342900" algn="just">
              <a:lnSpc>
                <a:spcPct val="150000"/>
              </a:lnSpc>
              <a:spcBef>
                <a:spcPts val="600"/>
              </a:spcBef>
              <a:buFont typeface="Arial" panose="020B0604020202020204" pitchFamily="34" charset="0"/>
              <a:buChar char="•"/>
            </a:pPr>
            <a:r>
              <a:rPr lang="en-IN" sz="2000" dirty="0"/>
              <a:t>These predictive models benefit both consumers and businesses by optimizing travel costs, pricing strategies, inventory management, and revenue.</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414F13-B852-B8B9-8368-6A434F3AF292}"/>
              </a:ext>
            </a:extLst>
          </p:cNvPr>
          <p:cNvSpPr txBox="1"/>
          <p:nvPr/>
        </p:nvSpPr>
        <p:spPr>
          <a:xfrm>
            <a:off x="510062" y="778011"/>
            <a:ext cx="6094428" cy="461665"/>
          </a:xfrm>
          <a:prstGeom prst="rect">
            <a:avLst/>
          </a:prstGeom>
          <a:noFill/>
        </p:spPr>
        <p:txBody>
          <a:bodyPr wrap="square">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400" dirty="0"/>
          </a:p>
        </p:txBody>
      </p:sp>
    </p:spTree>
    <p:extLst>
      <p:ext uri="{BB962C8B-B14F-4D97-AF65-F5344CB8AC3E}">
        <p14:creationId xmlns:p14="http://schemas.microsoft.com/office/powerpoint/2010/main" val="52437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7886-5259-C3F3-4BB9-A68811ACE294}"/>
              </a:ext>
            </a:extLst>
          </p:cNvPr>
          <p:cNvSpPr>
            <a:spLocks noGrp="1"/>
          </p:cNvSpPr>
          <p:nvPr>
            <p:ph type="title"/>
          </p:nvPr>
        </p:nvSpPr>
        <p:spPr>
          <a:xfrm>
            <a:off x="838200" y="162561"/>
            <a:ext cx="10515600" cy="690880"/>
          </a:xfrm>
        </p:spPr>
        <p:txBody>
          <a:bodyPr>
            <a:normAutofit/>
          </a:bodyPr>
          <a:lstStyle/>
          <a:p>
            <a:r>
              <a:rPr lang="en-US" sz="2400" b="1" dirty="0">
                <a:latin typeface="Times New Roman" panose="02020603050405020304" pitchFamily="18" charset="0"/>
                <a:cs typeface="Times New Roman" panose="02020603050405020304" pitchFamily="18" charset="0"/>
              </a:rPr>
              <a:t>SAMPLE CODE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00728-DA40-839C-308B-D72B423FF965}"/>
              </a:ext>
            </a:extLst>
          </p:cNvPr>
          <p:cNvSpPr>
            <a:spLocks noGrp="1"/>
          </p:cNvSpPr>
          <p:nvPr>
            <p:ph idx="1"/>
          </p:nvPr>
        </p:nvSpPr>
        <p:spPr>
          <a:xfrm>
            <a:off x="284480" y="965200"/>
            <a:ext cx="11069320" cy="5211763"/>
          </a:xfrm>
        </p:spPr>
        <p:txBody>
          <a:bodyPr>
            <a:noAutofit/>
          </a:bodyPr>
          <a:lstStyle/>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messagebox</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import *</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simpledialog</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tkinter</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filedialog</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matplotlib.pyplot</a:t>
            </a:r>
            <a:r>
              <a:rPr lang="en-US" sz="1800" dirty="0">
                <a:effectLst/>
                <a:latin typeface="Times New Roman" panose="02020603050405020304" pitchFamily="18" charset="0"/>
                <a:ea typeface="Times New Roman" panose="02020603050405020304" pitchFamily="18" charset="0"/>
              </a:rPr>
              <a:t> as </a:t>
            </a:r>
            <a:r>
              <a:rPr lang="en-US" sz="1800" dirty="0" err="1">
                <a:effectLst/>
                <a:latin typeface="Times New Roman" panose="02020603050405020304" pitchFamily="18" charset="0"/>
                <a:ea typeface="Times New Roman" panose="02020603050405020304" pitchFamily="18" charset="0"/>
              </a:rPr>
              <a:t>plt</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tkinter.filedialog</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askopenfilename</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import pandas as pd</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as np</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os</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sklearn.model_selection</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train_test_split</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sklearn.preprocessing</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MinMaxScaler</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sklearn.svm</a:t>
            </a:r>
            <a:r>
              <a:rPr lang="en-US" sz="1800" dirty="0">
                <a:effectLst/>
                <a:latin typeface="Times New Roman" panose="02020603050405020304" pitchFamily="18" charset="0"/>
                <a:ea typeface="Times New Roman" panose="02020603050405020304" pitchFamily="18" charset="0"/>
              </a:rPr>
              <a:t> import SVR  #SVR regression</a:t>
            </a:r>
            <a:endParaRPr lang="en-IN" sz="1800" dirty="0">
              <a:effectLst/>
              <a:latin typeface="Times New Roman" panose="02020603050405020304" pitchFamily="18" charset="0"/>
              <a:ea typeface="Times New Roman" panose="02020603050405020304" pitchFamily="18" charset="0"/>
            </a:endParaRPr>
          </a:p>
          <a:p>
            <a:pPr marL="581660" marR="539750" indent="0">
              <a:spcAft>
                <a:spcPts val="0"/>
              </a:spcAft>
              <a:buNone/>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sklearn.ensemble</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RandomForestRegressor</a:t>
            </a:r>
            <a:r>
              <a:rPr lang="en-US" sz="1800" dirty="0">
                <a:effectLst/>
                <a:latin typeface="Times New Roman" panose="02020603050405020304" pitchFamily="18" charset="0"/>
                <a:ea typeface="Times New Roman" panose="02020603050405020304" pitchFamily="18" charset="0"/>
              </a:rPr>
              <a:t> #random forest regression class</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2387512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119ED8-AE48-CA85-447B-5F9F27BD957C}"/>
              </a:ext>
            </a:extLst>
          </p:cNvPr>
          <p:cNvSpPr txBox="1"/>
          <p:nvPr/>
        </p:nvSpPr>
        <p:spPr>
          <a:xfrm>
            <a:off x="474561" y="474345"/>
            <a:ext cx="9229653" cy="5909310"/>
          </a:xfrm>
          <a:prstGeom prst="rect">
            <a:avLst/>
          </a:prstGeom>
          <a:noFill/>
        </p:spPr>
        <p:txBody>
          <a:bodyPr wrap="square">
            <a:spAutoFit/>
          </a:bodyPr>
          <a:lstStyle/>
          <a:p>
            <a:pPr marL="810260" marR="539750">
              <a:spcAft>
                <a:spcPts val="0"/>
              </a:spcAf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sklearn.neural_network</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MLPRegressor</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sklearn_extensions.extreme_learning_machines.elm</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GenELMRegressor</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sklearn.tree</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DecisionTreeRegressor</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sklearn.linear_model</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LinearRegression</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sklearn.ensemble</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BaggingRegressor</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sklearn.preprocessing</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LabelEncoder</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timeit</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main = Tk()</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err="1">
                <a:effectLst/>
                <a:latin typeface="Times New Roman" panose="02020603050405020304" pitchFamily="18" charset="0"/>
                <a:ea typeface="Times New Roman" panose="02020603050405020304" pitchFamily="18" charset="0"/>
              </a:rPr>
              <a:t>main.title</a:t>
            </a:r>
            <a:r>
              <a:rPr lang="en-US" sz="1800" dirty="0">
                <a:effectLst/>
                <a:latin typeface="Times New Roman" panose="02020603050405020304" pitchFamily="18" charset="0"/>
                <a:ea typeface="Times New Roman" panose="02020603050405020304" pitchFamily="18" charset="0"/>
              </a:rPr>
              <a:t>("A Holistic Approach on Airfare Price Prediction Using Machine Learning Techniques")</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err="1">
                <a:effectLst/>
                <a:latin typeface="Times New Roman" panose="02020603050405020304" pitchFamily="18" charset="0"/>
                <a:ea typeface="Times New Roman" panose="02020603050405020304" pitchFamily="18" charset="0"/>
              </a:rPr>
              <a:t>main.geometry</a:t>
            </a:r>
            <a:r>
              <a:rPr lang="en-US" sz="1800" dirty="0">
                <a:effectLst/>
                <a:latin typeface="Times New Roman" panose="02020603050405020304" pitchFamily="18" charset="0"/>
                <a:ea typeface="Times New Roman" panose="02020603050405020304" pitchFamily="18" charset="0"/>
              </a:rPr>
              <a:t>("1300x1200")</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global filename</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global dataset</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global X, Y, accuracy, le</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err="1">
                <a:effectLst/>
                <a:latin typeface="Times New Roman" panose="02020603050405020304" pitchFamily="18" charset="0"/>
                <a:ea typeface="Times New Roman" panose="02020603050405020304" pitchFamily="18" charset="0"/>
              </a:rPr>
              <a:t>sc</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MinMaxScaler</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feature_range</a:t>
            </a:r>
            <a:r>
              <a:rPr lang="en-US" sz="1800" dirty="0">
                <a:effectLst/>
                <a:latin typeface="Times New Roman" panose="02020603050405020304" pitchFamily="18" charset="0"/>
                <a:ea typeface="Times New Roman" panose="02020603050405020304" pitchFamily="18" charset="0"/>
              </a:rPr>
              <a:t> = (0, 1))</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global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y_test</a:t>
            </a:r>
            <a:endParaRPr lang="en-IN" sz="1600" dirty="0">
              <a:effectLst/>
              <a:latin typeface="Times New Roman" panose="02020603050405020304" pitchFamily="18" charset="0"/>
              <a:ea typeface="Times New Roman" panose="02020603050405020304" pitchFamily="18" charset="0"/>
            </a:endParaRPr>
          </a:p>
          <a:p>
            <a:pPr marL="81026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973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7EC08B-EB71-26C0-6B91-C4D667ACF40E}"/>
              </a:ext>
            </a:extLst>
          </p:cNvPr>
          <p:cNvSpPr txBox="1"/>
          <p:nvPr/>
        </p:nvSpPr>
        <p:spPr>
          <a:xfrm>
            <a:off x="1087120" y="193040"/>
            <a:ext cx="9573164" cy="7017306"/>
          </a:xfrm>
          <a:prstGeom prst="rect">
            <a:avLst/>
          </a:prstGeom>
          <a:noFill/>
        </p:spPr>
        <p:txBody>
          <a:bodyPr wrap="square">
            <a:spAutoFit/>
          </a:bodyPr>
          <a:lstStyle/>
          <a:p>
            <a:pPr marL="539750" marR="539750">
              <a:spcAft>
                <a:spcPts val="0"/>
              </a:spcAft>
            </a:pPr>
            <a:r>
              <a:rPr lang="en-US" sz="1800" dirty="0">
                <a:effectLst/>
                <a:latin typeface="Times New Roman" panose="02020603050405020304" pitchFamily="18" charset="0"/>
                <a:ea typeface="Times New Roman" panose="02020603050405020304" pitchFamily="18" charset="0"/>
              </a:rPr>
              <a:t>def </a:t>
            </a:r>
            <a:r>
              <a:rPr lang="en-US" sz="1800" dirty="0" err="1">
                <a:effectLst/>
                <a:latin typeface="Times New Roman" panose="02020603050405020304" pitchFamily="18" charset="0"/>
                <a:ea typeface="Times New Roman" panose="02020603050405020304" pitchFamily="18" charset="0"/>
              </a:rPr>
              <a:t>runMLP</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global X, Y, accuracy</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global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accuracy =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text.delete</a:t>
            </a:r>
            <a:r>
              <a:rPr lang="en-US" sz="1800" dirty="0">
                <a:effectLst/>
                <a:latin typeface="Times New Roman" panose="02020603050405020304" pitchFamily="18" charset="0"/>
                <a:ea typeface="Times New Roman" panose="02020603050405020304" pitchFamily="18" charset="0"/>
              </a:rPr>
              <a:t>('1.0', END)</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start = </a:t>
            </a:r>
            <a:r>
              <a:rPr lang="en-US" sz="1800" dirty="0" err="1">
                <a:effectLst/>
                <a:latin typeface="Times New Roman" panose="02020603050405020304" pitchFamily="18" charset="0"/>
                <a:ea typeface="Times New Roman" panose="02020603050405020304" pitchFamily="18" charset="0"/>
              </a:rPr>
              <a:t>timeit.default_timer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mlp</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MLPRegressor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mlp.fit</a:t>
            </a:r>
            <a:r>
              <a:rPr lang="en-US" sz="1800" dirty="0">
                <a:effectLst/>
                <a:latin typeface="Times New Roman" panose="02020603050405020304" pitchFamily="18" charset="0"/>
                <a:ea typeface="Times New Roman" panose="02020603050405020304" pitchFamily="18" charset="0"/>
              </a:rPr>
              <a:t>(X, </a:t>
            </a:r>
            <a:r>
              <a:rPr lang="en-US" sz="1800" dirty="0" err="1">
                <a:effectLst/>
                <a:latin typeface="Times New Roman" panose="02020603050405020304" pitchFamily="18" charset="0"/>
                <a:ea typeface="Times New Roman" panose="02020603050405020304" pitchFamily="18" charset="0"/>
              </a:rPr>
              <a:t>Y.ravel</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predict = </a:t>
            </a:r>
            <a:r>
              <a:rPr lang="en-US" sz="1800" dirty="0" err="1">
                <a:effectLst/>
                <a:latin typeface="Times New Roman" panose="02020603050405020304" pitchFamily="18" charset="0"/>
                <a:ea typeface="Times New Roman" panose="02020603050405020304" pitchFamily="18" charset="0"/>
              </a:rPr>
              <a:t>mlp.predict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end = </a:t>
            </a:r>
            <a:r>
              <a:rPr lang="en-US" sz="1800" dirty="0" err="1">
                <a:effectLst/>
                <a:latin typeface="Times New Roman" panose="02020603050405020304" pitchFamily="18" charset="0"/>
                <a:ea typeface="Times New Roman" panose="02020603050405020304" pitchFamily="18" charset="0"/>
              </a:rPr>
              <a:t>timeit.default_timer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predictPrice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mlp</a:t>
            </a:r>
            <a:r>
              <a:rPr lang="en-US" sz="1800" dirty="0">
                <a:effectLst/>
                <a:latin typeface="Times New Roman" panose="02020603050405020304" pitchFamily="18" charset="0"/>
                <a:ea typeface="Times New Roman" panose="02020603050405020304" pitchFamily="18" charset="0"/>
              </a:rPr>
              <a:t>, predict,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"MLP Algorithm", (end - start))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def </a:t>
            </a:r>
            <a:r>
              <a:rPr lang="en-US" sz="1800" dirty="0" err="1">
                <a:effectLst/>
                <a:latin typeface="Times New Roman" panose="02020603050405020304" pitchFamily="18" charset="0"/>
                <a:ea typeface="Times New Roman" panose="02020603050405020304" pitchFamily="18" charset="0"/>
              </a:rPr>
              <a:t>runELM</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global X, Y, accuracy</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global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accuracy =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text.delete</a:t>
            </a:r>
            <a:r>
              <a:rPr lang="en-US" sz="1800" dirty="0">
                <a:effectLst/>
                <a:latin typeface="Times New Roman" panose="02020603050405020304" pitchFamily="18" charset="0"/>
                <a:ea typeface="Times New Roman" panose="02020603050405020304" pitchFamily="18" charset="0"/>
              </a:rPr>
              <a:t>('1.0', END)</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start = </a:t>
            </a:r>
            <a:r>
              <a:rPr lang="en-US" sz="1800" dirty="0" err="1">
                <a:effectLst/>
                <a:latin typeface="Times New Roman" panose="02020603050405020304" pitchFamily="18" charset="0"/>
                <a:ea typeface="Times New Roman" panose="02020603050405020304" pitchFamily="18" charset="0"/>
              </a:rPr>
              <a:t>timeit.default_timer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elm_algorithm</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GenELMRegressor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elm_algorithm.fit</a:t>
            </a:r>
            <a:r>
              <a:rPr lang="en-US" sz="1800" dirty="0">
                <a:effectLst/>
                <a:latin typeface="Times New Roman" panose="02020603050405020304" pitchFamily="18" charset="0"/>
                <a:ea typeface="Times New Roman" panose="02020603050405020304" pitchFamily="18" charset="0"/>
              </a:rPr>
              <a:t>(X, </a:t>
            </a:r>
            <a:r>
              <a:rPr lang="en-US" sz="1800" dirty="0" err="1">
                <a:effectLst/>
                <a:latin typeface="Times New Roman" panose="02020603050405020304" pitchFamily="18" charset="0"/>
                <a:ea typeface="Times New Roman" panose="02020603050405020304" pitchFamily="18" charset="0"/>
              </a:rPr>
              <a:t>Y.ravel</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predict = </a:t>
            </a:r>
            <a:r>
              <a:rPr lang="en-US" sz="1800" dirty="0" err="1">
                <a:effectLst/>
                <a:latin typeface="Times New Roman" panose="02020603050405020304" pitchFamily="18" charset="0"/>
                <a:ea typeface="Times New Roman" panose="02020603050405020304" pitchFamily="18" charset="0"/>
              </a:rPr>
              <a:t>elm_algorithm.predict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end = </a:t>
            </a:r>
            <a:r>
              <a:rPr lang="en-US" sz="1800" dirty="0" err="1">
                <a:effectLst/>
                <a:latin typeface="Times New Roman" panose="02020603050405020304" pitchFamily="18" charset="0"/>
                <a:ea typeface="Times New Roman" panose="02020603050405020304" pitchFamily="18" charset="0"/>
              </a:rPr>
              <a:t>timeit.default_timer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predictPrice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elm_algorithm</a:t>
            </a:r>
            <a:r>
              <a:rPr lang="en-US" sz="1800" dirty="0">
                <a:effectLst/>
                <a:latin typeface="Times New Roman" panose="02020603050405020304" pitchFamily="18" charset="0"/>
                <a:ea typeface="Times New Roman" panose="02020603050405020304" pitchFamily="18" charset="0"/>
              </a:rPr>
              <a:t>, predict,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"ELM Algorithm", (end - start))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744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03505-64BC-A1CF-E4E3-0FE8BEF05FD4}"/>
              </a:ext>
            </a:extLst>
          </p:cNvPr>
          <p:cNvSpPr txBox="1"/>
          <p:nvPr/>
        </p:nvSpPr>
        <p:spPr>
          <a:xfrm>
            <a:off x="798653" y="173620"/>
            <a:ext cx="9447316" cy="7017306"/>
          </a:xfrm>
          <a:prstGeom prst="rect">
            <a:avLst/>
          </a:prstGeom>
          <a:noFill/>
        </p:spPr>
        <p:txBody>
          <a:bodyPr wrap="square">
            <a:spAutoFit/>
          </a:bodyPr>
          <a:lstStyle/>
          <a:p>
            <a:pPr marL="539750" marR="539750">
              <a:spcAft>
                <a:spcPts val="0"/>
              </a:spcAft>
            </a:pPr>
            <a:r>
              <a:rPr lang="en-US" sz="1800" dirty="0">
                <a:effectLst/>
                <a:latin typeface="Times New Roman" panose="02020603050405020304" pitchFamily="18" charset="0"/>
                <a:ea typeface="Times New Roman" panose="02020603050405020304" pitchFamily="18" charset="0"/>
              </a:rPr>
              <a:t>def graph():</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height = accuracy</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bars = ('</a:t>
            </a:r>
            <a:r>
              <a:rPr lang="en-US" sz="1800" dirty="0" err="1">
                <a:effectLst/>
                <a:latin typeface="Times New Roman" panose="02020603050405020304" pitchFamily="18" charset="0"/>
                <a:ea typeface="Times New Roman" panose="02020603050405020304" pitchFamily="18" charset="0"/>
              </a:rPr>
              <a:t>MLP','ELM','Random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Forest','Regression</a:t>
            </a:r>
            <a:r>
              <a:rPr lang="en-US" sz="1800" dirty="0">
                <a:effectLst/>
                <a:latin typeface="Times New Roman" panose="02020603050405020304" pitchFamily="18" charset="0"/>
                <a:ea typeface="Times New Roman" panose="02020603050405020304" pitchFamily="18" charset="0"/>
              </a:rPr>
              <a:t> Tree', 'Bagging Regressor', 'Poly SVM', 'Linear SVM', 'Linear Regression')</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y_pos</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np.arange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(bars))</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plt.bar</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y_pos</a:t>
            </a:r>
            <a:r>
              <a:rPr lang="en-US" sz="1800" dirty="0">
                <a:effectLst/>
                <a:latin typeface="Times New Roman" panose="02020603050405020304" pitchFamily="18" charset="0"/>
                <a:ea typeface="Times New Roman" panose="02020603050405020304" pitchFamily="18" charset="0"/>
              </a:rPr>
              <a:t>, height)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plt.xticks</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y_pos</a:t>
            </a:r>
            <a:r>
              <a:rPr lang="en-US" sz="1800" dirty="0">
                <a:effectLst/>
                <a:latin typeface="Times New Roman" panose="02020603050405020304" pitchFamily="18" charset="0"/>
                <a:ea typeface="Times New Roman" panose="02020603050405020304" pitchFamily="18" charset="0"/>
              </a:rPr>
              <a:t>, bars)</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plt.title</a:t>
            </a:r>
            <a:r>
              <a:rPr lang="en-US" sz="1800" dirty="0">
                <a:effectLst/>
                <a:latin typeface="Times New Roman" panose="02020603050405020304" pitchFamily="18" charset="0"/>
                <a:ea typeface="Times New Roman" panose="02020603050405020304" pitchFamily="18" charset="0"/>
              </a:rPr>
              <a:t>("All Algorithms Accuracy Comparison")</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plt.show</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font = ('times', 15, 'bold')</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title = Label(main, text='A Holistic Approach on Airfare Price Prediction Using Machine Learning Techniques')</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title.config</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bg</a:t>
            </a:r>
            <a:r>
              <a:rPr lang="en-US" sz="1800" dirty="0">
                <a:effectLst/>
                <a:latin typeface="Times New Roman" panose="02020603050405020304" pitchFamily="18" charset="0"/>
                <a:ea typeface="Times New Roman" panose="02020603050405020304" pitchFamily="18" charset="0"/>
              </a:rPr>
              <a:t>='HotPink4', </a:t>
            </a:r>
            <a:r>
              <a:rPr lang="en-US" sz="1800" dirty="0" err="1">
                <a:effectLst/>
                <a:latin typeface="Times New Roman" panose="02020603050405020304" pitchFamily="18" charset="0"/>
                <a:ea typeface="Times New Roman" panose="02020603050405020304" pitchFamily="18" charset="0"/>
              </a:rPr>
              <a:t>fg</a:t>
            </a:r>
            <a:r>
              <a:rPr lang="en-US" sz="1800" dirty="0">
                <a:effectLst/>
                <a:latin typeface="Times New Roman" panose="02020603050405020304" pitchFamily="18" charset="0"/>
                <a:ea typeface="Times New Roman" panose="02020603050405020304" pitchFamily="18" charset="0"/>
              </a:rPr>
              <a:t>='yellow2')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title.config</a:t>
            </a:r>
            <a:r>
              <a:rPr lang="en-US" sz="1800" dirty="0">
                <a:effectLst/>
                <a:latin typeface="Times New Roman" panose="02020603050405020304" pitchFamily="18" charset="0"/>
                <a:ea typeface="Times New Roman" panose="02020603050405020304" pitchFamily="18" charset="0"/>
              </a:rPr>
              <a:t>(font=font)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title.config</a:t>
            </a:r>
            <a:r>
              <a:rPr lang="en-US" sz="1800" dirty="0">
                <a:effectLst/>
                <a:latin typeface="Times New Roman" panose="02020603050405020304" pitchFamily="18" charset="0"/>
                <a:ea typeface="Times New Roman" panose="02020603050405020304" pitchFamily="18" charset="0"/>
              </a:rPr>
              <a:t>(height=3, width=120)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title.place</a:t>
            </a:r>
            <a:r>
              <a:rPr lang="en-US" sz="1800" dirty="0">
                <a:effectLst/>
                <a:latin typeface="Times New Roman" panose="02020603050405020304" pitchFamily="18" charset="0"/>
                <a:ea typeface="Times New Roman" panose="02020603050405020304" pitchFamily="18" charset="0"/>
              </a:rPr>
              <a:t>(x=0,y=5)</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font1 = ('times', 13, 'bold')</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ff = ('times', 12, 'bold')</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l1 = Label(main, text='Dataset Location:')</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l1.config(font=font1)</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l1.place(x=50,y=100)</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4671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DD12A-7262-64AD-67FD-A0CCA6B32376}"/>
              </a:ext>
            </a:extLst>
          </p:cNvPr>
          <p:cNvSpPr txBox="1"/>
          <p:nvPr/>
        </p:nvSpPr>
        <p:spPr>
          <a:xfrm>
            <a:off x="648181" y="138896"/>
            <a:ext cx="9826649" cy="7186583"/>
          </a:xfrm>
          <a:prstGeom prst="rect">
            <a:avLst/>
          </a:prstGeom>
          <a:noFill/>
        </p:spPr>
        <p:txBody>
          <a:bodyPr wrap="square">
            <a:spAutoFit/>
          </a:bodyPr>
          <a:lstStyle/>
          <a:p>
            <a:pPr marL="539750" marR="539750">
              <a:spcAft>
                <a:spcPts val="0"/>
              </a:spcAft>
            </a:pPr>
            <a:r>
              <a:rPr lang="en-US" sz="1800" dirty="0" err="1">
                <a:effectLst/>
                <a:latin typeface="Times New Roman" panose="02020603050405020304" pitchFamily="18" charset="0"/>
                <a:ea typeface="Times New Roman" panose="02020603050405020304" pitchFamily="18" charset="0"/>
              </a:rPr>
              <a:t>linearsvmButton</a:t>
            </a:r>
            <a:r>
              <a:rPr lang="en-US" sz="1800" dirty="0">
                <a:effectLst/>
                <a:latin typeface="Times New Roman" panose="02020603050405020304" pitchFamily="18" charset="0"/>
                <a:ea typeface="Times New Roman" panose="02020603050405020304" pitchFamily="18" charset="0"/>
              </a:rPr>
              <a:t> = Button(</a:t>
            </a:r>
            <a:r>
              <a:rPr lang="en-US" sz="1800" dirty="0" err="1">
                <a:effectLst/>
                <a:latin typeface="Times New Roman" panose="02020603050405020304" pitchFamily="18" charset="0"/>
                <a:ea typeface="Times New Roman" panose="02020603050405020304" pitchFamily="18" charset="0"/>
              </a:rPr>
              <a:t>main,text</a:t>
            </a:r>
            <a:r>
              <a:rPr lang="en-US" sz="1800" dirty="0">
                <a:effectLst/>
                <a:latin typeface="Times New Roman" panose="02020603050405020304" pitchFamily="18" charset="0"/>
                <a:ea typeface="Times New Roman" panose="02020603050405020304" pitchFamily="18" charset="0"/>
              </a:rPr>
              <a:t>="Run Linear SVM", command=</a:t>
            </a:r>
            <a:r>
              <a:rPr lang="en-US" sz="1800" dirty="0" err="1">
                <a:effectLst/>
                <a:latin typeface="Times New Roman" panose="02020603050405020304" pitchFamily="18" charset="0"/>
                <a:ea typeface="Times New Roman" panose="02020603050405020304" pitchFamily="18" charset="0"/>
              </a:rPr>
              <a:t>runLinearSVM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bg</a:t>
            </a:r>
            <a:r>
              <a:rPr lang="en-US" sz="1800" dirty="0">
                <a:effectLst/>
                <a:latin typeface="Times New Roman" panose="02020603050405020304" pitchFamily="18" charset="0"/>
                <a:ea typeface="Times New Roman" panose="02020603050405020304" pitchFamily="18" charset="0"/>
              </a:rPr>
              <a:t>='#ffb3fe')</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linearsvmButton.place</a:t>
            </a:r>
            <a:r>
              <a:rPr lang="en-US" sz="1800" dirty="0">
                <a:effectLst/>
                <a:latin typeface="Times New Roman" panose="02020603050405020304" pitchFamily="18" charset="0"/>
                <a:ea typeface="Times New Roman" panose="02020603050405020304" pitchFamily="18" charset="0"/>
              </a:rPr>
              <a:t>(x=790,y=250)</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linearsvmButton.config</a:t>
            </a:r>
            <a:r>
              <a:rPr lang="en-US" sz="1800" dirty="0">
                <a:effectLst/>
                <a:latin typeface="Times New Roman" panose="02020603050405020304" pitchFamily="18" charset="0"/>
                <a:ea typeface="Times New Roman" panose="02020603050405020304" pitchFamily="18" charset="0"/>
              </a:rPr>
              <a:t>(font=font1)</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linearButton</a:t>
            </a:r>
            <a:r>
              <a:rPr lang="en-US" sz="1800" dirty="0">
                <a:effectLst/>
                <a:latin typeface="Times New Roman" panose="02020603050405020304" pitchFamily="18" charset="0"/>
                <a:ea typeface="Times New Roman" panose="02020603050405020304" pitchFamily="18" charset="0"/>
              </a:rPr>
              <a:t> = Button(</a:t>
            </a:r>
            <a:r>
              <a:rPr lang="en-US" sz="1800" dirty="0" err="1">
                <a:effectLst/>
                <a:latin typeface="Times New Roman" panose="02020603050405020304" pitchFamily="18" charset="0"/>
                <a:ea typeface="Times New Roman" panose="02020603050405020304" pitchFamily="18" charset="0"/>
              </a:rPr>
              <a:t>main,text</a:t>
            </a:r>
            <a:r>
              <a:rPr lang="en-US" sz="1800" dirty="0">
                <a:effectLst/>
                <a:latin typeface="Times New Roman" panose="02020603050405020304" pitchFamily="18" charset="0"/>
                <a:ea typeface="Times New Roman" panose="02020603050405020304" pitchFamily="18" charset="0"/>
              </a:rPr>
              <a:t>="Run </a:t>
            </a:r>
            <a:r>
              <a:rPr lang="en-US" sz="1800" dirty="0" err="1">
                <a:effectLst/>
                <a:latin typeface="Times New Roman" panose="02020603050405020304" pitchFamily="18" charset="0"/>
                <a:ea typeface="Times New Roman" panose="02020603050405020304" pitchFamily="18" charset="0"/>
              </a:rPr>
              <a:t>LinearRegression</a:t>
            </a:r>
            <a:r>
              <a:rPr lang="en-US" sz="1800" dirty="0">
                <a:effectLst/>
                <a:latin typeface="Times New Roman" panose="02020603050405020304" pitchFamily="18" charset="0"/>
                <a:ea typeface="Times New Roman" panose="02020603050405020304" pitchFamily="18" charset="0"/>
              </a:rPr>
              <a:t> Algorithm", command=</a:t>
            </a:r>
            <a:r>
              <a:rPr lang="en-US" sz="1800" dirty="0" err="1">
                <a:effectLst/>
                <a:latin typeface="Times New Roman" panose="02020603050405020304" pitchFamily="18" charset="0"/>
                <a:ea typeface="Times New Roman" panose="02020603050405020304" pitchFamily="18" charset="0"/>
              </a:rPr>
              <a:t>runLinearRegression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bg</a:t>
            </a:r>
            <a:r>
              <a:rPr lang="en-US" sz="1800" dirty="0">
                <a:effectLst/>
                <a:latin typeface="Times New Roman" panose="02020603050405020304" pitchFamily="18" charset="0"/>
                <a:ea typeface="Times New Roman" panose="02020603050405020304" pitchFamily="18" charset="0"/>
              </a:rPr>
              <a:t>='#ffb3fe')</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linearButton.place</a:t>
            </a:r>
            <a:r>
              <a:rPr lang="en-US" sz="1800" dirty="0">
                <a:effectLst/>
                <a:latin typeface="Times New Roman" panose="02020603050405020304" pitchFamily="18" charset="0"/>
                <a:ea typeface="Times New Roman" panose="02020603050405020304" pitchFamily="18" charset="0"/>
              </a:rPr>
              <a:t>(x=50,y=300)</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linearButton.config</a:t>
            </a:r>
            <a:r>
              <a:rPr lang="en-US" sz="1800" dirty="0">
                <a:effectLst/>
                <a:latin typeface="Times New Roman" panose="02020603050405020304" pitchFamily="18" charset="0"/>
                <a:ea typeface="Times New Roman" panose="02020603050405020304" pitchFamily="18" charset="0"/>
              </a:rPr>
              <a:t>(font=font1)</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graphButton</a:t>
            </a:r>
            <a:r>
              <a:rPr lang="en-US" sz="1800" dirty="0">
                <a:effectLst/>
                <a:latin typeface="Times New Roman" panose="02020603050405020304" pitchFamily="18" charset="0"/>
                <a:ea typeface="Times New Roman" panose="02020603050405020304" pitchFamily="18" charset="0"/>
              </a:rPr>
              <a:t> = Button(</a:t>
            </a:r>
            <a:r>
              <a:rPr lang="en-US" sz="1800" dirty="0" err="1">
                <a:effectLst/>
                <a:latin typeface="Times New Roman" panose="02020603050405020304" pitchFamily="18" charset="0"/>
                <a:ea typeface="Times New Roman" panose="02020603050405020304" pitchFamily="18" charset="0"/>
              </a:rPr>
              <a:t>main,text</a:t>
            </a:r>
            <a:r>
              <a:rPr lang="en-US" sz="1800" dirty="0">
                <a:effectLst/>
                <a:latin typeface="Times New Roman" panose="02020603050405020304" pitchFamily="18" charset="0"/>
                <a:ea typeface="Times New Roman" panose="02020603050405020304" pitchFamily="18" charset="0"/>
              </a:rPr>
              <a:t>="Accuracy Comparison Graph", command=graph, </a:t>
            </a:r>
            <a:r>
              <a:rPr lang="en-US" sz="1800" dirty="0" err="1">
                <a:effectLst/>
                <a:latin typeface="Times New Roman" panose="02020603050405020304" pitchFamily="18" charset="0"/>
                <a:ea typeface="Times New Roman" panose="02020603050405020304" pitchFamily="18" charset="0"/>
              </a:rPr>
              <a:t>bg</a:t>
            </a:r>
            <a:r>
              <a:rPr lang="en-US" sz="1800" dirty="0">
                <a:effectLst/>
                <a:latin typeface="Times New Roman" panose="02020603050405020304" pitchFamily="18" charset="0"/>
                <a:ea typeface="Times New Roman" panose="02020603050405020304" pitchFamily="18" charset="0"/>
              </a:rPr>
              <a:t>='#ffb3fe')</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graphButton.place</a:t>
            </a:r>
            <a:r>
              <a:rPr lang="en-US" sz="1800" dirty="0">
                <a:effectLst/>
                <a:latin typeface="Times New Roman" panose="02020603050405020304" pitchFamily="18" charset="0"/>
                <a:ea typeface="Times New Roman" panose="02020603050405020304" pitchFamily="18" charset="0"/>
              </a:rPr>
              <a:t>(x=790,y=300)</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graphButton.config</a:t>
            </a:r>
            <a:r>
              <a:rPr lang="en-US" sz="1800" dirty="0">
                <a:effectLst/>
                <a:latin typeface="Times New Roman" panose="02020603050405020304" pitchFamily="18" charset="0"/>
                <a:ea typeface="Times New Roman" panose="02020603050405020304" pitchFamily="18" charset="0"/>
              </a:rPr>
              <a:t>(font=font1)</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font1 = ('times', 13, 'bold')</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text=Text(</a:t>
            </a:r>
            <a:r>
              <a:rPr lang="en-US" sz="1800" dirty="0" err="1">
                <a:effectLst/>
                <a:latin typeface="Times New Roman" panose="02020603050405020304" pitchFamily="18" charset="0"/>
                <a:ea typeface="Times New Roman" panose="02020603050405020304" pitchFamily="18" charset="0"/>
              </a:rPr>
              <a:t>main,height</a:t>
            </a:r>
            <a:r>
              <a:rPr lang="en-US" sz="1800" dirty="0">
                <a:effectLst/>
                <a:latin typeface="Times New Roman" panose="02020603050405020304" pitchFamily="18" charset="0"/>
                <a:ea typeface="Times New Roman" panose="02020603050405020304" pitchFamily="18" charset="0"/>
              </a:rPr>
              <a:t>=20,width=130)</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scroll=Scrollbar(text)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text.configure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yscrollcommand</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scroll.set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text.place</a:t>
            </a:r>
            <a:r>
              <a:rPr lang="en-US" sz="1800" dirty="0">
                <a:effectLst/>
                <a:latin typeface="Times New Roman" panose="02020603050405020304" pitchFamily="18" charset="0"/>
                <a:ea typeface="Times New Roman" panose="02020603050405020304" pitchFamily="18" charset="0"/>
              </a:rPr>
              <a:t>(x=10,y=350)</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text.config</a:t>
            </a:r>
            <a:r>
              <a:rPr lang="en-US" sz="1800" dirty="0">
                <a:effectLst/>
                <a:latin typeface="Times New Roman" panose="02020603050405020304" pitchFamily="18" charset="0"/>
                <a:ea typeface="Times New Roman" panose="02020603050405020304" pitchFamily="18" charset="0"/>
              </a:rPr>
              <a:t>(font=font1)</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main.config</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bg</a:t>
            </a:r>
            <a:r>
              <a:rPr lang="en-US" sz="1800" dirty="0">
                <a:effectLst/>
                <a:latin typeface="Times New Roman" panose="02020603050405020304" pitchFamily="18" charset="0"/>
                <a:ea typeface="Times New Roman" panose="02020603050405020304" pitchFamily="18" charset="0"/>
              </a:rPr>
              <a:t>='plum2')</a:t>
            </a:r>
            <a:endParaRPr lang="en-IN" sz="1600" dirty="0">
              <a:effectLst/>
              <a:latin typeface="Times New Roman" panose="02020603050405020304" pitchFamily="18" charset="0"/>
              <a:ea typeface="Times New Roman" panose="02020603050405020304" pitchFamily="18" charset="0"/>
            </a:endParaRPr>
          </a:p>
          <a:p>
            <a:pPr marL="539750" marR="539750">
              <a:spcAft>
                <a:spcPts val="0"/>
              </a:spcAft>
            </a:pPr>
            <a:r>
              <a:rPr lang="en-US" sz="1800" dirty="0" err="1">
                <a:effectLst/>
                <a:latin typeface="Times New Roman" panose="02020603050405020304" pitchFamily="18" charset="0"/>
                <a:ea typeface="Times New Roman" panose="02020603050405020304" pitchFamily="18" charset="0"/>
              </a:rPr>
              <a:t>main.mainloop</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br>
              <a:rPr lang="en-US" sz="1100" kern="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7500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245E9-10DB-F597-D1BC-DC270DCC6911}"/>
              </a:ext>
            </a:extLst>
          </p:cNvPr>
          <p:cNvSpPr txBox="1"/>
          <p:nvPr/>
        </p:nvSpPr>
        <p:spPr>
          <a:xfrm>
            <a:off x="958646" y="910654"/>
            <a:ext cx="6094428" cy="460895"/>
          </a:xfrm>
          <a:prstGeom prst="rect">
            <a:avLst/>
          </a:prstGeom>
          <a:noFill/>
        </p:spPr>
        <p:txBody>
          <a:bodyPr wrap="square">
            <a:spAutoFit/>
          </a:bodyPr>
          <a:lstStyle/>
          <a:p>
            <a:pPr algn="just">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6ADE07A3-DBC8-8B81-A750-F1616A3064A2}"/>
              </a:ext>
            </a:extLst>
          </p:cNvPr>
          <p:cNvSpPr txBox="1"/>
          <p:nvPr/>
        </p:nvSpPr>
        <p:spPr>
          <a:xfrm>
            <a:off x="958646" y="1858809"/>
            <a:ext cx="10556450" cy="2050690"/>
          </a:xfrm>
          <a:prstGeom prst="rect">
            <a:avLst/>
          </a:prstGeom>
          <a:noFill/>
        </p:spPr>
        <p:txBody>
          <a:bodyPr wrap="square">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can result in saving money of inexperienced people by providing them the infor</a:t>
            </a:r>
            <a:r>
              <a:rPr lang="en-US" sz="2400" dirty="0">
                <a:latin typeface="Calibri" panose="020F0502020204030204" pitchFamily="34" charset="0"/>
                <a:ea typeface="Calibri" panose="020F0502020204030204" pitchFamily="34" charset="0"/>
                <a:cs typeface="Times New Roman" panose="02020603050405020304" pitchFamily="18" charset="0"/>
              </a:rPr>
              <a:t>mation related to trends of the flight prices and also give them a predicted value of the price which they use to decide whether to book ticket now or later. On working with different models, it was found out that Random Forest and Regression Tree Algorithm gives the highest accuracy in predicting the output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9313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5" y="1036320"/>
            <a:ext cx="10515600" cy="889500"/>
          </a:xfrm>
        </p:spPr>
        <p:txBody>
          <a:bodyPr>
            <a:normAutofit/>
          </a:bodyPr>
          <a:lstStyle/>
          <a:p>
            <a:r>
              <a:rPr lang="en-US" sz="2400" b="1" dirty="0">
                <a:latin typeface="Times New Roman" pitchFamily="18" charset="0"/>
                <a:cs typeface="Times New Roman" pitchFamily="18" charset="0"/>
              </a:rPr>
              <a:t>FUTURE SCOPE</a:t>
            </a:r>
          </a:p>
        </p:txBody>
      </p:sp>
      <p:sp>
        <p:nvSpPr>
          <p:cNvPr id="3" name="Content Placeholder 2"/>
          <p:cNvSpPr>
            <a:spLocks noGrp="1"/>
          </p:cNvSpPr>
          <p:nvPr>
            <p:ph idx="1"/>
          </p:nvPr>
        </p:nvSpPr>
        <p:spPr>
          <a:xfrm>
            <a:off x="772885" y="2076994"/>
            <a:ext cx="10515600" cy="3825649"/>
          </a:xfrm>
        </p:spPr>
        <p:txBody>
          <a:bodyPr>
            <a:normAutofit/>
          </a:bodyPr>
          <a:lstStyle/>
          <a:p>
            <a:r>
              <a:rPr lang="en-US" sz="2000" dirty="0">
                <a:latin typeface="Times New Roman" pitchFamily="18" charset="0"/>
                <a:cs typeface="Times New Roman" pitchFamily="18" charset="0"/>
              </a:rPr>
              <a:t>Integration of More Diverse Data</a:t>
            </a:r>
          </a:p>
          <a:p>
            <a:r>
              <a:rPr lang="en-IN" sz="2000" dirty="0">
                <a:latin typeface="Times New Roman" panose="02020603050405020304" pitchFamily="18" charset="0"/>
                <a:cs typeface="Times New Roman" panose="02020603050405020304" pitchFamily="18" charset="0"/>
              </a:rPr>
              <a:t>Advanced Machine Learning Models</a:t>
            </a:r>
          </a:p>
          <a:p>
            <a:r>
              <a:rPr lang="en-IN" sz="2000" dirty="0">
                <a:latin typeface="Times New Roman" panose="02020603050405020304" pitchFamily="18" charset="0"/>
                <a:cs typeface="Times New Roman" panose="02020603050405020304" pitchFamily="18" charset="0"/>
              </a:rPr>
              <a:t>Dynamic Pricing for Airlines</a:t>
            </a:r>
          </a:p>
          <a:p>
            <a:r>
              <a:rPr lang="en-US" sz="2000" dirty="0">
                <a:latin typeface="Times New Roman" panose="02020603050405020304" pitchFamily="18" charset="0"/>
                <a:cs typeface="Times New Roman" panose="02020603050405020304" pitchFamily="18" charset="0"/>
              </a:rPr>
              <a:t>Multi-Leg and International Flight Support</a:t>
            </a:r>
          </a:p>
          <a:p>
            <a:r>
              <a:rPr lang="en-IN" sz="2000" dirty="0">
                <a:latin typeface="Times New Roman" panose="02020603050405020304" pitchFamily="18" charset="0"/>
                <a:cs typeface="Times New Roman" panose="02020603050405020304" pitchFamily="18" charset="0"/>
              </a:rPr>
              <a:t>Mobile and User-Centric Enhancements</a:t>
            </a:r>
            <a:endParaRPr lang="en-US" sz="2000" dirty="0">
              <a:latin typeface="Times New Roman" panose="02020603050405020304"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rPr>
              <a:t>Collaboration with Travel Platforms</a:t>
            </a:r>
            <a:endParaRPr lang="en-US" sz="2000" dirty="0">
              <a:latin typeface="Times New Roman" panose="02020603050405020304"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B4DF0-BFDB-FDB8-AC2B-6C4EB463DEC4}"/>
              </a:ext>
            </a:extLst>
          </p:cNvPr>
          <p:cNvSpPr txBox="1"/>
          <p:nvPr/>
        </p:nvSpPr>
        <p:spPr>
          <a:xfrm>
            <a:off x="586074" y="738288"/>
            <a:ext cx="48494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869F12-9F4E-8341-3281-EB89679AE959}"/>
              </a:ext>
            </a:extLst>
          </p:cNvPr>
          <p:cNvSpPr txBox="1"/>
          <p:nvPr/>
        </p:nvSpPr>
        <p:spPr>
          <a:xfrm>
            <a:off x="1014075" y="1721637"/>
            <a:ext cx="9904287" cy="2246769"/>
          </a:xfrm>
          <a:prstGeom prst="rect">
            <a:avLst/>
          </a:prstGeom>
          <a:noFill/>
        </p:spPr>
        <p:txBody>
          <a:bodyPr wrap="square" rtlCol="0">
            <a:spAutoFit/>
          </a:bodyPr>
          <a:lstStyle/>
          <a:p>
            <a:pPr marL="457200" indent="-457200" algn="just">
              <a:spcBef>
                <a:spcPts val="1200"/>
              </a:spcBef>
              <a:buFont typeface="+mj-lt"/>
              <a:buAutoNum type="arabicPeriod"/>
            </a:pPr>
            <a:r>
              <a:rPr lang="en-IN" sz="2000" dirty="0" err="1"/>
              <a:t>Malighetti</a:t>
            </a:r>
            <a:r>
              <a:rPr lang="en-IN" sz="2000" dirty="0"/>
              <a:t>, </a:t>
            </a:r>
            <a:r>
              <a:rPr lang="en-IN" sz="2000" dirty="0" err="1"/>
              <a:t>Paleari</a:t>
            </a:r>
            <a:r>
              <a:rPr lang="en-IN" sz="2000" dirty="0"/>
              <a:t>, and </a:t>
            </a:r>
            <a:r>
              <a:rPr lang="en-IN" sz="2000" dirty="0" err="1"/>
              <a:t>Redondi</a:t>
            </a:r>
            <a:r>
              <a:rPr lang="en-IN" sz="2000" dirty="0"/>
              <a:t> studied Ryanair's pricing strategies, highlighting how low-cost airlines set prices dynamically (Journal of Air Transport Management, 2009).</a:t>
            </a:r>
          </a:p>
          <a:p>
            <a:pPr marL="457200" indent="-457200" algn="just">
              <a:spcBef>
                <a:spcPts val="1200"/>
              </a:spcBef>
              <a:buFont typeface="+mj-lt"/>
              <a:buAutoNum type="arabicPeriod"/>
            </a:pPr>
            <a:r>
              <a:rPr lang="en-IN" sz="2000" dirty="0"/>
              <a:t>The same authors conducted an empirical analysis of Ryanair’s flights from 2006-2007, assessing changes in its pricing strategy (Tourism Management, 2010).</a:t>
            </a:r>
          </a:p>
          <a:p>
            <a:pPr marL="457200" indent="-457200" algn="just">
              <a:spcBef>
                <a:spcPts val="1200"/>
              </a:spcBef>
              <a:buFont typeface="+mj-lt"/>
              <a:buAutoNum type="arabicPeriod"/>
            </a:pPr>
            <a:r>
              <a:rPr lang="en-IN" sz="2000" dirty="0"/>
              <a:t>Groves and Gini developed a regression model to predict the optimal time to purchase airline tickets, presented in a technical report from the University of Minnesota (2011).</a:t>
            </a:r>
          </a:p>
        </p:txBody>
      </p:sp>
    </p:spTree>
    <p:extLst>
      <p:ext uri="{BB962C8B-B14F-4D97-AF65-F5344CB8AC3E}">
        <p14:creationId xmlns:p14="http://schemas.microsoft.com/office/powerpoint/2010/main" val="2384564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31A95-4C88-D84A-7008-84445EAC32BA}"/>
              </a:ext>
            </a:extLst>
          </p:cNvPr>
          <p:cNvSpPr txBox="1"/>
          <p:nvPr/>
        </p:nvSpPr>
        <p:spPr>
          <a:xfrm>
            <a:off x="3205539" y="2515556"/>
            <a:ext cx="8250148" cy="1200329"/>
          </a:xfrm>
          <a:prstGeom prst="rect">
            <a:avLst/>
          </a:prstGeom>
          <a:noFill/>
        </p:spPr>
        <p:txBody>
          <a:bodyPr wrap="square" rtlCol="0">
            <a:spAutoFit/>
          </a:bodyPr>
          <a:lstStyle/>
          <a:p>
            <a:r>
              <a:rPr lang="en-IN" sz="72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62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8A9F5-C29A-0976-A83A-35F4DC7CE446}"/>
              </a:ext>
            </a:extLst>
          </p:cNvPr>
          <p:cNvSpPr txBox="1"/>
          <p:nvPr/>
        </p:nvSpPr>
        <p:spPr>
          <a:xfrm>
            <a:off x="507410" y="426412"/>
            <a:ext cx="6094428" cy="483017"/>
          </a:xfrm>
          <a:prstGeom prst="rect">
            <a:avLst/>
          </a:prstGeom>
          <a:noFill/>
        </p:spPr>
        <p:txBody>
          <a:bodyPr wrap="square">
            <a:spAutoFit/>
          </a:bodyPr>
          <a:lstStyle/>
          <a:p>
            <a:pPr algn="just">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p>
        </p:txBody>
      </p:sp>
      <p:sp>
        <p:nvSpPr>
          <p:cNvPr id="2" name="TextBox 1">
            <a:extLst>
              <a:ext uri="{FF2B5EF4-FFF2-40B4-BE49-F238E27FC236}">
                <a16:creationId xmlns:a16="http://schemas.microsoft.com/office/drawing/2014/main" id="{C771D263-BFE6-E4ED-DF06-7DE6561731B3}"/>
              </a:ext>
            </a:extLst>
          </p:cNvPr>
          <p:cNvSpPr txBox="1"/>
          <p:nvPr/>
        </p:nvSpPr>
        <p:spPr>
          <a:xfrm>
            <a:off x="595901" y="1027416"/>
            <a:ext cx="11198832"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Airline corporations use complex, dynamic pricing strategies based on financial, marketing, commercial, and social factors, making it difficult for customers to purchase tickets at the lowest price. </a:t>
            </a:r>
          </a:p>
          <a:p>
            <a:pPr marL="342900" indent="-342900" algn="just">
              <a:lnSpc>
                <a:spcPct val="150000"/>
              </a:lnSpc>
              <a:buFont typeface="Arial" panose="020B0604020202020204" pitchFamily="34" charset="0"/>
              <a:buChar char="•"/>
            </a:pPr>
            <a:r>
              <a:rPr lang="en-IN" sz="2000" dirty="0"/>
              <a:t>Most of these methods use machine learning (ML) models from computational intelligence research for accurate predictions.</a:t>
            </a:r>
          </a:p>
          <a:p>
            <a:pPr marL="342900" indent="-342900" algn="just">
              <a:lnSpc>
                <a:spcPct val="150000"/>
              </a:lnSpc>
              <a:buFont typeface="Arial" panose="020B0604020202020204" pitchFamily="34" charset="0"/>
              <a:buChar char="•"/>
            </a:pPr>
            <a:r>
              <a:rPr lang="en-IN" sz="2000" dirty="0"/>
              <a:t>Regression and other algorithms, achieving less accuracy in optimizing airline ticket purchases, while ML models like Ripple Down Rule Learner and Logistic Regression for price drop predictions.</a:t>
            </a:r>
          </a:p>
          <a:p>
            <a:pPr marL="342900" indent="-342900" algn="just">
              <a:lnSpc>
                <a:spcPct val="150000"/>
              </a:lnSpc>
              <a:buFont typeface="Arial" panose="020B0604020202020204" pitchFamily="34" charset="0"/>
              <a:buChar char="•"/>
            </a:pPr>
            <a:r>
              <a:rPr lang="en-IN" sz="2000" dirty="0"/>
              <a:t>Including Linear Regression ,Naïve Bayes ,SoftMax Regression ,and SVM to predict ticket prices with varied success.</a:t>
            </a:r>
          </a:p>
          <a:p>
            <a:pPr marL="342900" indent="-342900" algn="just">
              <a:lnSpc>
                <a:spcPct val="150000"/>
              </a:lnSpc>
              <a:buFont typeface="Arial" panose="020B0604020202020204" pitchFamily="34" charset="0"/>
              <a:buChar char="•"/>
            </a:pPr>
            <a:r>
              <a:rPr lang="en-IN" sz="2000" dirty="0">
                <a:cs typeface="Times New Roman" panose="02020603050405020304" pitchFamily="18" charset="0"/>
              </a:rPr>
              <a:t>Highest prediction Accuracy rate in existing system is for SVM(80.6%)</a:t>
            </a:r>
          </a:p>
        </p:txBody>
      </p:sp>
    </p:spTree>
    <p:extLst>
      <p:ext uri="{BB962C8B-B14F-4D97-AF65-F5344CB8AC3E}">
        <p14:creationId xmlns:p14="http://schemas.microsoft.com/office/powerpoint/2010/main" val="383885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4A609-5076-878C-4B15-D96FFF472297}"/>
              </a:ext>
            </a:extLst>
          </p:cNvPr>
          <p:cNvSpPr txBox="1"/>
          <p:nvPr/>
        </p:nvSpPr>
        <p:spPr>
          <a:xfrm>
            <a:off x="567964" y="589507"/>
            <a:ext cx="6728381" cy="460895"/>
          </a:xfrm>
          <a:prstGeom prst="rect">
            <a:avLst/>
          </a:prstGeom>
          <a:noFill/>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DISADVANTAGES OF EXISTING SYSTEM</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66643AF-3979-2117-F1B8-2F8C25746AEC}"/>
              </a:ext>
            </a:extLst>
          </p:cNvPr>
          <p:cNvSpPr txBox="1"/>
          <p:nvPr/>
        </p:nvSpPr>
        <p:spPr>
          <a:xfrm>
            <a:off x="993541" y="1436271"/>
            <a:ext cx="10627845" cy="2923877"/>
          </a:xfrm>
          <a:prstGeom prst="rect">
            <a:avLst/>
          </a:prstGeom>
          <a:noFill/>
        </p:spPr>
        <p:txBody>
          <a:bodyPr wrap="square" rtlCol="0">
            <a:spAutoFit/>
          </a:bodyPr>
          <a:lstStyle/>
          <a:p>
            <a:pPr marL="342900" indent="-342900" algn="just">
              <a:spcBef>
                <a:spcPts val="1200"/>
              </a:spcBef>
              <a:buFont typeface="Arial" panose="020B0604020202020204" pitchFamily="34" charset="0"/>
              <a:buChar char="•"/>
            </a:pPr>
            <a:r>
              <a:rPr lang="en-IN" sz="2400" dirty="0"/>
              <a:t>Current airfare prediction systems struggle with accuracy.</a:t>
            </a:r>
          </a:p>
          <a:p>
            <a:pPr marL="342900" indent="-342900" algn="just">
              <a:spcBef>
                <a:spcPts val="1200"/>
              </a:spcBef>
              <a:buFont typeface="Arial" panose="020B0604020202020204" pitchFamily="34" charset="0"/>
              <a:buChar char="•"/>
            </a:pPr>
            <a:r>
              <a:rPr lang="en-IN" sz="2400" dirty="0"/>
              <a:t>Many systems provide generalized recommendations like "buy now" or "wait" without explaining the reasons behind the trends, leaving users confused.</a:t>
            </a:r>
          </a:p>
          <a:p>
            <a:pPr marL="342900" indent="-342900" algn="just">
              <a:spcBef>
                <a:spcPts val="1200"/>
              </a:spcBef>
              <a:buFont typeface="Arial" panose="020B0604020202020204" pitchFamily="34" charset="0"/>
              <a:buChar char="•"/>
            </a:pPr>
            <a:r>
              <a:rPr lang="en-IN" sz="2400" dirty="0"/>
              <a:t>The heavy reliance on historical data makes predictions less effective in real-time. </a:t>
            </a:r>
          </a:p>
          <a:p>
            <a:pPr marL="342900" indent="-342900" algn="just">
              <a:spcBef>
                <a:spcPts val="1200"/>
              </a:spcBef>
              <a:buFont typeface="Arial" panose="020B0604020202020204" pitchFamily="34" charset="0"/>
              <a:buChar char="•"/>
            </a:pPr>
            <a:r>
              <a:rPr lang="en-IN" sz="2400" dirty="0"/>
              <a:t>Most systems do not offer personalized insights based on individual preferences. </a:t>
            </a:r>
          </a:p>
          <a:p>
            <a:pPr marL="342900" indent="-342900" algn="just">
              <a:spcBef>
                <a:spcPts val="1200"/>
              </a:spcBef>
              <a:buFont typeface="Arial" panose="020B0604020202020204" pitchFamily="34" charset="0"/>
              <a:buChar char="•"/>
            </a:pPr>
            <a:r>
              <a:rPr lang="en-IN" sz="2400" dirty="0"/>
              <a:t>Slow and less accurate prices will be predicted.</a:t>
            </a:r>
          </a:p>
        </p:txBody>
      </p:sp>
    </p:spTree>
    <p:extLst>
      <p:ext uri="{BB962C8B-B14F-4D97-AF65-F5344CB8AC3E}">
        <p14:creationId xmlns:p14="http://schemas.microsoft.com/office/powerpoint/2010/main" val="153431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1F7D6-4410-2F9C-6F58-7A73D76BE703}"/>
              </a:ext>
            </a:extLst>
          </p:cNvPr>
          <p:cNvSpPr txBox="1"/>
          <p:nvPr/>
        </p:nvSpPr>
        <p:spPr>
          <a:xfrm>
            <a:off x="421486" y="658804"/>
            <a:ext cx="6094428" cy="461665"/>
          </a:xfrm>
          <a:prstGeom prst="rect">
            <a:avLst/>
          </a:prstGeom>
          <a:noFill/>
        </p:spPr>
        <p:txBody>
          <a:bodyPr wrap="square">
            <a:spAutoFit/>
          </a:bodyPr>
          <a:lstStyle/>
          <a:p>
            <a:pPr marL="63500">
              <a:spcBef>
                <a:spcPts val="1000"/>
              </a:spcBef>
            </a:pPr>
            <a:r>
              <a:rPr lang="en-US" sz="2400" b="1" dirty="0">
                <a:effectLst/>
                <a:latin typeface="Times New Roman" panose="02020603050405020304" pitchFamily="18" charset="0"/>
                <a:ea typeface="Times New Roman" panose="02020603050405020304" pitchFamily="18" charset="0"/>
              </a:rPr>
              <a:t>PROPOSED</a:t>
            </a:r>
            <a:r>
              <a:rPr lang="en-US" sz="2400" b="1" spc="-5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SYSTEM</a:t>
            </a:r>
            <a:r>
              <a:rPr lang="en-US" sz="2400" b="1" spc="-30" dirty="0">
                <a:effectLst/>
                <a:latin typeface="Times New Roman" panose="02020603050405020304" pitchFamily="18" charset="0"/>
                <a:ea typeface="Times New Roman" panose="02020603050405020304" pitchFamily="18" charset="0"/>
              </a:rPr>
              <a:t> </a:t>
            </a:r>
            <a:r>
              <a:rPr lang="en-US" sz="2400" b="1" spc="-50" dirty="0">
                <a:effectLst/>
                <a:latin typeface="Times New Roman" panose="02020603050405020304" pitchFamily="18" charset="0"/>
                <a:ea typeface="Times New Roman" panose="02020603050405020304" pitchFamily="18" charset="0"/>
              </a:rPr>
              <a:t>:</a:t>
            </a:r>
            <a:endParaRPr lang="en-IN" sz="2400" b="1" dirty="0">
              <a:effectLst/>
              <a:latin typeface="Times New Roman" panose="02020603050405020304" pitchFamily="18" charset="0"/>
              <a:ea typeface="Times New Roman" panose="02020603050405020304" pitchFamily="18" charset="0"/>
            </a:endParaRPr>
          </a:p>
        </p:txBody>
      </p:sp>
      <p:sp>
        <p:nvSpPr>
          <p:cNvPr id="7" name="Rectangle 3">
            <a:extLst>
              <a:ext uri="{FF2B5EF4-FFF2-40B4-BE49-F238E27FC236}">
                <a16:creationId xmlns:a16="http://schemas.microsoft.com/office/drawing/2014/main" id="{95417F8A-EB9A-1D20-DEA0-7A1330C3FA48}"/>
              </a:ext>
            </a:extLst>
          </p:cNvPr>
          <p:cNvSpPr>
            <a:spLocks noChangeArrowheads="1"/>
          </p:cNvSpPr>
          <p:nvPr/>
        </p:nvSpPr>
        <p:spPr bwMode="auto">
          <a:xfrm>
            <a:off x="529491" y="1352181"/>
            <a:ext cx="11309754" cy="451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proposed system for airfare price prediction aims to address the limitations of existing models by incorporating more advanced machine learning techniques and real-time data analysis. This system would leverage advanced ML algorithms, such as random forest and regression tree </a:t>
            </a:r>
            <a:r>
              <a:rPr lang="en-IN" kern="100" dirty="0">
                <a:latin typeface="Aptos" panose="020B0004020202020204" pitchFamily="34" charset="0"/>
                <a:ea typeface="Aptos" panose="020B0004020202020204" pitchFamily="34" charset="0"/>
                <a:cs typeface="Times New Roman" panose="02020603050405020304" pitchFamily="18" charset="0"/>
              </a:rPr>
              <a:t>etc</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better capture complex relationships between various factors like booking time, demand fluctuations, airline competition, and macroeconomic indicators. </a:t>
            </a:r>
          </a:p>
          <a:p>
            <a:pPr algn="just">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By integrating real-time data sources, such as live airline pricing feeds, weather conditions, and global events, the system would provide more accurate and timely predictions. </a:t>
            </a:r>
          </a:p>
          <a:p>
            <a:pPr algn="just">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Additionally, the proposed system would offer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personalized recommendations</a:t>
            </a:r>
            <a:r>
              <a:rPr lang="en-IN" b="1" kern="100" dirty="0">
                <a:latin typeface="Aptos" panose="020B0004020202020204" pitchFamily="34" charset="0"/>
                <a:ea typeface="Aptos" panose="020B0004020202020204" pitchFamily="34" charset="0"/>
                <a:cs typeface="Times New Roman" panose="02020603050405020304" pitchFamily="18" charset="0"/>
              </a:rPr>
              <a:t>.</a:t>
            </a:r>
          </a:p>
          <a:p>
            <a:pPr algn="just">
              <a:lnSpc>
                <a:spcPct val="15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Overall, the proposed system would offer a more adaptive, accurate, and user-friendly approach to airfare price prediction, benefiting both consumers and industry stakeholders.</a:t>
            </a:r>
          </a:p>
        </p:txBody>
      </p:sp>
    </p:spTree>
    <p:extLst>
      <p:ext uri="{BB962C8B-B14F-4D97-AF65-F5344CB8AC3E}">
        <p14:creationId xmlns:p14="http://schemas.microsoft.com/office/powerpoint/2010/main" val="67212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60971-5469-CC98-C320-5F4351AEC794}"/>
              </a:ext>
            </a:extLst>
          </p:cNvPr>
          <p:cNvSpPr txBox="1"/>
          <p:nvPr/>
        </p:nvSpPr>
        <p:spPr>
          <a:xfrm>
            <a:off x="643380" y="475499"/>
            <a:ext cx="6094428" cy="460895"/>
          </a:xfrm>
          <a:prstGeom prst="rect">
            <a:avLst/>
          </a:prstGeom>
          <a:noFill/>
        </p:spPr>
        <p:txBody>
          <a:bodyPr wrap="square">
            <a:spAutoFit/>
          </a:bodyPr>
          <a:lstStyle/>
          <a:p>
            <a:pPr marL="228600">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p>
        </p:txBody>
      </p:sp>
      <p:sp>
        <p:nvSpPr>
          <p:cNvPr id="5" name="TextBox 4">
            <a:extLst>
              <a:ext uri="{FF2B5EF4-FFF2-40B4-BE49-F238E27FC236}">
                <a16:creationId xmlns:a16="http://schemas.microsoft.com/office/drawing/2014/main" id="{ABF01592-13F1-7687-2B0D-EA7E61196D8E}"/>
              </a:ext>
            </a:extLst>
          </p:cNvPr>
          <p:cNvSpPr txBox="1"/>
          <p:nvPr/>
        </p:nvSpPr>
        <p:spPr>
          <a:xfrm>
            <a:off x="1119433" y="1106515"/>
            <a:ext cx="9953133" cy="3785652"/>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en-IN" sz="2000" b="1" dirty="0"/>
              <a:t>Accuracy is improved </a:t>
            </a:r>
            <a:r>
              <a:rPr lang="en-IN" sz="2000" dirty="0"/>
              <a:t>by using advanced machine learning techniques, regression tree algorithm, SVM algorithm and random forest algorithms, to capture complex variables like demand, booking time, and market conditions.</a:t>
            </a:r>
          </a:p>
          <a:p>
            <a:pPr marL="342900" indent="-342900" algn="just">
              <a:spcBef>
                <a:spcPts val="600"/>
              </a:spcBef>
              <a:buFont typeface="Arial" panose="020B0604020202020204" pitchFamily="34" charset="0"/>
              <a:buChar char="•"/>
            </a:pPr>
            <a:r>
              <a:rPr lang="en-IN" sz="2000" b="1" dirty="0"/>
              <a:t>Integrates Real-Time Data </a:t>
            </a:r>
            <a:r>
              <a:rPr lang="en-IN" sz="2000" dirty="0"/>
              <a:t> such as airline pricing, global events, and weather conditions, for dynamic and timely predictions.</a:t>
            </a:r>
          </a:p>
          <a:p>
            <a:pPr marL="342900" indent="-342900" algn="just">
              <a:spcBef>
                <a:spcPts val="600"/>
              </a:spcBef>
              <a:buFont typeface="Arial" panose="020B0604020202020204" pitchFamily="34" charset="0"/>
              <a:buChar char="•"/>
            </a:pPr>
            <a:r>
              <a:rPr lang="en-IN" sz="2000" b="1" dirty="0"/>
              <a:t>Personalized Recommendations</a:t>
            </a:r>
            <a:r>
              <a:rPr lang="en-IN" sz="2000" dirty="0"/>
              <a:t>: Offers tailored forecasts based on individual preferences like preferred airlines, travel dates, and loyalty programs, enhancing relevance for each user.</a:t>
            </a:r>
          </a:p>
          <a:p>
            <a:pPr marL="342900" indent="-342900" algn="just">
              <a:spcBef>
                <a:spcPts val="600"/>
              </a:spcBef>
              <a:buFont typeface="Arial" panose="020B0604020202020204" pitchFamily="34" charset="0"/>
              <a:buChar char="•"/>
            </a:pPr>
            <a:r>
              <a:rPr lang="en-IN" sz="2000" b="1" dirty="0"/>
              <a:t>Adaptability</a:t>
            </a:r>
            <a:r>
              <a:rPr lang="en-IN" sz="2000" dirty="0"/>
              <a:t>: Adjusts to sudden market changes.</a:t>
            </a:r>
          </a:p>
          <a:p>
            <a:pPr marL="342900" indent="-342900" algn="just">
              <a:spcBef>
                <a:spcPts val="600"/>
              </a:spcBef>
              <a:buFont typeface="Arial" panose="020B0604020202020204" pitchFamily="34" charset="0"/>
              <a:buChar char="•"/>
            </a:pPr>
            <a:r>
              <a:rPr lang="en-IN" sz="2000" b="1" dirty="0"/>
              <a:t>Consumer &amp; Business Benefits</a:t>
            </a:r>
            <a:r>
              <a:rPr lang="en-IN" sz="2000" dirty="0"/>
              <a:t>: Helps consumers save money and businesses optimize pricing strategies, leading to smarter decision-making for all stakeholders.</a:t>
            </a:r>
          </a:p>
        </p:txBody>
      </p:sp>
    </p:spTree>
    <p:extLst>
      <p:ext uri="{BB962C8B-B14F-4D97-AF65-F5344CB8AC3E}">
        <p14:creationId xmlns:p14="http://schemas.microsoft.com/office/powerpoint/2010/main" val="6361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78F3D-C483-E4DA-410C-E790635ACC81}"/>
              </a:ext>
            </a:extLst>
          </p:cNvPr>
          <p:cNvSpPr txBox="1"/>
          <p:nvPr/>
        </p:nvSpPr>
        <p:spPr>
          <a:xfrm>
            <a:off x="1050850" y="903377"/>
            <a:ext cx="6094428" cy="2330446"/>
          </a:xfrm>
          <a:prstGeom prst="rect">
            <a:avLst/>
          </a:prstGeom>
          <a:noFill/>
        </p:spPr>
        <p:txBody>
          <a:bodyPr wrap="square">
            <a:spAutoFit/>
          </a:bodyPr>
          <a:lstStyle/>
          <a:p>
            <a:pPr algn="just">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Arial" panose="020B0604020202020204" pitchFamily="34" charset="0"/>
              <a:buChar char="•"/>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System   		:         i3 Processor  or above.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Arial" panose="020B0604020202020204" pitchFamily="34" charset="0"/>
              <a:buChar char="•"/>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RAM   		:         </a:t>
            </a:r>
            <a:r>
              <a:rPr lang="en-IN" dirty="0">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Arial" panose="020B0604020202020204" pitchFamily="34" charset="0"/>
              <a:buChar char="•"/>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a:t>
            </a:r>
            <a:r>
              <a:rPr lang="en-IN" dirty="0">
                <a:latin typeface="Times New Roman" panose="02020603050405020304" pitchFamily="18" charset="0"/>
                <a:ea typeface="Times New Roman" panose="02020603050405020304" pitchFamily="18" charset="0"/>
                <a:cs typeface="Times New Roman" panose="02020603050405020304" pitchFamily="18" charset="0"/>
              </a:rPr>
              <a:t>128</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B7523C7-6AAA-E8A0-3EBB-F87FEC8098AA}"/>
              </a:ext>
            </a:extLst>
          </p:cNvPr>
          <p:cNvSpPr txBox="1"/>
          <p:nvPr/>
        </p:nvSpPr>
        <p:spPr>
          <a:xfrm>
            <a:off x="1050850" y="3429000"/>
            <a:ext cx="6094428" cy="1779461"/>
          </a:xfrm>
          <a:prstGeom prst="rect">
            <a:avLst/>
          </a:prstGeom>
          <a:noFill/>
        </p:spPr>
        <p:txBody>
          <a:bodyPr wrap="square">
            <a:spAutoFit/>
          </a:bodyPr>
          <a:lstStyle/>
          <a:p>
            <a:pPr algn="just">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Arial" panose="020B0604020202020204" pitchFamily="34" charset="0"/>
              <a:buChar char="•"/>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8 or Above.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Arial" panose="020B0604020202020204" pitchFamily="34" charset="0"/>
              <a:buChar char="•"/>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 3.7.0 or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687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857DD-C549-6789-C33A-72D55E4C4BFC}"/>
              </a:ext>
            </a:extLst>
          </p:cNvPr>
          <p:cNvSpPr txBox="1"/>
          <p:nvPr/>
        </p:nvSpPr>
        <p:spPr>
          <a:xfrm>
            <a:off x="708519" y="516210"/>
            <a:ext cx="11415858" cy="522259"/>
          </a:xfrm>
          <a:prstGeom prst="rect">
            <a:avLst/>
          </a:prstGeom>
          <a:noFill/>
        </p:spPr>
        <p:txBody>
          <a:bodyPr wrap="square">
            <a:spAutoFit/>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Novelty Of Project</a:t>
            </a:r>
          </a:p>
        </p:txBody>
      </p:sp>
      <p:sp>
        <p:nvSpPr>
          <p:cNvPr id="2" name="TextBox 1">
            <a:extLst>
              <a:ext uri="{FF2B5EF4-FFF2-40B4-BE49-F238E27FC236}">
                <a16:creationId xmlns:a16="http://schemas.microsoft.com/office/drawing/2014/main" id="{B17C56C8-17C6-97EA-ADCA-C83CCE18CBB5}"/>
              </a:ext>
            </a:extLst>
          </p:cNvPr>
          <p:cNvSpPr txBox="1"/>
          <p:nvPr/>
        </p:nvSpPr>
        <p:spPr>
          <a:xfrm>
            <a:off x="708519" y="1590250"/>
            <a:ext cx="10774962" cy="5207644"/>
          </a:xfrm>
          <a:prstGeom prst="rect">
            <a:avLst/>
          </a:prstGeom>
          <a:noFill/>
        </p:spPr>
        <p:txBody>
          <a:bodyPr wrap="square" rtlCol="0">
            <a:spAutoFit/>
          </a:bodyPr>
          <a:lstStyle/>
          <a:p>
            <a:pPr algn="just">
              <a:lnSpc>
                <a:spcPct val="20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novelty of the proposed airfare price prediction system lies in its integration of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advanced machine learning algorithms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real-time data analytics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create a more accurate and dynamic pricing model. </a:t>
            </a:r>
          </a:p>
          <a:p>
            <a:pPr algn="just">
              <a:lnSpc>
                <a:spcPct val="200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Unlike traditional systems that primarily rely on historical data, the proposed system uses </a:t>
            </a:r>
            <a:r>
              <a:rPr lang="en-IN" kern="100" dirty="0">
                <a:latin typeface="Aptos" panose="020B0004020202020204" pitchFamily="34" charset="0"/>
                <a:ea typeface="Aptos" panose="020B0004020202020204" pitchFamily="34" charset="0"/>
                <a:cs typeface="Times New Roman" panose="02020603050405020304" pitchFamily="18" charset="0"/>
              </a:rPr>
              <a:t>different  </a:t>
            </a:r>
            <a:r>
              <a:rPr lang="en-IN" b="1" kern="100" dirty="0">
                <a:latin typeface="Aptos" panose="020B0004020202020204" pitchFamily="34" charset="0"/>
                <a:ea typeface="Aptos" panose="020B0004020202020204" pitchFamily="34" charset="0"/>
                <a:cs typeface="Times New Roman" panose="02020603050405020304" pitchFamily="18" charset="0"/>
              </a:rPr>
              <a:t>advanced ML algorithms</a:t>
            </a:r>
            <a:r>
              <a:rPr lang="en-IN" kern="100" dirty="0">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to identify complex patterns in pricing fluctuations and adapt to changes in real-time. It offers </a:t>
            </a:r>
            <a:r>
              <a:rPr lang="en-IN" b="1" kern="100" dirty="0">
                <a:effectLst/>
                <a:latin typeface="Aptos" panose="020B0004020202020204" pitchFamily="34" charset="0"/>
                <a:ea typeface="Aptos" panose="020B0004020202020204" pitchFamily="34" charset="0"/>
                <a:cs typeface="Times New Roman" panose="02020603050405020304" pitchFamily="18" charset="0"/>
              </a:rPr>
              <a:t>p</a:t>
            </a:r>
            <a:r>
              <a:rPr lang="en-IN" sz="1800" b="1" dirty="0"/>
              <a:t>ersonalized Predictions </a:t>
            </a:r>
            <a:r>
              <a:rPr lang="en-IN" b="1" dirty="0"/>
              <a:t> </a:t>
            </a:r>
            <a:r>
              <a:rPr lang="en-IN" sz="1800" dirty="0"/>
              <a:t>that is Customizes forecasts based on user preferences (e.g., </a:t>
            </a:r>
            <a:r>
              <a:rPr lang="en-IN" sz="1800" dirty="0" err="1"/>
              <a:t>favorite</a:t>
            </a:r>
            <a:r>
              <a:rPr lang="en-IN" sz="1800" dirty="0"/>
              <a:t> airlines, travel dates, loyalty programs), offering tailored and relevant predictions for each </a:t>
            </a:r>
            <a:r>
              <a:rPr lang="en-IN" sz="1800" dirty="0" err="1"/>
              <a:t>traveler</a:t>
            </a:r>
            <a:r>
              <a:rPr lang="en-IN" sz="1800" dirty="0"/>
              <a:t>. </a:t>
            </a:r>
            <a:r>
              <a:rPr lang="en-IN" dirty="0"/>
              <a:t>Also provides</a:t>
            </a:r>
            <a:endParaRPr lang="en-IN" sz="1800" dirty="0"/>
          </a:p>
          <a:p>
            <a:pPr algn="just">
              <a:lnSpc>
                <a:spcPct val="200000"/>
              </a:lnSpc>
              <a:spcAft>
                <a:spcPts val="800"/>
              </a:spcAft>
            </a:pPr>
            <a:r>
              <a:rPr lang="en-IN" sz="1800" b="1" dirty="0"/>
              <a:t>Dynamic Data Integration</a:t>
            </a:r>
            <a:r>
              <a:rPr lang="en-IN" sz="1800" dirty="0"/>
              <a:t> which Incorporates live data sources like weather patterns, global events, and social media trends, allowing it to adjust quickly to market changes and deliver timely predictions</a:t>
            </a:r>
          </a:p>
          <a:p>
            <a:pPr algn="just">
              <a:lnSpc>
                <a:spcPct val="150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4901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0DC40-A421-D9A9-89B0-48DD48803176}"/>
              </a:ext>
            </a:extLst>
          </p:cNvPr>
          <p:cNvSpPr txBox="1"/>
          <p:nvPr/>
        </p:nvSpPr>
        <p:spPr>
          <a:xfrm>
            <a:off x="784784" y="606282"/>
            <a:ext cx="609442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ARCHITECTURE </a:t>
            </a:r>
            <a:endParaRPr lang="en-IN" sz="2400" dirty="0"/>
          </a:p>
        </p:txBody>
      </p:sp>
      <p:pic>
        <p:nvPicPr>
          <p:cNvPr id="2" name="Content Placeholder 4">
            <a:extLst>
              <a:ext uri="{FF2B5EF4-FFF2-40B4-BE49-F238E27FC236}">
                <a16:creationId xmlns:a16="http://schemas.microsoft.com/office/drawing/2014/main" id="{6AB9F897-A3F0-A231-08AE-2D6CAF7FD3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529667"/>
            <a:ext cx="6915150" cy="4305300"/>
          </a:xfrm>
          <a:prstGeom prst="rect">
            <a:avLst/>
          </a:prstGeom>
          <a:noFill/>
        </p:spPr>
      </p:pic>
      <p:pic>
        <p:nvPicPr>
          <p:cNvPr id="4" name="Picture 3">
            <a:extLst>
              <a:ext uri="{FF2B5EF4-FFF2-40B4-BE49-F238E27FC236}">
                <a16:creationId xmlns:a16="http://schemas.microsoft.com/office/drawing/2014/main" id="{B726575B-E6F8-8953-3377-6B87743B3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97" y="1529667"/>
            <a:ext cx="9976205" cy="4244222"/>
          </a:xfrm>
          <a:prstGeom prst="rect">
            <a:avLst/>
          </a:prstGeom>
        </p:spPr>
      </p:pic>
      <p:sp>
        <p:nvSpPr>
          <p:cNvPr id="5" name="Arrow: Right 4">
            <a:extLst>
              <a:ext uri="{FF2B5EF4-FFF2-40B4-BE49-F238E27FC236}">
                <a16:creationId xmlns:a16="http://schemas.microsoft.com/office/drawing/2014/main" id="{BA7B5EA2-F33E-92A5-5F99-09F8A0E6B125}"/>
              </a:ext>
            </a:extLst>
          </p:cNvPr>
          <p:cNvSpPr/>
          <p:nvPr/>
        </p:nvSpPr>
        <p:spPr>
          <a:xfrm>
            <a:off x="8662219" y="4807974"/>
            <a:ext cx="521110" cy="2851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4350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3135</TotalTime>
  <Words>1856</Words>
  <Application>Microsoft Office PowerPoint</Application>
  <PresentationFormat>Widescreen</PresentationFormat>
  <Paragraphs>198</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UPLOADING DATASET</vt:lpstr>
      <vt:lpstr>PREPROCESSING</vt:lpstr>
      <vt:lpstr>PowerPoint Presentation</vt:lpstr>
      <vt:lpstr>PowerPoint Presentation</vt:lpstr>
      <vt:lpstr>ALL ALGORITHMS ACCURACY GRAPH</vt:lpstr>
      <vt:lpstr>SAMPLE CODE</vt:lpstr>
      <vt:lpstr>PowerPoint Presentation</vt:lpstr>
      <vt:lpstr>PowerPoint Presentation</vt:lpstr>
      <vt:lpstr>PowerPoint Presentation</vt:lpstr>
      <vt:lpstr>PowerPoint Presentation</vt:lpstr>
      <vt:lpstr>PowerPoint Presentation</vt:lpstr>
      <vt:lpstr>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Yuktha Peetam</dc:creator>
  <cp:lastModifiedBy>u vinod kumar</cp:lastModifiedBy>
  <cp:revision>16</cp:revision>
  <dcterms:created xsi:type="dcterms:W3CDTF">2024-09-18T13:07:34Z</dcterms:created>
  <dcterms:modified xsi:type="dcterms:W3CDTF">2024-11-11T14:38:46Z</dcterms:modified>
</cp:coreProperties>
</file>