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148A1-9DC4-44F9-A6FC-6587AB602B3F}" v="3" dt="2018-08-31T18:01:2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Hate Speech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3811" y="3515774"/>
            <a:ext cx="267418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cs typeface="Calibri"/>
              </a:rPr>
              <a:t>Data Analysis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Approach</a:t>
            </a:r>
          </a:p>
          <a:p>
            <a:pPr algn="l"/>
            <a:r>
              <a:rPr lang="en-US" dirty="0">
                <a:cs typeface="Calibri"/>
              </a:rPr>
              <a:t>Technical Approach</a:t>
            </a:r>
          </a:p>
          <a:p>
            <a:pPr algn="l"/>
            <a:r>
              <a:rPr lang="en-US" dirty="0">
                <a:cs typeface="Calibri"/>
              </a:rPr>
              <a:t>Result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C41B0-D00E-4D08-9166-5872DAD5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FD9055-6A94-4298-94A9-099EAEBC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0F1B3F0-118C-474D-A92F-B57C2726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65" y="1297467"/>
            <a:ext cx="2028825" cy="18764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C7A8E093-511C-4D61-8CA3-8BBBA108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7" y="4941785"/>
            <a:ext cx="2743200" cy="192024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2B9A8CC7-1997-4B75-8019-758FB39F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4392581"/>
              </p:ext>
            </p:extLst>
          </p:nvPr>
        </p:nvGraphicFramePr>
        <p:xfrm>
          <a:off x="5399398" y="52252"/>
          <a:ext cx="674626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>
                  <a:extLst>
                    <a:ext uri="{9D8B030D-6E8A-4147-A177-3AD203B41FA5}">
                      <a16:colId xmlns="" xmlns:a16="http://schemas.microsoft.com/office/drawing/2014/main" val="1476256728"/>
                    </a:ext>
                  </a:extLst>
                </a:gridCol>
                <a:gridCol w="1040773">
                  <a:extLst>
                    <a:ext uri="{9D8B030D-6E8A-4147-A177-3AD203B41FA5}">
                      <a16:colId xmlns="" xmlns:a16="http://schemas.microsoft.com/office/drawing/2014/main" val="3248749098"/>
                    </a:ext>
                  </a:extLst>
                </a:gridCol>
                <a:gridCol w="1161752">
                  <a:extLst>
                    <a:ext uri="{9D8B030D-6E8A-4147-A177-3AD203B41FA5}">
                      <a16:colId xmlns="" xmlns:a16="http://schemas.microsoft.com/office/drawing/2014/main" val="3228839378"/>
                    </a:ext>
                  </a:extLst>
                </a:gridCol>
                <a:gridCol w="874889">
                  <a:extLst>
                    <a:ext uri="{9D8B030D-6E8A-4147-A177-3AD203B41FA5}">
                      <a16:colId xmlns="" xmlns:a16="http://schemas.microsoft.com/office/drawing/2014/main" val="1526473837"/>
                    </a:ext>
                  </a:extLst>
                </a:gridCol>
                <a:gridCol w="2639197">
                  <a:extLst>
                    <a:ext uri="{9D8B030D-6E8A-4147-A177-3AD203B41FA5}">
                      <a16:colId xmlns="" xmlns:a16="http://schemas.microsoft.com/office/drawing/2014/main" val="3237171972"/>
                    </a:ext>
                  </a:extLst>
                </a:gridCol>
              </a:tblGrid>
              <a:tr h="530161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Hate speech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obscene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insulting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Comment Category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28902"/>
                  </a:ext>
                </a:extLst>
              </a:tr>
              <a:tr h="5301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not  '</a:t>
                      </a: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hate_speech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', 'obscene' and 'insulting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1030615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'insulting'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235973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'obscene'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5150177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'obscene' and 'insulting'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8836771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'</a:t>
                      </a: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hate_speech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7950444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hate_speech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 and 'obscene'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680092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hate_speech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 and 'insulting'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0547357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'</a:t>
                      </a: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hate_speech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', 'obscene' and 'insulting'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411016"/>
                  </a:ext>
                </a:extLst>
              </a:tr>
            </a:tbl>
          </a:graphicData>
        </a:graphic>
      </p:graphicFrame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5824BEC1-2380-47EF-813C-20C7136DE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4" y="3299568"/>
            <a:ext cx="4928557" cy="307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DC6736-83C0-4277-9EDE-5A9B79C1AF87}"/>
              </a:ext>
            </a:extLst>
          </p:cNvPr>
          <p:cNvSpPr txBox="1"/>
          <p:nvPr/>
        </p:nvSpPr>
        <p:spPr>
          <a:xfrm>
            <a:off x="1216325" y="2057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25307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3D0D9F0-BD05-4724-974B-B77BE9F50123}"/>
              </a:ext>
            </a:extLst>
          </p:cNvPr>
          <p:cNvSpPr txBox="1"/>
          <p:nvPr/>
        </p:nvSpPr>
        <p:spPr>
          <a:xfrm>
            <a:off x="2309003" y="20286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6327</a:t>
            </a:r>
          </a:p>
        </p:txBody>
      </p:sp>
    </p:spTree>
    <p:extLst>
      <p:ext uri="{BB962C8B-B14F-4D97-AF65-F5344CB8AC3E}">
        <p14:creationId xmlns="" xmlns:p14="http://schemas.microsoft.com/office/powerpoint/2010/main" val="39767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82475-75F1-4D12-AB35-98E33647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 Approach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2F8923-2B8A-4CCF-9DA7-7F49FD3D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336795"/>
            <a:ext cx="10975675" cy="45957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en-US" sz="1400" dirty="0">
                <a:cs typeface="Calibri"/>
              </a:rPr>
              <a:t>Clean the text, Tokenize, Texts to  Sequences and Pad Sequences</a:t>
            </a:r>
            <a:endParaRPr lang="en-US" sz="1400" dirty="0" err="1"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cs typeface="Calibri"/>
              </a:rPr>
              <a:t>Models</a:t>
            </a:r>
          </a:p>
          <a:p>
            <a:pPr lvl="1"/>
            <a:r>
              <a:rPr lang="en-US" sz="1400" dirty="0">
                <a:cs typeface="Calibri"/>
              </a:rPr>
              <a:t>Baseline Model</a:t>
            </a:r>
          </a:p>
          <a:p>
            <a:pPr lvl="2"/>
            <a:r>
              <a:rPr lang="en-US" sz="1400" dirty="0">
                <a:cs typeface="Calibri"/>
              </a:rPr>
              <a:t>150 inputs -&gt; [100 hidden nodes] -&gt; 8 outputs</a:t>
            </a:r>
          </a:p>
          <a:p>
            <a:pPr lvl="2"/>
            <a:r>
              <a:rPr lang="en-US" sz="1400" dirty="0">
                <a:cs typeface="Calibri"/>
              </a:rPr>
              <a:t>Hamming score: </a:t>
            </a:r>
            <a:r>
              <a:rPr lang="en-US" sz="1400" b="1" dirty="0">
                <a:cs typeface="Calibri"/>
              </a:rPr>
              <a:t>49.21</a:t>
            </a:r>
          </a:p>
          <a:p>
            <a:pPr lvl="1"/>
            <a:r>
              <a:rPr lang="en-US" sz="1400" dirty="0">
                <a:cs typeface="Calibri"/>
              </a:rPr>
              <a:t>Pre-Trained </a:t>
            </a:r>
            <a:r>
              <a:rPr lang="en-US" sz="1400" dirty="0" err="1">
                <a:cs typeface="Calibri"/>
              </a:rPr>
              <a:t>GloVe</a:t>
            </a:r>
            <a:endParaRPr lang="en-US" sz="1400" dirty="0">
              <a:cs typeface="Calibri"/>
            </a:endParaRPr>
          </a:p>
          <a:p>
            <a:pPr lvl="2"/>
            <a:r>
              <a:rPr lang="en-US" sz="1400" dirty="0">
                <a:cs typeface="Calibri"/>
              </a:rPr>
              <a:t>100 inputs -&gt; [Embedding 20000, 100, weights=[</a:t>
            </a:r>
            <a:r>
              <a:rPr lang="en-US" sz="1400" dirty="0" err="1">
                <a:cs typeface="Calibri"/>
              </a:rPr>
              <a:t>embedding_matrix</a:t>
            </a:r>
            <a:r>
              <a:rPr lang="en-US" sz="1400" dirty="0">
                <a:cs typeface="Calibri"/>
              </a:rPr>
              <a:t>], input length=100, trainable=False] -&gt; [100 hidden nodes Dense] -&gt; 8 outputs</a:t>
            </a:r>
          </a:p>
          <a:p>
            <a:pPr lvl="2"/>
            <a:r>
              <a:rPr lang="en-US" sz="1400" dirty="0">
                <a:cs typeface="Calibri"/>
              </a:rPr>
              <a:t>Hamming score: </a:t>
            </a:r>
            <a:r>
              <a:rPr lang="en-US" sz="1400" b="1" dirty="0">
                <a:cs typeface="Calibri"/>
              </a:rPr>
              <a:t>49.21</a:t>
            </a:r>
          </a:p>
          <a:p>
            <a:pPr lvl="1"/>
            <a:r>
              <a:rPr lang="en-US" sz="1400" dirty="0">
                <a:cs typeface="Calibri"/>
              </a:rPr>
              <a:t>LSTM</a:t>
            </a:r>
          </a:p>
          <a:p>
            <a:pPr lvl="2"/>
            <a:r>
              <a:rPr lang="en-US" sz="1400" dirty="0">
                <a:cs typeface="Calibri"/>
              </a:rPr>
              <a:t>150 inputs -&gt; [Embedding 20000, 100] -&gt; [100 hidden nodes LSTM] -&gt; 8 outputs</a:t>
            </a:r>
          </a:p>
          <a:p>
            <a:pPr lvl="2"/>
            <a:r>
              <a:rPr lang="en-US" sz="1400" dirty="0">
                <a:cs typeface="Calibri"/>
              </a:rPr>
              <a:t>Hamming score: </a:t>
            </a:r>
            <a:r>
              <a:rPr lang="en-US" sz="1400" b="1" dirty="0">
                <a:cs typeface="Calibri"/>
              </a:rPr>
              <a:t>77.70</a:t>
            </a:r>
          </a:p>
          <a:p>
            <a:pPr lvl="1"/>
            <a:r>
              <a:rPr lang="en-US" sz="1400" dirty="0">
                <a:cs typeface="Calibri"/>
              </a:rPr>
              <a:t>LSTM – CNN</a:t>
            </a:r>
          </a:p>
          <a:p>
            <a:pPr lvl="2"/>
            <a:r>
              <a:rPr lang="en-US" sz="1400" dirty="0">
                <a:cs typeface="Calibri"/>
              </a:rPr>
              <a:t>100 inputs -&gt; [Embedding 20000, 100, </a:t>
            </a:r>
            <a:r>
              <a:rPr lang="en-US" sz="1400" dirty="0" err="1">
                <a:cs typeface="Calibri"/>
              </a:rPr>
              <a:t>input_length</a:t>
            </a:r>
            <a:r>
              <a:rPr lang="en-US" sz="1400" dirty="0">
                <a:cs typeface="Calibri"/>
              </a:rPr>
              <a:t>=100] -&gt; Dropout(0.2) -&gt; Conv1D(64, 5, activation='</a:t>
            </a:r>
            <a:r>
              <a:rPr lang="en-US" sz="1400" dirty="0" err="1">
                <a:cs typeface="Calibri"/>
              </a:rPr>
              <a:t>relu</a:t>
            </a:r>
            <a:r>
              <a:rPr lang="en-US" sz="1400" dirty="0">
                <a:cs typeface="Calibri"/>
              </a:rPr>
              <a:t>') -&gt; MaxPooling1D(</a:t>
            </a:r>
            <a:r>
              <a:rPr lang="en-US" sz="1400" dirty="0" err="1">
                <a:cs typeface="Calibri"/>
              </a:rPr>
              <a:t>pool_size</a:t>
            </a:r>
            <a:r>
              <a:rPr lang="en-US" sz="1400" dirty="0">
                <a:cs typeface="Calibri"/>
              </a:rPr>
              <a:t>=4) -&gt; [100 hidden nodes LSTM] -&gt; 8 outputs</a:t>
            </a:r>
          </a:p>
          <a:p>
            <a:pPr lvl="2"/>
            <a:r>
              <a:rPr lang="en-US" sz="1400" dirty="0">
                <a:cs typeface="Calibri"/>
              </a:rPr>
              <a:t>Hamming score: </a:t>
            </a:r>
            <a:r>
              <a:rPr lang="en-US" sz="1400" b="1" dirty="0">
                <a:cs typeface="Calibri"/>
              </a:rPr>
              <a:t>78.91</a:t>
            </a:r>
          </a:p>
          <a:p>
            <a:pPr lvl="1"/>
            <a:r>
              <a:rPr lang="en-US" sz="1400" dirty="0">
                <a:cs typeface="Calibri"/>
              </a:rPr>
              <a:t>CNN</a:t>
            </a:r>
          </a:p>
          <a:p>
            <a:pPr lvl="2"/>
            <a:r>
              <a:rPr lang="en-US" sz="1400" dirty="0">
                <a:cs typeface="Calibri"/>
              </a:rPr>
              <a:t>100 inputs -&gt; [Embedding 20000, 128, </a:t>
            </a:r>
            <a:r>
              <a:rPr lang="en-US" sz="1400" dirty="0" err="1">
                <a:cs typeface="Calibri"/>
              </a:rPr>
              <a:t>input_length</a:t>
            </a:r>
            <a:r>
              <a:rPr lang="en-US" sz="1400" dirty="0">
                <a:cs typeface="Calibri"/>
              </a:rPr>
              <a:t>=150] -&gt; Conv1D(64, 5, activation='</a:t>
            </a:r>
            <a:r>
              <a:rPr lang="en-US" sz="1400" dirty="0" err="1">
                <a:cs typeface="Calibri"/>
              </a:rPr>
              <a:t>relu</a:t>
            </a:r>
            <a:r>
              <a:rPr lang="en-US" sz="1400" dirty="0">
                <a:cs typeface="Calibri"/>
              </a:rPr>
              <a:t>') -&gt; GloballMaxPool1D() -&gt; Dropout(0.2) -&gt; [50 hidden nodes Dense] -&gt; Dropout(0.3) -&gt; 8 outputs</a:t>
            </a:r>
          </a:p>
          <a:p>
            <a:pPr lvl="2"/>
            <a:r>
              <a:rPr lang="en-US" sz="1400" dirty="0">
                <a:cs typeface="Calibri"/>
              </a:rPr>
              <a:t>Hamming score: </a:t>
            </a:r>
            <a:r>
              <a:rPr lang="en-US" sz="1400" b="1" dirty="0">
                <a:cs typeface="Calibri"/>
              </a:rPr>
              <a:t>78.73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00CE7AA6-640E-4C1A-A2D8-76969C6C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7" y="2081486"/>
            <a:ext cx="2743200" cy="7109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04AEF59-89DD-4045-A811-64E989F9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453" y="125083"/>
            <a:ext cx="2447925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90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C57F7-A3F9-4159-AF3C-81F8DFC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Technical Approach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E6067100-D92D-4BBE-A3B7-E22040972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85" y="1254013"/>
            <a:ext cx="6331790" cy="178520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6AF1D5B8-0DF4-4A20-A375-44715850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14" y="3038624"/>
            <a:ext cx="6351915" cy="185905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C80FDD0D-92A2-4AD1-9796-C64D186A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9" y="4936433"/>
            <a:ext cx="6351916" cy="18303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97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F692C-CA40-4BDB-A1FF-4842204A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B30F8B5-B040-4BB8-B4A1-56CD301A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24" y="1819530"/>
            <a:ext cx="11295751" cy="4363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966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372" y="2507434"/>
            <a:ext cx="254508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93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Hate Speech Classification</vt:lpstr>
      <vt:lpstr>Data Analysis</vt:lpstr>
      <vt:lpstr>Neural Network Approach</vt:lpstr>
      <vt:lpstr>Technical Approach</vt:lpstr>
      <vt:lpstr>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281</cp:revision>
  <dcterms:created xsi:type="dcterms:W3CDTF">2013-07-15T20:26:40Z</dcterms:created>
  <dcterms:modified xsi:type="dcterms:W3CDTF">2018-09-03T07:19:38Z</dcterms:modified>
</cp:coreProperties>
</file>