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61" r:id="rId5"/>
    <p:sldId id="265" r:id="rId6"/>
    <p:sldId id="262" r:id="rId7"/>
    <p:sldId id="266" r:id="rId8"/>
    <p:sldId id="267" r:id="rId9"/>
    <p:sldId id="268" r:id="rId10"/>
    <p:sldId id="271" r:id="rId11"/>
    <p:sldId id="272" r:id="rId12"/>
    <p:sldId id="269" r:id="rId13"/>
    <p:sldId id="263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90" y="1656262"/>
            <a:ext cx="11012488" cy="2240332"/>
          </a:xfrm>
        </p:spPr>
        <p:txBody>
          <a:bodyPr>
            <a:normAutofit/>
          </a:bodyPr>
          <a:lstStyle/>
          <a:p>
            <a:pPr algn="ctr"/>
            <a:r>
              <a:rPr lang="en-US" sz="4400" cap="small" dirty="0">
                <a:latin typeface="Arial" pitchFamily="34" charset="0"/>
                <a:cs typeface="Arial" pitchFamily="34" charset="0"/>
              </a:rPr>
              <a:t>Project 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4400" cap="small" dirty="0" smtClean="0">
                <a:latin typeface="Arial" pitchFamily="34" charset="0"/>
                <a:cs typeface="Arial" pitchFamily="34" charset="0"/>
              </a:rPr>
              <a:t>Congressional </a:t>
            </a:r>
            <a:r>
              <a:rPr lang="en-US" sz="4400" cap="small" dirty="0">
                <a:latin typeface="Arial" pitchFamily="34" charset="0"/>
                <a:cs typeface="Arial" pitchFamily="34" charset="0"/>
              </a:rPr>
              <a:t>Voting Records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sz="4400" cap="sm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5463" y="4598126"/>
            <a:ext cx="4167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igh Tower Text" pitchFamily="18" charset="0"/>
              </a:rPr>
              <a:t>Presentation by</a:t>
            </a:r>
          </a:p>
          <a:p>
            <a:pPr algn="ctr"/>
            <a:r>
              <a:rPr lang="en-US" sz="2800" dirty="0" smtClean="0">
                <a:latin typeface="High Tower Text" pitchFamily="18" charset="0"/>
              </a:rPr>
              <a:t>C Vinod kumar</a:t>
            </a:r>
          </a:p>
          <a:p>
            <a:pPr algn="ctr"/>
            <a:r>
              <a:rPr lang="en-US" sz="2800" dirty="0" smtClean="0">
                <a:latin typeface="High Tower Text" pitchFamily="18" charset="0"/>
              </a:rPr>
              <a:t>Batch 31</a:t>
            </a:r>
            <a:endParaRPr lang="en-US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851" y="2085976"/>
            <a:ext cx="81867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# </a:t>
            </a:r>
            <a:r>
              <a:rPr lang="en-US" dirty="0" smtClean="0">
                <a:solidFill>
                  <a:srgbClr val="C00000"/>
                </a:solidFill>
              </a:rPr>
              <a:t>dividing  </a:t>
            </a:r>
            <a:r>
              <a:rPr lang="en-US" dirty="0" smtClean="0">
                <a:solidFill>
                  <a:srgbClr val="C00000"/>
                </a:solidFill>
              </a:rPr>
              <a:t>into data in to training,test 80,20 proportions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set.seed(5000)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proportion_data &lt;- sample(seq(1,2),size = nrow(imputed_congress_data),replace = TRUE, prob = c(.8, .2))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train_congress_data &lt;- imputed_congress_data[proportion_data == 1,]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test_congress_data &lt;- imputed_congress_data[proportion_data == 2,]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1538" y="542925"/>
            <a:ext cx="89725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Dividing </a:t>
            </a:r>
            <a:r>
              <a:rPr lang="en-US" sz="2000" b="1" dirty="0" smtClean="0"/>
              <a:t>data set in to train and test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Given  Data set is  too small so I spited  Train data and Test data in 80 and 20 portions 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42987" y="4271962"/>
            <a:ext cx="518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Now my data set ready for model building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211" y="342900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building: 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2914" y="814387"/>
            <a:ext cx="105584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a classification problem , with categorical variables. Need to classify each member belongs to which party based on voting patterns, So we build classification models on given data set 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Naïve Bayes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Logistic Regression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Random Forest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Decision trees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per business problem we no need to find number of occurrences so I am choosing error metric as “Accuracy” (True positive and True negative    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350" y="442912"/>
            <a:ext cx="3429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Naïve </a:t>
            </a:r>
            <a:r>
              <a:rPr lang="en-US" sz="2000" b="1" dirty="0" smtClean="0"/>
              <a:t>bayes</a:t>
            </a:r>
            <a:r>
              <a:rPr lang="en-US" b="1" dirty="0" smtClean="0"/>
              <a:t> model: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0909" y="2459659"/>
            <a:ext cx="4467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C00000"/>
                </a:solidFill>
              </a:rPr>
              <a:t>summary(pred_test_congress_data)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democrat     republican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52               30 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C00000"/>
                </a:solidFill>
              </a:rPr>
              <a:t>summary(pred_train_congress_data)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democrat       republican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200               153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68386" y="4323807"/>
          <a:ext cx="6831876" cy="1125855"/>
        </p:xfrm>
        <a:graphic>
          <a:graphicData uri="http://schemas.openxmlformats.org/drawingml/2006/table">
            <a:tbl>
              <a:tblPr/>
              <a:tblGrid>
                <a:gridCol w="1707969"/>
                <a:gridCol w="1707969"/>
                <a:gridCol w="1707969"/>
                <a:gridCol w="1707969"/>
              </a:tblGrid>
              <a:tr h="2672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Metrics Report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  <a:tr h="525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Naïve bayes 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404040"/>
                          </a:solidFill>
                          <a:latin typeface="Arial"/>
                        </a:rPr>
                        <a:t>0.9634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0.9803922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0.9803922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86172" y="1089212"/>
            <a:ext cx="2672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A-priori probabilities: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democrat        republican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0.611898          0.388102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58353" y="443752"/>
            <a:ext cx="770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nb_model_congress_data&lt;- naiveBayes(classname~.,data = train_congress_data)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021" y="1250961"/>
            <a:ext cx="59720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Naïve bayes takes and probabilities of Independent events and conditional Probabilities of Independent features </a:t>
            </a:r>
          </a:p>
          <a:p>
            <a:endParaRPr lang="en-US" sz="2000" dirty="0" smtClean="0"/>
          </a:p>
          <a:p>
            <a:r>
              <a:rPr lang="en-US" sz="2000" dirty="0" smtClean="0"/>
              <a:t>Naïve bayes estimates a joint probability from the training data. Hence this is a Generative model</a:t>
            </a:r>
          </a:p>
          <a:p>
            <a:endParaRPr lang="en-US" sz="2000" dirty="0" smtClean="0"/>
          </a:p>
          <a:p>
            <a:r>
              <a:rPr lang="en-US" sz="2000" dirty="0" smtClean="0"/>
              <a:t>Naïve bayes classifier predicted accurate results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pic>
        <p:nvPicPr>
          <p:cNvPr id="3" name="Picture 2" descr="ROCcurv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82" y="2063931"/>
            <a:ext cx="5520809" cy="39611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925" y="571500"/>
            <a:ext cx="186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Logistic model: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7645" y="1293223"/>
            <a:ext cx="5185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Logistic model estimates the probability(y/x) directly from the training data by minimizing error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plot ROC curve which represents True positive rate in y-axis and False positive rate in x-axis</a:t>
            </a:r>
          </a:p>
          <a:p>
            <a:endParaRPr lang="en-US" dirty="0" smtClean="0"/>
          </a:p>
          <a:p>
            <a:r>
              <a:rPr lang="en-US" dirty="0" smtClean="0"/>
              <a:t>He we can see threshold point at 0.9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51760" y="561703"/>
            <a:ext cx="685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logistic_model&lt;-glm(classname~.,data = train_congress_data,'binomial')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86" y="4702629"/>
            <a:ext cx="3511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Prediction    democrat   republican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democrat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      51           4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republican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     0             27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538" y="4349932"/>
            <a:ext cx="189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Accuracy :  0.9512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4931" y="443984"/>
            <a:ext cx="201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/>
              <a:t>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705" y="470263"/>
            <a:ext cx="82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Modelforest &lt;- randomForest(classname~.,data = train_congress_data)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066" y="4170895"/>
            <a:ext cx="722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resultest     accuracy_test       specificity_test           sensitivity_test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resultrain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0.997167               0.9953704              1.0000000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resultest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     0.9756098              1.0000000              0.9354839  </a:t>
            </a:r>
            <a:r>
              <a:rPr lang="en-US" dirty="0" smtClean="0"/>
              <a:t>                                                 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80683" y="1165667"/>
            <a:ext cx="368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Confusion matrix train_data 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           democrat       republican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democrat </a:t>
            </a:r>
            <a:r>
              <a:rPr lang="en-US" dirty="0" smtClean="0"/>
              <a:t>        215            1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republican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0            137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267" y="1099200"/>
            <a:ext cx="634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Random Forests is an ensemble classifier which uses many decision tree models to predict the result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7897" y="2560321"/>
            <a:ext cx="425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Confusion matrix test data 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           democrat       republican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democrat</a:t>
            </a:r>
            <a:r>
              <a:rPr lang="en-US" dirty="0" smtClean="0"/>
              <a:t>          51           0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republican </a:t>
            </a:r>
            <a:r>
              <a:rPr lang="en-US" dirty="0" smtClean="0"/>
              <a:t>          2           29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1" y="2155371"/>
            <a:ext cx="6374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Number </a:t>
            </a:r>
            <a:r>
              <a:rPr lang="en-US" dirty="0" smtClean="0">
                <a:solidFill>
                  <a:srgbClr val="C00000"/>
                </a:solidFill>
              </a:rPr>
              <a:t>of trees: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500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No</a:t>
            </a:r>
            <a:r>
              <a:rPr lang="en-US" dirty="0" smtClean="0">
                <a:solidFill>
                  <a:srgbClr val="C00000"/>
                </a:solidFill>
              </a:rPr>
              <a:t>. of variables tried at each split: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4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OOB </a:t>
            </a:r>
            <a:r>
              <a:rPr lang="en-US" dirty="0" smtClean="0">
                <a:solidFill>
                  <a:srgbClr val="C00000"/>
                </a:solidFill>
              </a:rPr>
              <a:t>estimate of error rate: </a:t>
            </a:r>
            <a:r>
              <a:rPr lang="en-US" dirty="0" smtClean="0"/>
              <a:t>3.4%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Confusion matrix:        democrat        republican     </a:t>
            </a:r>
            <a:r>
              <a:rPr lang="en-US" dirty="0" err="1" smtClean="0">
                <a:solidFill>
                  <a:srgbClr val="C00000"/>
                </a:solidFill>
              </a:rPr>
              <a:t>class.error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democrat  </a:t>
            </a:r>
            <a:r>
              <a:rPr lang="en-US" dirty="0" smtClean="0"/>
              <a:t>                   208                   8               0.03703704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republican                      </a:t>
            </a:r>
            <a:r>
              <a:rPr lang="en-US" dirty="0" smtClean="0"/>
              <a:t>4                   133             0.02919708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2627" y="501134"/>
            <a:ext cx="1847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/>
              <a:t>Decision trees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309" y="199861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8274" y="1214846"/>
            <a:ext cx="463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 build cart model using rpart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13909" y="666206"/>
            <a:ext cx="585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model_rpart</a:t>
            </a:r>
            <a:r>
              <a:rPr lang="en-US" dirty="0" smtClean="0">
                <a:solidFill>
                  <a:srgbClr val="C00000"/>
                </a:solidFill>
              </a:rPr>
              <a:t> &lt;-</a:t>
            </a:r>
            <a:r>
              <a:rPr lang="en-US" dirty="0" err="1" smtClean="0">
                <a:solidFill>
                  <a:srgbClr val="C00000"/>
                </a:solidFill>
              </a:rPr>
              <a:t>rpart</a:t>
            </a:r>
            <a:r>
              <a:rPr lang="en-US" dirty="0" smtClean="0">
                <a:solidFill>
                  <a:srgbClr val="C00000"/>
                </a:solidFill>
              </a:rPr>
              <a:t>(classname~.,data=train_congress_data)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5097" y="2090057"/>
            <a:ext cx="3735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Confusion matrix rpart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C00000"/>
                </a:solidFill>
              </a:rPr>
              <a:t>democrat     republican democrat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50               0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republican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      1               31 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5726" y="177654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Accuracy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0.9878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Picture 11" descr="rpart plo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56" y="2299063"/>
            <a:ext cx="4894676" cy="333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4425" y="402908"/>
            <a:ext cx="10302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Conclusion:  </a:t>
            </a:r>
          </a:p>
          <a:p>
            <a:endParaRPr lang="en-US" sz="2000" dirty="0" smtClean="0"/>
          </a:p>
          <a:p>
            <a:r>
              <a:rPr lang="en-US" sz="2000" dirty="0" smtClean="0"/>
              <a:t>Final summary of the project is  I understood the business problem , done preprocessing build model on data set and predicted which party is the member is based on voting pattern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Plan </a:t>
            </a:r>
            <a:r>
              <a:rPr lang="en-US" sz="2000" dirty="0" smtClean="0"/>
              <a:t>of action is to build model for each variable </a:t>
            </a:r>
            <a:r>
              <a:rPr lang="en-US" sz="2000" dirty="0" smtClean="0"/>
              <a:t>and see better results, how importance is given to each bill.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963" y="2143125"/>
            <a:ext cx="687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 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606" y="107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9715" y="487025"/>
            <a:ext cx="71584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Agenda: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Objective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Understanding of  Data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Data Exploring &amp; Insights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Data Preprocessing &amp; Challenges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Model building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Conclusion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512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6015" y="671513"/>
            <a:ext cx="1082113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Abstract :</a:t>
            </a:r>
          </a:p>
          <a:p>
            <a:endParaRPr lang="en-US" sz="2400" dirty="0" smtClean="0"/>
          </a:p>
          <a:p>
            <a:r>
              <a:rPr lang="en-US" sz="2400" dirty="0" smtClean="0"/>
              <a:t>Given data is the official source of information of US Congressional voting on each bill produced in members house. </a:t>
            </a:r>
          </a:p>
          <a:p>
            <a:endParaRPr lang="en-US" sz="2400" dirty="0" smtClean="0"/>
          </a:p>
          <a:p>
            <a:r>
              <a:rPr lang="en-US" sz="2400" dirty="0" smtClean="0"/>
              <a:t>The votes of members considered as “yes” ,”no” and “not voted” categories.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Objective 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en-US" sz="2400" dirty="0" smtClean="0"/>
              <a:t>“Learning </a:t>
            </a:r>
            <a:r>
              <a:rPr lang="en-US" sz="2400" dirty="0" smtClean="0"/>
              <a:t>the </a:t>
            </a:r>
            <a:r>
              <a:rPr lang="en-US" sz="2400" dirty="0" smtClean="0"/>
              <a:t>Voting Pattern of given </a:t>
            </a:r>
            <a:r>
              <a:rPr lang="en-US" sz="2400" dirty="0" smtClean="0"/>
              <a:t>data need </a:t>
            </a:r>
            <a:r>
              <a:rPr lang="en-US" sz="2400" dirty="0" smtClean="0"/>
              <a:t>to classify which party is that member is.”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pic>
        <p:nvPicPr>
          <p:cNvPr id="4" name="Picture 2" descr="D:\DATA SCIENCE\Internship\US Hou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5164" y="2684406"/>
            <a:ext cx="4976812" cy="33210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" y="483326"/>
            <a:ext cx="1103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Domain</a:t>
            </a:r>
            <a:r>
              <a:rPr lang="en-US" b="1" dirty="0" smtClean="0"/>
              <a:t> understanding 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268" y="947056"/>
            <a:ext cx="10350681" cy="215333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 has 50 states and 435 congressional districts Each district elects a representative to the House of Representatives for a 2-year term.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year the U.S. Senate and House 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Representatives take thousands of votes to pass bills, in that some important 16 bills were taken to explain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our case study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 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088" y="4300536"/>
            <a:ext cx="577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“</a:t>
            </a:r>
            <a:r>
              <a:rPr lang="en-US" sz="2000" dirty="0" smtClean="0"/>
              <a:t>Based</a:t>
            </a:r>
            <a:r>
              <a:rPr lang="en-US" dirty="0" smtClean="0"/>
              <a:t> </a:t>
            </a:r>
            <a:r>
              <a:rPr lang="en-US" sz="2000" dirty="0" smtClean="0"/>
              <a:t>on given prior voting patterns we can classify which party is voted for a particular issue” </a:t>
            </a:r>
          </a:p>
          <a:p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7238" y="2971802"/>
            <a:ext cx="5543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We can find the each party members voting behavior  on each bill’s how they support or not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983" y="239876"/>
            <a:ext cx="11509217" cy="96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Understanding of  Data: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Given dataset contains all categorical variables   </a:t>
            </a:r>
          </a:p>
          <a:p>
            <a:r>
              <a:rPr lang="en-US" sz="2000" dirty="0" smtClean="0"/>
              <a:t>                                         435 rows     (represents members of the house)</a:t>
            </a:r>
          </a:p>
          <a:p>
            <a:r>
              <a:rPr lang="en-US" sz="2000" dirty="0" smtClean="0"/>
              <a:t>                                           17 columns (independent variables , one dependent variable)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Variable names not given , so for better understanding we labeled all columns with given attribute names in description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Each bill represents voting pattern of each member as  “Y” (Voted  Yes) , ”N” (Voted No),  “?” (Not voted at all)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We replaced  “?” with “NA” to understand the how many missing values are there in complete data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Data set having “392”  missing values  i.e., “5.63%” data is having missing values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                                       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696" y="279064"/>
            <a:ext cx="1115962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Understanding by visualizing: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7911" y="628650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In class variable democrat’s more than republic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57937" y="1200150"/>
            <a:ext cx="3564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# R code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&gt; summary(actual_data$classname)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#output 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&gt; </a:t>
            </a:r>
            <a:r>
              <a:rPr lang="en-US" dirty="0" smtClean="0">
                <a:solidFill>
                  <a:srgbClr val="7030A0"/>
                </a:solidFill>
              </a:rPr>
              <a:t>democrat    republican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267            168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9" descr="Classvarible_reprent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28737"/>
            <a:ext cx="5234352" cy="38290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1" y="3257550"/>
            <a:ext cx="4957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&gt; ggplot(actual_data, aes(x=classname),colors()) + theme_bw() + geom_bar() + labs(y="Number of Congressmen",x="No of Parties", title= "Members Voted by each party")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732" y="226814"/>
            <a:ext cx="109736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Understanding of  Data: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4" name="Picture 3" descr="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3" y="523421"/>
            <a:ext cx="6243637" cy="5041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63" y="1128713"/>
            <a:ext cx="48434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Here we plotted data represents how many are voted for  “Y” and “N”  for each </a:t>
            </a:r>
          </a:p>
          <a:p>
            <a:r>
              <a:rPr lang="en-US" sz="2000" dirty="0" smtClean="0"/>
              <a:t>bill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There is some variance in each variable some don’t have much variance represents importance of that particular bill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If you see last bill “export_administration_act_south_Africa” having more “Y” votes than “N” votes , because it is very sensitive subject so more importance given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5188" y="400050"/>
            <a:ext cx="475251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Attribute Information: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="1" dirty="0" smtClean="0"/>
              <a:t>. Class Name: 2 (democrat, republican) </a:t>
            </a:r>
          </a:p>
          <a:p>
            <a:r>
              <a:rPr lang="en-US" dirty="0" smtClean="0"/>
              <a:t>2. handicapped-infants: 2 (y,n) </a:t>
            </a:r>
          </a:p>
          <a:p>
            <a:r>
              <a:rPr lang="en-US" dirty="0" smtClean="0"/>
              <a:t>3. water-project-cost-sharing: 2 (y,n) </a:t>
            </a:r>
          </a:p>
          <a:p>
            <a:r>
              <a:rPr lang="en-US" dirty="0" smtClean="0"/>
              <a:t>4. adoption-of-the-budget-resolution: 2 (y,n) </a:t>
            </a:r>
          </a:p>
          <a:p>
            <a:r>
              <a:rPr lang="en-US" dirty="0" smtClean="0"/>
              <a:t>5. physician-fee-freeze: 2 (y,n) </a:t>
            </a:r>
          </a:p>
          <a:p>
            <a:r>
              <a:rPr lang="en-US" dirty="0" smtClean="0"/>
              <a:t>6. el-salvador-aid: 2 (y,n) </a:t>
            </a:r>
          </a:p>
          <a:p>
            <a:r>
              <a:rPr lang="en-US" dirty="0" smtClean="0"/>
              <a:t>7. religious-groups-in-schools: 2 (y,n) </a:t>
            </a:r>
          </a:p>
          <a:p>
            <a:r>
              <a:rPr lang="en-US" dirty="0" smtClean="0"/>
              <a:t>8. anti-satellite-test-ban: 2 (y,n) </a:t>
            </a:r>
          </a:p>
          <a:p>
            <a:r>
              <a:rPr lang="en-US" dirty="0" smtClean="0"/>
              <a:t>9. aid-to-nicaraguan-contras: 2 (y,n) </a:t>
            </a:r>
          </a:p>
          <a:p>
            <a:r>
              <a:rPr lang="en-US" dirty="0" smtClean="0"/>
              <a:t>10. mx-missile: 2 (y,n) </a:t>
            </a:r>
          </a:p>
          <a:p>
            <a:r>
              <a:rPr lang="en-US" dirty="0" smtClean="0"/>
              <a:t>11. immigration: 2 (y,n) </a:t>
            </a:r>
          </a:p>
          <a:p>
            <a:r>
              <a:rPr lang="en-US" dirty="0" smtClean="0"/>
              <a:t>12. synfuels-corporation-cutback: 2 (y,n) </a:t>
            </a:r>
          </a:p>
          <a:p>
            <a:r>
              <a:rPr lang="en-US" dirty="0" smtClean="0"/>
              <a:t>13. education-spending: 2 (y,n) </a:t>
            </a:r>
          </a:p>
          <a:p>
            <a:r>
              <a:rPr lang="en-US" dirty="0" smtClean="0"/>
              <a:t>14. superfund-right-to-sue: 2 (y,n) </a:t>
            </a:r>
          </a:p>
          <a:p>
            <a:r>
              <a:rPr lang="en-US" dirty="0" smtClean="0"/>
              <a:t>15. crime: 2 (y,n) </a:t>
            </a:r>
          </a:p>
          <a:p>
            <a:r>
              <a:rPr lang="en-US" dirty="0" smtClean="0"/>
              <a:t>16. duty-free-exports: 2 (y,n) </a:t>
            </a:r>
          </a:p>
          <a:p>
            <a:r>
              <a:rPr lang="en-US" dirty="0" smtClean="0"/>
              <a:t>17. export-administration-act-south-africa: 2 (y,n)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38" y="385763"/>
            <a:ext cx="62865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Assumptions 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We assume that attribute values are independent of each other given the class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No co-linearity  between each variable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663B61A-42E4-450A-905B-3CD0EF9F8182}"/>
              </a:ext>
            </a:extLst>
          </p:cNvPr>
          <p:cNvSpPr txBox="1">
            <a:spLocks/>
          </p:cNvSpPr>
          <p:nvPr/>
        </p:nvSpPr>
        <p:spPr>
          <a:xfrm>
            <a:off x="3600450" y="6215837"/>
            <a:ext cx="5570649" cy="570726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small" dirty="0">
                <a:solidFill>
                  <a:srgbClr val="D8D8D8"/>
                </a:solidFill>
              </a:rPr>
              <a:t>Internship program at INSOFE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800" dirty="0">
              <a:solidFill>
                <a:srgbClr val="D8D8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412" y="934135"/>
            <a:ext cx="1006792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/>
              <a:t>Given data set contains missing values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KNN doesn't work to my data set because here hamming distance doesn't work for categorical, So I used </a:t>
            </a:r>
            <a:r>
              <a:rPr lang="en-US" sz="2000" b="1" dirty="0" smtClean="0"/>
              <a:t>Central Imputation </a:t>
            </a:r>
            <a:r>
              <a:rPr lang="en-US" sz="2000" dirty="0" smtClean="0"/>
              <a:t>to my data set by using method "mode" ,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Central Imputation by default uses method "median" to replace the missing values</a:t>
            </a:r>
          </a:p>
          <a:p>
            <a:endParaRPr lang="en-US" sz="2000" dirty="0" smtClean="0"/>
          </a:p>
          <a:p>
            <a:r>
              <a:rPr lang="en-US" sz="2000" dirty="0" smtClean="0"/>
              <a:t>How we imputed</a:t>
            </a:r>
          </a:p>
          <a:p>
            <a:r>
              <a:rPr lang="en-US" sz="2000" dirty="0" smtClean="0"/>
              <a:t>To do imputation I spited data with respective to each class name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republican's one data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democrats in one data frame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Because Central Imputation replaces missing value with “mode” (whose party votes more)</a:t>
            </a:r>
          </a:p>
          <a:p>
            <a:r>
              <a:rPr lang="en-US" sz="2000" dirty="0" smtClean="0"/>
              <a:t>   so while imputing it will impute other party votes to missing values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We imputed missing values on each data frame separately and combined using rbind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&gt; imputed_congress_data &lt;- rbind(republic,democrat)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762" y="242888"/>
            <a:ext cx="264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Preprocessing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927</TotalTime>
  <Words>1300</Words>
  <Application>Microsoft Office PowerPoint</Application>
  <PresentationFormat>Custom</PresentationFormat>
  <Paragraphs>287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Project      Congressional Voting Records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34</cp:revision>
  <dcterms:created xsi:type="dcterms:W3CDTF">2016-01-13T19:04:32Z</dcterms:created>
  <dcterms:modified xsi:type="dcterms:W3CDTF">2017-12-12T04:56:07Z</dcterms:modified>
</cp:coreProperties>
</file>