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96" r:id="rId5"/>
    <p:sldId id="258" r:id="rId6"/>
    <p:sldId id="259" r:id="rId7"/>
    <p:sldId id="263" r:id="rId8"/>
    <p:sldId id="298" r:id="rId9"/>
    <p:sldId id="260" r:id="rId10"/>
    <p:sldId id="262" r:id="rId11"/>
    <p:sldId id="264" r:id="rId12"/>
    <p:sldId id="305" r:id="rId13"/>
    <p:sldId id="304" r:id="rId14"/>
    <p:sldId id="306" r:id="rId15"/>
    <p:sldId id="307" r:id="rId16"/>
    <p:sldId id="308" r:id="rId17"/>
    <p:sldId id="299" r:id="rId18"/>
    <p:sldId id="265" r:id="rId19"/>
    <p:sldId id="300" r:id="rId20"/>
    <p:sldId id="301" r:id="rId21"/>
    <p:sldId id="302" r:id="rId22"/>
    <p:sldId id="297" r:id="rId23"/>
    <p:sldId id="303" r:id="rId24"/>
    <p:sldId id="309"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057899"/>
            <a:ext cx="12192000" cy="8001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534911" y="6620255"/>
            <a:ext cx="571500" cy="237744"/>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7620" y="3192779"/>
            <a:ext cx="67056" cy="2865120"/>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12086843" y="0"/>
            <a:ext cx="105155" cy="5172456"/>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916939" y="229057"/>
            <a:ext cx="10358120" cy="8616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057899"/>
            <a:ext cx="12192000" cy="8001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534911" y="6620255"/>
            <a:ext cx="571500" cy="237744"/>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7620" y="3192779"/>
            <a:ext cx="67056" cy="2865120"/>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12086843" y="0"/>
            <a:ext cx="105155" cy="5172456"/>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1F4E79"/>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057899"/>
            <a:ext cx="12192000" cy="8001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534911" y="6620255"/>
            <a:ext cx="571500" cy="237744"/>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7620" y="3192779"/>
            <a:ext cx="67056" cy="2865120"/>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12086843" y="0"/>
            <a:ext cx="105155" cy="5172456"/>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1F4E79"/>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4E79"/>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057899"/>
            <a:ext cx="12192000" cy="8001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534911" y="6620255"/>
            <a:ext cx="571500" cy="237744"/>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7620" y="3192779"/>
            <a:ext cx="67056" cy="2865120"/>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12086843" y="0"/>
            <a:ext cx="105155" cy="5172456"/>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057899"/>
            <a:ext cx="12192000" cy="8001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6534911" y="6620255"/>
            <a:ext cx="571500" cy="237744"/>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7620" y="3192779"/>
            <a:ext cx="67056" cy="286512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916939" y="-10921"/>
            <a:ext cx="1310005" cy="574040"/>
          </a:xfrm>
          <a:prstGeom prst="rect">
            <a:avLst/>
          </a:prstGeom>
        </p:spPr>
        <p:txBody>
          <a:bodyPr wrap="square" lIns="0" tIns="0" rIns="0" bIns="0">
            <a:spAutoFit/>
          </a:bodyPr>
          <a:lstStyle>
            <a:lvl1pPr>
              <a:defRPr sz="3600" b="0" i="0">
                <a:solidFill>
                  <a:srgbClr val="1F4E79"/>
                </a:solidFill>
                <a:latin typeface="Trebuchet MS"/>
                <a:cs typeface="Trebuchet MS"/>
              </a:defRPr>
            </a:lvl1pPr>
          </a:lstStyle>
          <a:p>
            <a:endParaRPr/>
          </a:p>
        </p:txBody>
      </p:sp>
      <p:sp>
        <p:nvSpPr>
          <p:cNvPr id="3" name="Holder 3"/>
          <p:cNvSpPr>
            <a:spLocks noGrp="1"/>
          </p:cNvSpPr>
          <p:nvPr>
            <p:ph type="body" idx="1"/>
          </p:nvPr>
        </p:nvSpPr>
        <p:spPr>
          <a:xfrm>
            <a:off x="916939" y="1287526"/>
            <a:ext cx="10358120" cy="142493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6574"/>
            <a:ext cx="12192000" cy="678484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257546" y="2546730"/>
            <a:ext cx="6671309" cy="1120820"/>
          </a:xfrm>
          <a:prstGeom prst="rect">
            <a:avLst/>
          </a:prstGeom>
        </p:spPr>
        <p:txBody>
          <a:bodyPr vert="horz" wrap="square" lIns="0" tIns="12700" rIns="0" bIns="0" rtlCol="0">
            <a:spAutoFit/>
          </a:bodyPr>
          <a:lstStyle/>
          <a:p>
            <a:pPr marL="12700">
              <a:lnSpc>
                <a:spcPct val="100000"/>
              </a:lnSpc>
              <a:spcBef>
                <a:spcPts val="100"/>
              </a:spcBef>
            </a:pPr>
            <a:r>
              <a:rPr lang="en-IN" b="1" spc="-225" dirty="0" smtClean="0">
                <a:latin typeface="Arial"/>
                <a:cs typeface="Arial"/>
              </a:rPr>
              <a:t>Customer Churn Prediction in Telecom Industry</a:t>
            </a:r>
            <a:endParaRPr b="1" spc="-290" dirty="0">
              <a:latin typeface="Arial"/>
              <a:cs typeface="Arial"/>
            </a:endParaRPr>
          </a:p>
        </p:txBody>
      </p:sp>
      <p:sp>
        <p:nvSpPr>
          <p:cNvPr id="4" name="object 4"/>
          <p:cNvSpPr txBox="1"/>
          <p:nvPr/>
        </p:nvSpPr>
        <p:spPr>
          <a:xfrm>
            <a:off x="5278074" y="4001417"/>
            <a:ext cx="5313726" cy="763671"/>
          </a:xfrm>
          <a:prstGeom prst="rect">
            <a:avLst/>
          </a:prstGeom>
        </p:spPr>
        <p:txBody>
          <a:bodyPr vert="horz" wrap="square" lIns="0" tIns="12065" rIns="0" bIns="0" rtlCol="0">
            <a:spAutoFit/>
          </a:bodyPr>
          <a:lstStyle/>
          <a:p>
            <a:pPr marL="12700">
              <a:lnSpc>
                <a:spcPct val="100000"/>
              </a:lnSpc>
              <a:spcBef>
                <a:spcPts val="95"/>
              </a:spcBef>
            </a:pPr>
            <a:r>
              <a:rPr lang="en-IN" sz="2400" b="1" spc="-185" dirty="0" smtClean="0">
                <a:solidFill>
                  <a:schemeClr val="accent1">
                    <a:lumMod val="75000"/>
                  </a:schemeClr>
                </a:solidFill>
                <a:latin typeface="Arial" pitchFamily="34" charset="0"/>
                <a:cs typeface="Arial" pitchFamily="34" charset="0"/>
              </a:rPr>
              <a:t>Presented by</a:t>
            </a:r>
          </a:p>
          <a:p>
            <a:pPr marL="12700">
              <a:lnSpc>
                <a:spcPct val="100000"/>
              </a:lnSpc>
              <a:spcBef>
                <a:spcPts val="95"/>
              </a:spcBef>
            </a:pPr>
            <a:r>
              <a:rPr lang="en-IN" sz="2400" b="1" spc="-185" dirty="0" smtClean="0">
                <a:solidFill>
                  <a:schemeClr val="accent1">
                    <a:lumMod val="75000"/>
                  </a:schemeClr>
                </a:solidFill>
                <a:latin typeface="Arial" pitchFamily="34" charset="0"/>
                <a:cs typeface="Arial" pitchFamily="34" charset="0"/>
              </a:rPr>
              <a:t>C </a:t>
            </a:r>
            <a:r>
              <a:rPr lang="en-IN" sz="2400" b="1" spc="-185" dirty="0" err="1" smtClean="0">
                <a:solidFill>
                  <a:schemeClr val="accent1">
                    <a:lumMod val="75000"/>
                  </a:schemeClr>
                </a:solidFill>
                <a:latin typeface="Arial" pitchFamily="34" charset="0"/>
                <a:cs typeface="Arial" pitchFamily="34" charset="0"/>
              </a:rPr>
              <a:t>Vinod</a:t>
            </a:r>
            <a:r>
              <a:rPr lang="en-IN" sz="2400" b="1" spc="-185" dirty="0" smtClean="0">
                <a:solidFill>
                  <a:schemeClr val="accent1">
                    <a:lumMod val="75000"/>
                  </a:schemeClr>
                </a:solidFill>
                <a:latin typeface="Arial" pitchFamily="34" charset="0"/>
                <a:cs typeface="Arial" pitchFamily="34" charset="0"/>
              </a:rPr>
              <a:t> Kumar   </a:t>
            </a:r>
            <a:r>
              <a:rPr sz="2400" b="1" spc="-120" dirty="0" smtClean="0">
                <a:solidFill>
                  <a:schemeClr val="accent1">
                    <a:lumMod val="75000"/>
                  </a:schemeClr>
                </a:solidFill>
                <a:latin typeface="Arial" pitchFamily="34" charset="0"/>
                <a:cs typeface="Arial" pitchFamily="34" charset="0"/>
              </a:rPr>
              <a:t>[</a:t>
            </a:r>
            <a:r>
              <a:rPr sz="2400" b="1" spc="-120" dirty="0">
                <a:solidFill>
                  <a:schemeClr val="accent1">
                    <a:lumMod val="75000"/>
                  </a:schemeClr>
                </a:solidFill>
                <a:latin typeface="Arial" pitchFamily="34" charset="0"/>
                <a:cs typeface="Arial" pitchFamily="34" charset="0"/>
              </a:rPr>
              <a:t>Batch: </a:t>
            </a:r>
            <a:r>
              <a:rPr lang="en-IN" sz="2400" b="1" spc="-120" dirty="0" smtClean="0">
                <a:solidFill>
                  <a:schemeClr val="accent1">
                    <a:lumMod val="75000"/>
                  </a:schemeClr>
                </a:solidFill>
                <a:latin typeface="Arial" pitchFamily="34" charset="0"/>
                <a:cs typeface="Arial" pitchFamily="34" charset="0"/>
              </a:rPr>
              <a:t>31</a:t>
            </a:r>
            <a:r>
              <a:rPr sz="2400" b="1" spc="-120" dirty="0" smtClean="0">
                <a:solidFill>
                  <a:schemeClr val="accent1">
                    <a:lumMod val="75000"/>
                  </a:schemeClr>
                </a:solidFill>
                <a:latin typeface="Arial" pitchFamily="34" charset="0"/>
                <a:cs typeface="Arial" pitchFamily="34" charset="0"/>
              </a:rPr>
              <a:t> </a:t>
            </a:r>
            <a:r>
              <a:rPr sz="2400" b="1" spc="-95" dirty="0">
                <a:solidFill>
                  <a:schemeClr val="accent1">
                    <a:lumMod val="75000"/>
                  </a:schemeClr>
                </a:solidFill>
                <a:latin typeface="Arial" pitchFamily="34" charset="0"/>
                <a:cs typeface="Arial" pitchFamily="34" charset="0"/>
              </a:rPr>
              <a:t>ID:</a:t>
            </a:r>
            <a:r>
              <a:rPr sz="2400" b="1" spc="5" dirty="0">
                <a:solidFill>
                  <a:schemeClr val="accent1">
                    <a:lumMod val="75000"/>
                  </a:schemeClr>
                </a:solidFill>
                <a:latin typeface="Arial" pitchFamily="34" charset="0"/>
                <a:cs typeface="Arial" pitchFamily="34" charset="0"/>
              </a:rPr>
              <a:t> </a:t>
            </a:r>
            <a:r>
              <a:rPr lang="en-IN" sz="2400" b="1" spc="5" dirty="0" smtClean="0">
                <a:solidFill>
                  <a:schemeClr val="accent1">
                    <a:lumMod val="75000"/>
                  </a:schemeClr>
                </a:solidFill>
                <a:latin typeface="Arial" pitchFamily="34" charset="0"/>
                <a:cs typeface="Arial" pitchFamily="34" charset="0"/>
              </a:rPr>
              <a:t>1442</a:t>
            </a:r>
            <a:r>
              <a:rPr sz="2400" b="1" spc="-135" dirty="0" smtClean="0">
                <a:solidFill>
                  <a:schemeClr val="accent1">
                    <a:lumMod val="75000"/>
                  </a:schemeClr>
                </a:solidFill>
                <a:latin typeface="Arial" pitchFamily="34" charset="0"/>
                <a:cs typeface="Arial" pitchFamily="34" charset="0"/>
              </a:rPr>
              <a:t>]</a:t>
            </a:r>
            <a:endParaRPr sz="2400" b="1" dirty="0">
              <a:solidFill>
                <a:schemeClr val="accent1">
                  <a:lumMod val="75000"/>
                </a:schemeClr>
              </a:solidFill>
              <a:latin typeface="Arial" pitchFamily="34" charset="0"/>
              <a:cs typeface="Arial" pitchFamily="34" charset="0"/>
            </a:endParaRPr>
          </a:p>
        </p:txBody>
      </p:sp>
      <p:sp>
        <p:nvSpPr>
          <p:cNvPr id="5" name="object 5"/>
          <p:cNvSpPr txBox="1"/>
          <p:nvPr/>
        </p:nvSpPr>
        <p:spPr>
          <a:xfrm>
            <a:off x="5278074" y="5126443"/>
            <a:ext cx="4780326" cy="961802"/>
          </a:xfrm>
          <a:prstGeom prst="rect">
            <a:avLst/>
          </a:prstGeom>
        </p:spPr>
        <p:txBody>
          <a:bodyPr vert="horz" wrap="square" lIns="0" tIns="12700" rIns="0" bIns="0" rtlCol="0">
            <a:spAutoFit/>
          </a:bodyPr>
          <a:lstStyle/>
          <a:p>
            <a:pPr marL="12700">
              <a:lnSpc>
                <a:spcPct val="100000"/>
              </a:lnSpc>
              <a:spcBef>
                <a:spcPts val="100"/>
              </a:spcBef>
            </a:pPr>
            <a:r>
              <a:rPr lang="en-IN" sz="2000" b="1" spc="-225" dirty="0" smtClean="0">
                <a:solidFill>
                  <a:schemeClr val="bg1">
                    <a:lumMod val="50000"/>
                  </a:schemeClr>
                </a:solidFill>
                <a:latin typeface="Arial"/>
                <a:cs typeface="Arial"/>
              </a:rPr>
              <a:t>PHD  </a:t>
            </a:r>
            <a:r>
              <a:rPr lang="en-IN" sz="2000" b="1" spc="-225" dirty="0">
                <a:solidFill>
                  <a:schemeClr val="bg1">
                    <a:lumMod val="50000"/>
                  </a:schemeClr>
                </a:solidFill>
                <a:latin typeface="Arial"/>
                <a:cs typeface="Arial"/>
              </a:rPr>
              <a:t>Project</a:t>
            </a:r>
            <a:r>
              <a:rPr lang="en-IN" sz="2000" b="1" spc="-225" dirty="0" smtClean="0">
                <a:solidFill>
                  <a:schemeClr val="bg1">
                    <a:lumMod val="50000"/>
                  </a:schemeClr>
                </a:solidFill>
                <a:latin typeface="Arial"/>
                <a:cs typeface="Arial"/>
              </a:rPr>
              <a:t>  presentation </a:t>
            </a:r>
          </a:p>
          <a:p>
            <a:pPr marL="12700">
              <a:lnSpc>
                <a:spcPct val="100000"/>
              </a:lnSpc>
              <a:spcBef>
                <a:spcPts val="100"/>
              </a:spcBef>
            </a:pPr>
            <a:r>
              <a:rPr lang="en-IN" sz="2000" b="1" spc="-225" dirty="0" smtClean="0">
                <a:solidFill>
                  <a:schemeClr val="bg1">
                    <a:lumMod val="50000"/>
                  </a:schemeClr>
                </a:solidFill>
                <a:latin typeface="Arial"/>
                <a:cs typeface="Arial"/>
              </a:rPr>
              <a:t>I NSOFE</a:t>
            </a:r>
          </a:p>
          <a:p>
            <a:pPr marL="12700">
              <a:lnSpc>
                <a:spcPct val="100000"/>
              </a:lnSpc>
              <a:spcBef>
                <a:spcPts val="100"/>
              </a:spcBef>
            </a:pPr>
            <a:r>
              <a:rPr sz="2000" b="1" spc="-225" dirty="0" smtClean="0">
                <a:solidFill>
                  <a:schemeClr val="bg1">
                    <a:lumMod val="50000"/>
                  </a:schemeClr>
                </a:solidFill>
                <a:latin typeface="Arial"/>
                <a:cs typeface="Arial"/>
              </a:rPr>
              <a:t>Jan </a:t>
            </a:r>
            <a:r>
              <a:rPr sz="2000" b="1" spc="-75" dirty="0" smtClean="0">
                <a:solidFill>
                  <a:schemeClr val="bg1">
                    <a:lumMod val="50000"/>
                  </a:schemeClr>
                </a:solidFill>
                <a:latin typeface="Arial"/>
                <a:cs typeface="Arial"/>
              </a:rPr>
              <a:t>2</a:t>
            </a:r>
            <a:r>
              <a:rPr lang="en-IN" sz="2000" b="1" spc="-75" dirty="0" smtClean="0">
                <a:solidFill>
                  <a:schemeClr val="bg1">
                    <a:lumMod val="50000"/>
                  </a:schemeClr>
                </a:solidFill>
                <a:latin typeface="Arial"/>
                <a:cs typeface="Arial"/>
              </a:rPr>
              <a:t>7</a:t>
            </a:r>
            <a:r>
              <a:rPr sz="2000" b="1" spc="-75" dirty="0" smtClean="0">
                <a:solidFill>
                  <a:schemeClr val="bg1">
                    <a:lumMod val="50000"/>
                  </a:schemeClr>
                </a:solidFill>
                <a:latin typeface="Arial"/>
                <a:cs typeface="Arial"/>
              </a:rPr>
              <a:t>,</a:t>
            </a:r>
            <a:r>
              <a:rPr sz="2000" b="1" spc="-300" dirty="0" smtClean="0">
                <a:solidFill>
                  <a:schemeClr val="bg1">
                    <a:lumMod val="50000"/>
                  </a:schemeClr>
                </a:solidFill>
                <a:latin typeface="Arial"/>
                <a:cs typeface="Arial"/>
              </a:rPr>
              <a:t> </a:t>
            </a:r>
            <a:r>
              <a:rPr sz="2000" b="1" spc="-90" dirty="0">
                <a:solidFill>
                  <a:schemeClr val="bg1">
                    <a:lumMod val="50000"/>
                  </a:schemeClr>
                </a:solidFill>
                <a:latin typeface="Arial"/>
                <a:cs typeface="Arial"/>
              </a:rPr>
              <a:t>2018</a:t>
            </a:r>
            <a:endParaRPr sz="2000" b="1" dirty="0">
              <a:solidFill>
                <a:schemeClr val="bg1">
                  <a:lumMod val="50000"/>
                </a:schemeClr>
              </a:solidFill>
              <a:latin typeface="Arial"/>
              <a:cs typeface="Arial"/>
            </a:endParaRPr>
          </a:p>
        </p:txBody>
      </p:sp>
      <p:sp>
        <p:nvSpPr>
          <p:cNvPr id="6" name="object 6"/>
          <p:cNvSpPr/>
          <p:nvPr/>
        </p:nvSpPr>
        <p:spPr>
          <a:xfrm>
            <a:off x="858011" y="6390132"/>
            <a:ext cx="845819" cy="137160"/>
          </a:xfrm>
          <a:custGeom>
            <a:avLst/>
            <a:gdLst/>
            <a:ahLst/>
            <a:cxnLst/>
            <a:rect l="l" t="t" r="r" b="b"/>
            <a:pathLst>
              <a:path w="845819" h="137159">
                <a:moveTo>
                  <a:pt x="0" y="137160"/>
                </a:moveTo>
                <a:lnTo>
                  <a:pt x="845819" y="137160"/>
                </a:lnTo>
                <a:lnTo>
                  <a:pt x="845819" y="0"/>
                </a:lnTo>
                <a:lnTo>
                  <a:pt x="0" y="0"/>
                </a:lnTo>
                <a:lnTo>
                  <a:pt x="0" y="137160"/>
                </a:lnTo>
                <a:close/>
              </a:path>
            </a:pathLst>
          </a:custGeom>
          <a:solidFill>
            <a:srgbClr val="FFFFFF"/>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80213"/>
            <a:ext cx="2713990" cy="861694"/>
          </a:xfrm>
          <a:prstGeom prst="rect">
            <a:avLst/>
          </a:prstGeom>
        </p:spPr>
        <p:txBody>
          <a:bodyPr vert="horz" wrap="square" lIns="0" tIns="12700" rIns="0" bIns="0" rtlCol="0">
            <a:spAutoFit/>
          </a:bodyPr>
          <a:lstStyle/>
          <a:p>
            <a:pPr marL="12700">
              <a:lnSpc>
                <a:spcPts val="4250"/>
              </a:lnSpc>
              <a:spcBef>
                <a:spcPts val="100"/>
              </a:spcBef>
            </a:pPr>
            <a:r>
              <a:rPr spc="-204" dirty="0"/>
              <a:t>Data</a:t>
            </a:r>
          </a:p>
          <a:p>
            <a:pPr marL="12700">
              <a:lnSpc>
                <a:spcPts val="2330"/>
              </a:lnSpc>
            </a:pPr>
            <a:r>
              <a:rPr sz="2000" spc="-95" dirty="0">
                <a:solidFill>
                  <a:srgbClr val="00AFEF"/>
                </a:solidFill>
              </a:rPr>
              <a:t>Observations </a:t>
            </a:r>
            <a:r>
              <a:rPr sz="2000" spc="-70" dirty="0">
                <a:solidFill>
                  <a:srgbClr val="00AFEF"/>
                </a:solidFill>
              </a:rPr>
              <a:t>&amp;</a:t>
            </a:r>
            <a:r>
              <a:rPr sz="2000" spc="-310" dirty="0">
                <a:solidFill>
                  <a:srgbClr val="00AFEF"/>
                </a:solidFill>
              </a:rPr>
              <a:t> </a:t>
            </a:r>
            <a:r>
              <a:rPr sz="2000" spc="-110" dirty="0">
                <a:solidFill>
                  <a:srgbClr val="00AFEF"/>
                </a:solidFill>
              </a:rPr>
              <a:t>Challenges</a:t>
            </a:r>
            <a:endParaRPr sz="2000" dirty="0"/>
          </a:p>
        </p:txBody>
      </p:sp>
      <p:sp>
        <p:nvSpPr>
          <p:cNvPr id="15" name="TextBox 14"/>
          <p:cNvSpPr txBox="1"/>
          <p:nvPr/>
        </p:nvSpPr>
        <p:spPr>
          <a:xfrm>
            <a:off x="914400" y="1491779"/>
            <a:ext cx="10591800" cy="4524315"/>
          </a:xfrm>
          <a:prstGeom prst="rect">
            <a:avLst/>
          </a:prstGeom>
          <a:noFill/>
        </p:spPr>
        <p:txBody>
          <a:bodyPr wrap="square" rtlCol="0">
            <a:spAutoFit/>
          </a:bodyPr>
          <a:lstStyle/>
          <a:p>
            <a:pPr marL="285750" indent="-285750">
              <a:buFont typeface="Arial" pitchFamily="34" charset="0"/>
              <a:buChar char="•"/>
            </a:pPr>
            <a:r>
              <a:rPr lang="en-IN" dirty="0" smtClean="0"/>
              <a:t>Columns such as State, Country, Total Charges, Contract Type etc., has “?” , “MISSINGVAL” , Blank Space, “NA” as NA </a:t>
            </a:r>
          </a:p>
          <a:p>
            <a:r>
              <a:rPr lang="en-IN" dirty="0" smtClean="0"/>
              <a:t>          So, We replaced “?” , “MISSINGVAL” , Blank Space, “NA” with NA</a:t>
            </a:r>
          </a:p>
          <a:p>
            <a:pPr marL="285750" indent="-285750">
              <a:buFont typeface="Arial" pitchFamily="34" charset="0"/>
              <a:buChar char="•"/>
            </a:pPr>
            <a:endParaRPr lang="en-IN" dirty="0" smtClean="0"/>
          </a:p>
          <a:p>
            <a:pPr marL="285750" indent="-285750">
              <a:buFont typeface="Arial" pitchFamily="34" charset="0"/>
              <a:buChar char="•"/>
            </a:pPr>
            <a:r>
              <a:rPr lang="en-IN" dirty="0" smtClean="0"/>
              <a:t>Columns Device Protection, HasPhoneService,InternetServiceCategory,MultipleLines,OnlineBackup</a:t>
            </a:r>
          </a:p>
          <a:p>
            <a:r>
              <a:rPr lang="en-IN" dirty="0" smtClean="0"/>
              <a:t>     Online Security, Streaming Movies, Streaming Television, Technical Support are showing as “Character” </a:t>
            </a:r>
          </a:p>
          <a:p>
            <a:r>
              <a:rPr lang="en-IN" dirty="0"/>
              <a:t> </a:t>
            </a:r>
            <a:r>
              <a:rPr lang="en-IN" dirty="0" smtClean="0"/>
              <a:t>         So , Converted data type to factors</a:t>
            </a:r>
          </a:p>
          <a:p>
            <a:pPr marL="285750" indent="-285750">
              <a:buFont typeface="Arial" pitchFamily="34" charset="0"/>
              <a:buChar char="•"/>
            </a:pPr>
            <a:endParaRPr lang="en-IN" dirty="0" smtClean="0"/>
          </a:p>
          <a:p>
            <a:pPr marL="285750" indent="-285750">
              <a:buFont typeface="Arial" pitchFamily="34" charset="0"/>
              <a:buChar char="•"/>
            </a:pPr>
            <a:r>
              <a:rPr lang="en-IN" dirty="0" smtClean="0"/>
              <a:t>Columns “Has Partner”, “Has Dependents” -  has “1” and “2” represents </a:t>
            </a:r>
            <a:r>
              <a:rPr lang="en-IN" dirty="0"/>
              <a:t>whether the customer </a:t>
            </a:r>
            <a:r>
              <a:rPr lang="en-IN" dirty="0" smtClean="0"/>
              <a:t>has dependents or not , Partner or not  </a:t>
            </a:r>
          </a:p>
          <a:p>
            <a:r>
              <a:rPr lang="en-IN" dirty="0"/>
              <a:t> </a:t>
            </a:r>
            <a:r>
              <a:rPr lang="en-IN" dirty="0" smtClean="0"/>
              <a:t>     So, We recoded them to ( 1-Yes; 2-No)</a:t>
            </a:r>
          </a:p>
          <a:p>
            <a:pPr marL="285750" indent="-285750">
              <a:buFont typeface="Arial" pitchFamily="34" charset="0"/>
              <a:buChar char="•"/>
            </a:pPr>
            <a:endParaRPr lang="en-IN" dirty="0" smtClean="0"/>
          </a:p>
          <a:p>
            <a:pPr marL="285750" indent="-285750">
              <a:buFont typeface="Arial" pitchFamily="34" charset="0"/>
              <a:buChar char="•"/>
            </a:pPr>
            <a:r>
              <a:rPr lang="en-IN" dirty="0" smtClean="0"/>
              <a:t> Similarly for “Has Phone Service” and “Retired” has “0” and “1”  we renames as (0- No; 1-Yes)</a:t>
            </a:r>
          </a:p>
          <a:p>
            <a:pPr marL="285750" indent="-285750">
              <a:buFont typeface="Arial" pitchFamily="34" charset="0"/>
              <a:buChar char="•"/>
            </a:pPr>
            <a:endParaRPr lang="en-IN" dirty="0"/>
          </a:p>
          <a:p>
            <a:pPr marL="285750" indent="-285750">
              <a:buFont typeface="Arial" pitchFamily="34" charset="0"/>
              <a:buChar char="•"/>
            </a:pPr>
            <a:r>
              <a:rPr lang="en-IN" dirty="0" smtClean="0"/>
              <a:t>We drop unnecessary levels in table</a:t>
            </a:r>
          </a:p>
          <a:p>
            <a:pPr marL="285750" indent="-285750">
              <a:buFont typeface="Arial" pitchFamily="34" charset="0"/>
              <a:buChar char="•"/>
            </a:pPr>
            <a:endParaRPr lang="en-I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455" y="229057"/>
            <a:ext cx="10284462" cy="564257"/>
          </a:xfrm>
          <a:prstGeom prst="rect">
            <a:avLst/>
          </a:prstGeom>
        </p:spPr>
        <p:txBody>
          <a:bodyPr vert="horz" wrap="square" lIns="0" tIns="12700" rIns="0" bIns="0" rtlCol="0">
            <a:spAutoFit/>
          </a:bodyPr>
          <a:lstStyle/>
          <a:p>
            <a:pPr marL="12700" algn="ctr">
              <a:lnSpc>
                <a:spcPts val="4250"/>
              </a:lnSpc>
              <a:spcBef>
                <a:spcPts val="100"/>
              </a:spcBef>
            </a:pPr>
            <a:r>
              <a:rPr sz="3600" spc="-204" dirty="0" smtClean="0">
                <a:solidFill>
                  <a:schemeClr val="accent2"/>
                </a:solidFill>
                <a:latin typeface="Trebuchet MS"/>
                <a:cs typeface="Trebuchet MS"/>
              </a:rPr>
              <a:t>Data</a:t>
            </a:r>
            <a:endParaRPr sz="3600" dirty="0">
              <a:solidFill>
                <a:schemeClr val="accent2"/>
              </a:solidFill>
              <a:latin typeface="Trebuchet MS"/>
              <a:cs typeface="Trebuchet MS"/>
            </a:endParaRPr>
          </a:p>
        </p:txBody>
      </p:sp>
      <p:sp>
        <p:nvSpPr>
          <p:cNvPr id="5" name="TextBox 4"/>
          <p:cNvSpPr txBox="1"/>
          <p:nvPr/>
        </p:nvSpPr>
        <p:spPr>
          <a:xfrm>
            <a:off x="623455" y="793314"/>
            <a:ext cx="10820400" cy="5770811"/>
          </a:xfrm>
          <a:prstGeom prst="rect">
            <a:avLst/>
          </a:prstGeom>
          <a:noFill/>
        </p:spPr>
        <p:txBody>
          <a:bodyPr wrap="square" rtlCol="0">
            <a:spAutoFit/>
          </a:bodyPr>
          <a:lstStyle/>
          <a:p>
            <a:r>
              <a:rPr lang="en-IN" b="1" u="sng" spc="-60" dirty="0" smtClean="0">
                <a:latin typeface="Trebuchet MS"/>
                <a:cs typeface="Trebuchet MS"/>
              </a:rPr>
              <a:t>Handling missing values</a:t>
            </a:r>
          </a:p>
          <a:p>
            <a:endParaRPr lang="en-IN" spc="-60" dirty="0">
              <a:latin typeface="Trebuchet MS"/>
              <a:cs typeface="Trebuchet MS"/>
            </a:endParaRPr>
          </a:p>
          <a:p>
            <a:pPr marL="285750" indent="-285750">
              <a:buFont typeface="Arial" pitchFamily="34" charset="0"/>
              <a:buChar char="•"/>
            </a:pPr>
            <a:r>
              <a:rPr lang="en-IN" dirty="0" smtClean="0">
                <a:latin typeface="Arial" pitchFamily="34" charset="0"/>
                <a:cs typeface="Arial" pitchFamily="34" charset="0"/>
              </a:rPr>
              <a:t>Overall we have 42 missing values in training data(7%), in test data 14 missing values    </a:t>
            </a:r>
          </a:p>
          <a:p>
            <a:endParaRPr lang="en-IN" dirty="0" smtClean="0">
              <a:latin typeface="Arial" pitchFamily="34" charset="0"/>
              <a:cs typeface="Arial" pitchFamily="34" charset="0"/>
            </a:endParaRPr>
          </a:p>
          <a:p>
            <a:pPr marL="285750" indent="-285750">
              <a:buFont typeface="Arial" pitchFamily="34" charset="0"/>
              <a:buChar char="•"/>
            </a:pPr>
            <a:r>
              <a:rPr lang="en-IN" dirty="0" smtClean="0">
                <a:latin typeface="Arial" pitchFamily="34" charset="0"/>
                <a:cs typeface="Arial" pitchFamily="34" charset="0"/>
              </a:rPr>
              <a:t>Total charges have 10 missing values we replaced with 0, because missing values in that column occurred because when they joined the service on the same we collected data so Total charges for those customers should be 0</a:t>
            </a:r>
          </a:p>
          <a:p>
            <a:pPr marL="285750" indent="-285750">
              <a:buFont typeface="Arial" pitchFamily="34" charset="0"/>
              <a:buChar char="•"/>
            </a:pPr>
            <a:endParaRPr lang="en-IN" dirty="0" smtClean="0">
              <a:latin typeface="Arial" pitchFamily="34" charset="0"/>
              <a:cs typeface="Arial" pitchFamily="34" charset="0"/>
            </a:endParaRPr>
          </a:p>
          <a:p>
            <a:pPr marL="285750" indent="-285750">
              <a:buFont typeface="Arial" pitchFamily="34" charset="0"/>
              <a:buChar char="•"/>
            </a:pPr>
            <a:r>
              <a:rPr lang="en-IN" dirty="0" smtClean="0">
                <a:latin typeface="Arial" pitchFamily="34" charset="0"/>
                <a:cs typeface="Arial" pitchFamily="34" charset="0"/>
              </a:rPr>
              <a:t>Other columns we imputed using  central imputation</a:t>
            </a:r>
          </a:p>
          <a:p>
            <a:pPr marL="285750" indent="-285750">
              <a:buFont typeface="Arial" pitchFamily="34" charset="0"/>
              <a:buChar char="•"/>
            </a:pPr>
            <a:endParaRPr lang="en-IN" dirty="0">
              <a:latin typeface="Trebuchet MS"/>
              <a:cs typeface="Trebuchet MS"/>
            </a:endParaRPr>
          </a:p>
          <a:p>
            <a:r>
              <a:rPr lang="en-IN" b="1" u="sng" dirty="0" smtClean="0">
                <a:latin typeface="Trebuchet MS"/>
                <a:cs typeface="Trebuchet MS"/>
              </a:rPr>
              <a:t>Feature Engineering:</a:t>
            </a:r>
          </a:p>
          <a:p>
            <a:endParaRPr lang="en-IN" dirty="0" smtClean="0"/>
          </a:p>
          <a:p>
            <a:pPr marL="285750" indent="-285750">
              <a:lnSpc>
                <a:spcPct val="150000"/>
              </a:lnSpc>
              <a:buFont typeface="Arial" pitchFamily="34" charset="0"/>
              <a:buChar char="•"/>
            </a:pPr>
            <a:r>
              <a:rPr lang="en-IN" dirty="0" smtClean="0">
                <a:latin typeface="Arial" pitchFamily="34" charset="0"/>
                <a:cs typeface="Arial" pitchFamily="34" charset="0"/>
              </a:rPr>
              <a:t>By using library(</a:t>
            </a:r>
            <a:r>
              <a:rPr lang="en-IN" dirty="0" err="1" smtClean="0">
                <a:latin typeface="Arial" pitchFamily="34" charset="0"/>
                <a:cs typeface="Arial" pitchFamily="34" charset="0"/>
              </a:rPr>
              <a:t>lubridate</a:t>
            </a:r>
            <a:r>
              <a:rPr lang="en-IN" dirty="0" smtClean="0">
                <a:latin typeface="Arial" pitchFamily="34" charset="0"/>
                <a:cs typeface="Arial" pitchFamily="34" charset="0"/>
              </a:rPr>
              <a:t>) formatted date columns </a:t>
            </a:r>
          </a:p>
          <a:p>
            <a:pPr marL="285750" indent="-285750">
              <a:lnSpc>
                <a:spcPct val="150000"/>
              </a:lnSpc>
              <a:buFont typeface="Arial" pitchFamily="34" charset="0"/>
              <a:buChar char="•"/>
            </a:pPr>
            <a:r>
              <a:rPr lang="en-IN" dirty="0" smtClean="0">
                <a:latin typeface="Arial" pitchFamily="34" charset="0"/>
                <a:cs typeface="Arial" pitchFamily="34" charset="0"/>
              </a:rPr>
              <a:t>Subtracted DOE (Date </a:t>
            </a:r>
            <a:r>
              <a:rPr lang="en-IN" dirty="0">
                <a:latin typeface="Arial" pitchFamily="34" charset="0"/>
                <a:cs typeface="Arial" pitchFamily="34" charset="0"/>
              </a:rPr>
              <a:t>of entry as </a:t>
            </a:r>
            <a:r>
              <a:rPr lang="en-IN" dirty="0" smtClean="0">
                <a:latin typeface="Arial" pitchFamily="34" charset="0"/>
                <a:cs typeface="Arial" pitchFamily="34" charset="0"/>
              </a:rPr>
              <a:t>customer) from DOC(data collected date) calculated age of the customer with service provider and created new column </a:t>
            </a:r>
          </a:p>
          <a:p>
            <a:pPr marL="285750" indent="-285750">
              <a:lnSpc>
                <a:spcPct val="150000"/>
              </a:lnSpc>
              <a:buFont typeface="Arial" pitchFamily="34" charset="0"/>
              <a:buChar char="•"/>
            </a:pPr>
            <a:r>
              <a:rPr lang="en-IN" dirty="0" smtClean="0">
                <a:latin typeface="Arial" pitchFamily="34" charset="0"/>
                <a:cs typeface="Arial" pitchFamily="34" charset="0"/>
              </a:rPr>
              <a:t>Total charges ranges from ₹2 to ₹4992 so we took another column binning them </a:t>
            </a:r>
          </a:p>
          <a:p>
            <a:pPr marL="285750" indent="-285750">
              <a:lnSpc>
                <a:spcPct val="150000"/>
              </a:lnSpc>
              <a:buFont typeface="Arial" pitchFamily="34" charset="0"/>
              <a:buChar char="•"/>
            </a:pPr>
            <a:r>
              <a:rPr lang="en-IN" dirty="0" smtClean="0">
                <a:latin typeface="Arial" pitchFamily="34" charset="0"/>
                <a:cs typeface="Arial" pitchFamily="34" charset="0"/>
              </a:rPr>
              <a:t>Base charges range from ₹90 to ₹500 so we took another column binning them </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79223" y="60960"/>
            <a:ext cx="105155" cy="517245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0844" y="3541598"/>
            <a:ext cx="4142104" cy="940435"/>
          </a:xfrm>
          <a:prstGeom prst="rect">
            <a:avLst/>
          </a:prstGeom>
        </p:spPr>
        <p:txBody>
          <a:bodyPr vert="horz" wrap="square" lIns="0" tIns="12700" rIns="0" bIns="0" rtlCol="0">
            <a:spAutoFit/>
          </a:bodyPr>
          <a:lstStyle/>
          <a:p>
            <a:pPr marL="12700">
              <a:lnSpc>
                <a:spcPct val="100000"/>
              </a:lnSpc>
              <a:spcBef>
                <a:spcPts val="100"/>
              </a:spcBef>
            </a:pPr>
            <a:r>
              <a:rPr sz="6000" spc="-305" dirty="0">
                <a:solidFill>
                  <a:srgbClr val="000000"/>
                </a:solidFill>
              </a:rPr>
              <a:t>Visualizations</a:t>
            </a:r>
            <a:endParaRPr sz="6000"/>
          </a:p>
        </p:txBody>
      </p:sp>
    </p:spTree>
    <p:extLst>
      <p:ext uri="{BB962C8B-B14F-4D97-AF65-F5344CB8AC3E}">
        <p14:creationId xmlns:p14="http://schemas.microsoft.com/office/powerpoint/2010/main" val="2457317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0"/>
            <a:ext cx="9829800" cy="6296025"/>
          </a:xfrm>
          <a:prstGeom prst="rect">
            <a:avLst/>
          </a:prstGeom>
        </p:spPr>
      </p:pic>
    </p:spTree>
    <p:extLst>
      <p:ext uri="{BB962C8B-B14F-4D97-AF65-F5344CB8AC3E}">
        <p14:creationId xmlns:p14="http://schemas.microsoft.com/office/powerpoint/2010/main" val="1513939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0"/>
            <a:ext cx="9763125" cy="6229350"/>
          </a:xfrm>
          <a:prstGeom prst="rect">
            <a:avLst/>
          </a:prstGeom>
        </p:spPr>
      </p:pic>
    </p:spTree>
    <p:extLst>
      <p:ext uri="{BB962C8B-B14F-4D97-AF65-F5344CB8AC3E}">
        <p14:creationId xmlns:p14="http://schemas.microsoft.com/office/powerpoint/2010/main" val="699516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09600"/>
            <a:ext cx="7010400" cy="4767072"/>
          </a:xfrm>
          <a:prstGeom prst="rect">
            <a:avLst/>
          </a:prstGeom>
        </p:spPr>
      </p:pic>
    </p:spTree>
    <p:extLst>
      <p:ext uri="{BB962C8B-B14F-4D97-AF65-F5344CB8AC3E}">
        <p14:creationId xmlns:p14="http://schemas.microsoft.com/office/powerpoint/2010/main" val="1567085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33400"/>
            <a:ext cx="9296400" cy="6070002"/>
          </a:xfrm>
          <a:prstGeom prst="rect">
            <a:avLst/>
          </a:prstGeom>
        </p:spPr>
      </p:pic>
    </p:spTree>
    <p:extLst>
      <p:ext uri="{BB962C8B-B14F-4D97-AF65-F5344CB8AC3E}">
        <p14:creationId xmlns:p14="http://schemas.microsoft.com/office/powerpoint/2010/main" val="4238525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455" y="229057"/>
            <a:ext cx="10284462" cy="564257"/>
          </a:xfrm>
          <a:prstGeom prst="rect">
            <a:avLst/>
          </a:prstGeom>
        </p:spPr>
        <p:txBody>
          <a:bodyPr vert="horz" wrap="square" lIns="0" tIns="12700" rIns="0" bIns="0" rtlCol="0">
            <a:spAutoFit/>
          </a:bodyPr>
          <a:lstStyle/>
          <a:p>
            <a:pPr marL="12700" algn="ctr">
              <a:lnSpc>
                <a:spcPts val="4250"/>
              </a:lnSpc>
              <a:spcBef>
                <a:spcPts val="100"/>
              </a:spcBef>
            </a:pPr>
            <a:r>
              <a:rPr sz="3600" spc="-204" dirty="0" smtClean="0">
                <a:solidFill>
                  <a:schemeClr val="accent2"/>
                </a:solidFill>
                <a:latin typeface="Trebuchet MS"/>
                <a:cs typeface="Trebuchet MS"/>
              </a:rPr>
              <a:t>Data</a:t>
            </a:r>
            <a:endParaRPr sz="3600" dirty="0">
              <a:solidFill>
                <a:schemeClr val="accent2"/>
              </a:solidFill>
              <a:latin typeface="Trebuchet MS"/>
              <a:cs typeface="Trebuchet MS"/>
            </a:endParaRPr>
          </a:p>
        </p:txBody>
      </p:sp>
      <p:sp>
        <p:nvSpPr>
          <p:cNvPr id="5" name="TextBox 4"/>
          <p:cNvSpPr txBox="1"/>
          <p:nvPr/>
        </p:nvSpPr>
        <p:spPr>
          <a:xfrm>
            <a:off x="623455" y="793314"/>
            <a:ext cx="10820400" cy="6401753"/>
          </a:xfrm>
          <a:prstGeom prst="rect">
            <a:avLst/>
          </a:prstGeom>
          <a:noFill/>
        </p:spPr>
        <p:txBody>
          <a:bodyPr wrap="square" rtlCol="0">
            <a:spAutoFit/>
          </a:bodyPr>
          <a:lstStyle/>
          <a:p>
            <a:r>
              <a:rPr lang="en-IN" b="1" u="sng" spc="-60" dirty="0" smtClean="0">
                <a:latin typeface="Trebuchet MS"/>
                <a:cs typeface="Trebuchet MS"/>
              </a:rPr>
              <a:t>Selecting features </a:t>
            </a:r>
          </a:p>
          <a:p>
            <a:endParaRPr lang="en-IN" spc="-60" dirty="0" smtClean="0">
              <a:latin typeface="Trebuchet MS"/>
              <a:cs typeface="Trebuchet MS"/>
            </a:endParaRPr>
          </a:p>
          <a:p>
            <a:pPr marL="285750" indent="-285750">
              <a:buFont typeface="Arial" pitchFamily="34" charset="0"/>
              <a:buChar char="•"/>
            </a:pPr>
            <a:r>
              <a:rPr lang="en-IN" sz="2000" spc="-60" dirty="0" smtClean="0">
                <a:latin typeface="Arial" pitchFamily="34" charset="0"/>
                <a:cs typeface="Arial" pitchFamily="34" charset="0"/>
              </a:rPr>
              <a:t>Feature like dimensions Customer ID, State, </a:t>
            </a:r>
            <a:r>
              <a:rPr lang="en-IN" sz="2000" spc="-60" dirty="0" smtClean="0">
                <a:latin typeface="Arial" pitchFamily="34" charset="0"/>
                <a:cs typeface="Arial" pitchFamily="34" charset="0"/>
              </a:rPr>
              <a:t>Country </a:t>
            </a:r>
            <a:r>
              <a:rPr lang="en-IN" sz="2000" spc="-60" dirty="0" smtClean="0">
                <a:latin typeface="Arial" pitchFamily="34" charset="0"/>
                <a:cs typeface="Arial" pitchFamily="34" charset="0"/>
              </a:rPr>
              <a:t>have singularities so we can omit those columns </a:t>
            </a:r>
          </a:p>
          <a:p>
            <a:pPr marL="285750" indent="-285750">
              <a:buFont typeface="Arial" pitchFamily="34" charset="0"/>
              <a:buChar char="•"/>
            </a:pPr>
            <a:r>
              <a:rPr lang="en-IN" sz="2000" spc="-60" dirty="0" smtClean="0">
                <a:latin typeface="Arial" pitchFamily="34" charset="0"/>
                <a:cs typeface="Arial" pitchFamily="34" charset="0"/>
              </a:rPr>
              <a:t>We took age of customer as Tenure column so we can omit DOC an DOE</a:t>
            </a:r>
            <a:r>
              <a:rPr lang="en-IN" sz="2000" b="1" spc="-60" dirty="0" smtClean="0">
                <a:latin typeface="Arial" pitchFamily="34" charset="0"/>
                <a:cs typeface="Arial" pitchFamily="34" charset="0"/>
              </a:rPr>
              <a:t> </a:t>
            </a:r>
          </a:p>
          <a:p>
            <a:pPr marL="285750" indent="-285750">
              <a:buFont typeface="Arial" pitchFamily="34" charset="0"/>
              <a:buChar char="•"/>
            </a:pPr>
            <a:r>
              <a:rPr lang="en-IN" sz="2000" spc="-60" dirty="0" smtClean="0">
                <a:latin typeface="Arial" pitchFamily="34" charset="0"/>
                <a:cs typeface="Arial" pitchFamily="34" charset="0"/>
              </a:rPr>
              <a:t>Similarly we can omit Base charges, we already binned Base charges range</a:t>
            </a:r>
          </a:p>
          <a:p>
            <a:pPr marL="285750" indent="-285750">
              <a:buFont typeface="Arial" pitchFamily="34" charset="0"/>
              <a:buChar char="•"/>
            </a:pPr>
            <a:endParaRPr lang="en-IN" sz="2000" spc="-60" dirty="0">
              <a:latin typeface="Arial" pitchFamily="34" charset="0"/>
              <a:cs typeface="Arial" pitchFamily="34" charset="0"/>
            </a:endParaRPr>
          </a:p>
          <a:p>
            <a:pPr marL="285750" indent="-285750">
              <a:buFont typeface="Arial" pitchFamily="34" charset="0"/>
              <a:buChar char="•"/>
            </a:pPr>
            <a:r>
              <a:rPr lang="en-IN" sz="2000" spc="-60" dirty="0" smtClean="0">
                <a:latin typeface="Arial" pitchFamily="34" charset="0"/>
                <a:cs typeface="Arial" pitchFamily="34" charset="0"/>
              </a:rPr>
              <a:t>Now we have 21 Variables 1 numeric and all are factorial</a:t>
            </a:r>
          </a:p>
          <a:p>
            <a:pPr marL="285750" indent="-285750">
              <a:buFont typeface="Arial" pitchFamily="34" charset="0"/>
              <a:buChar char="•"/>
            </a:pPr>
            <a:endParaRPr lang="en-IN" sz="2000" spc="-60" dirty="0">
              <a:latin typeface="Arial" pitchFamily="34" charset="0"/>
              <a:cs typeface="Arial" pitchFamily="34" charset="0"/>
            </a:endParaRPr>
          </a:p>
          <a:p>
            <a:r>
              <a:rPr lang="en-IN" sz="2000" b="1" u="sng" spc="-160" dirty="0" smtClean="0">
                <a:latin typeface="Arial" pitchFamily="34" charset="0"/>
                <a:cs typeface="Arial" pitchFamily="34" charset="0"/>
              </a:rPr>
              <a:t>Train </a:t>
            </a:r>
            <a:r>
              <a:rPr lang="en-IN" sz="2000" b="1" u="sng" spc="-85" dirty="0" smtClean="0">
                <a:latin typeface="Arial" pitchFamily="34" charset="0"/>
                <a:cs typeface="Arial" pitchFamily="34" charset="0"/>
              </a:rPr>
              <a:t>and </a:t>
            </a:r>
            <a:r>
              <a:rPr lang="en-IN" sz="2000" b="1" u="sng" spc="-175" dirty="0" smtClean="0">
                <a:latin typeface="Arial" pitchFamily="34" charset="0"/>
                <a:cs typeface="Arial" pitchFamily="34" charset="0"/>
              </a:rPr>
              <a:t>Test</a:t>
            </a:r>
            <a:r>
              <a:rPr lang="en-IN" sz="2000" b="1" u="sng" spc="-400" dirty="0" smtClean="0">
                <a:latin typeface="Arial" pitchFamily="34" charset="0"/>
                <a:cs typeface="Arial" pitchFamily="34" charset="0"/>
              </a:rPr>
              <a:t> </a:t>
            </a:r>
            <a:r>
              <a:rPr lang="en-IN" sz="2000" b="1" u="sng" spc="-125" dirty="0" smtClean="0">
                <a:latin typeface="Arial" pitchFamily="34" charset="0"/>
                <a:cs typeface="Arial" pitchFamily="34" charset="0"/>
              </a:rPr>
              <a:t>data:</a:t>
            </a:r>
            <a:r>
              <a:rPr lang="en-IN" sz="2000" b="1" u="sng" spc="-125" dirty="0" smtClean="0"/>
              <a:t> </a:t>
            </a:r>
          </a:p>
          <a:p>
            <a:endParaRPr lang="en-IN" sz="2000" b="1" u="sng" spc="-125" dirty="0">
              <a:latin typeface="Arial" pitchFamily="34" charset="0"/>
              <a:cs typeface="Arial" pitchFamily="34" charset="0"/>
            </a:endParaRPr>
          </a:p>
          <a:p>
            <a:pPr marL="342900" indent="-342900">
              <a:buFont typeface="Arial" pitchFamily="34" charset="0"/>
              <a:buChar char="•"/>
            </a:pPr>
            <a:r>
              <a:rPr lang="en-IN" sz="2000" spc="-60" dirty="0">
                <a:latin typeface="Arial" pitchFamily="34" charset="0"/>
                <a:cs typeface="Arial" pitchFamily="34" charset="0"/>
              </a:rPr>
              <a:t>To Build model we took 80 and 20 proportion of data as training and </a:t>
            </a:r>
            <a:r>
              <a:rPr lang="en-IN" sz="2000" spc="-60" dirty="0" smtClean="0">
                <a:latin typeface="Arial" pitchFamily="34" charset="0"/>
                <a:cs typeface="Arial" pitchFamily="34" charset="0"/>
              </a:rPr>
              <a:t>validation </a:t>
            </a:r>
            <a:endParaRPr lang="en-IN" sz="2000" spc="-60" dirty="0">
              <a:latin typeface="Arial" pitchFamily="34" charset="0"/>
              <a:cs typeface="Arial" pitchFamily="34" charset="0"/>
            </a:endParaRPr>
          </a:p>
          <a:p>
            <a:endParaRPr lang="en-IN" sz="2000" spc="-60" dirty="0">
              <a:latin typeface="Arial" pitchFamily="34" charset="0"/>
              <a:cs typeface="Arial" pitchFamily="34" charset="0"/>
            </a:endParaRPr>
          </a:p>
          <a:p>
            <a:r>
              <a:rPr lang="en-IN" sz="2000" spc="-60" dirty="0">
                <a:latin typeface="Arial" pitchFamily="34" charset="0"/>
                <a:cs typeface="Arial" pitchFamily="34" charset="0"/>
              </a:rPr>
              <a:t>                                   Train data (3681   21)</a:t>
            </a:r>
          </a:p>
          <a:p>
            <a:r>
              <a:rPr lang="en-IN" sz="2000" spc="-60" dirty="0">
                <a:latin typeface="Arial" pitchFamily="34" charset="0"/>
                <a:cs typeface="Arial" pitchFamily="34" charset="0"/>
              </a:rPr>
              <a:t>                                   Validation data(1617   21)</a:t>
            </a:r>
          </a:p>
          <a:p>
            <a:r>
              <a:rPr lang="en-IN" sz="2000" spc="-60" dirty="0">
                <a:latin typeface="Arial" pitchFamily="34" charset="0"/>
                <a:cs typeface="Arial" pitchFamily="34" charset="0"/>
              </a:rPr>
              <a:t>                                   Test data(1769 20)</a:t>
            </a:r>
          </a:p>
          <a:p>
            <a:r>
              <a:rPr lang="en-IN" sz="2000" spc="-60" dirty="0">
                <a:latin typeface="Arial" pitchFamily="34" charset="0"/>
                <a:cs typeface="Arial" pitchFamily="34" charset="0"/>
              </a:rPr>
              <a:t>       </a:t>
            </a:r>
          </a:p>
          <a:p>
            <a:r>
              <a:rPr lang="en-IN" sz="2000" spc="-60" dirty="0">
                <a:latin typeface="Arial" pitchFamily="34" charset="0"/>
                <a:cs typeface="Arial" pitchFamily="34" charset="0"/>
              </a:rPr>
              <a:t>Now our data is ready to build our model</a:t>
            </a:r>
          </a:p>
          <a:p>
            <a:endParaRPr lang="en-IN" spc="-60" dirty="0" smtClean="0">
              <a:latin typeface="Trebuchet MS"/>
              <a:cs typeface="Trebuchet MS"/>
            </a:endParaRPr>
          </a:p>
          <a:p>
            <a:endParaRPr lang="en-IN" spc="-60" dirty="0">
              <a:latin typeface="Trebuchet MS"/>
              <a:cs typeface="Trebuchet MS"/>
            </a:endParaRPr>
          </a:p>
          <a:p>
            <a:endParaRPr lang="en-IN" spc="-60" dirty="0">
              <a:latin typeface="Trebuchet MS"/>
              <a:cs typeface="Trebuchet MS"/>
            </a:endParaRPr>
          </a:p>
        </p:txBody>
      </p:sp>
    </p:spTree>
    <p:extLst>
      <p:ext uri="{BB962C8B-B14F-4D97-AF65-F5344CB8AC3E}">
        <p14:creationId xmlns:p14="http://schemas.microsoft.com/office/powerpoint/2010/main" val="264055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229057"/>
            <a:ext cx="10436861" cy="564257"/>
          </a:xfrm>
          <a:prstGeom prst="rect">
            <a:avLst/>
          </a:prstGeom>
        </p:spPr>
        <p:txBody>
          <a:bodyPr vert="horz" wrap="square" lIns="0" tIns="12700" rIns="0" bIns="0" rtlCol="0">
            <a:spAutoFit/>
          </a:bodyPr>
          <a:lstStyle/>
          <a:p>
            <a:pPr marL="12700" algn="ctr">
              <a:lnSpc>
                <a:spcPts val="4250"/>
              </a:lnSpc>
              <a:spcBef>
                <a:spcPts val="100"/>
              </a:spcBef>
            </a:pPr>
            <a:r>
              <a:rPr lang="en-IN" spc="-204" dirty="0" smtClean="0">
                <a:solidFill>
                  <a:schemeClr val="accent2"/>
                </a:solidFill>
              </a:rPr>
              <a:t>Model building </a:t>
            </a:r>
            <a:endParaRPr sz="2000" dirty="0">
              <a:solidFill>
                <a:schemeClr val="accent2"/>
              </a:solidFill>
            </a:endParaRPr>
          </a:p>
        </p:txBody>
      </p:sp>
      <p:sp>
        <p:nvSpPr>
          <p:cNvPr id="4" name="TextBox 3"/>
          <p:cNvSpPr txBox="1"/>
          <p:nvPr/>
        </p:nvSpPr>
        <p:spPr>
          <a:xfrm>
            <a:off x="457200" y="1143001"/>
            <a:ext cx="4648200" cy="230832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b="1" u="sng" dirty="0" smtClean="0"/>
              <a:t>Logistic regression model: </a:t>
            </a:r>
          </a:p>
          <a:p>
            <a:endParaRPr lang="en-IN" b="1" u="sng" dirty="0" smtClean="0"/>
          </a:p>
          <a:p>
            <a:r>
              <a:rPr lang="en-IN" dirty="0" smtClean="0"/>
              <a:t>I use Logistic regression model</a:t>
            </a:r>
          </a:p>
          <a:p>
            <a:r>
              <a:rPr lang="en-IN" dirty="0" smtClean="0"/>
              <a:t>At Threshold &gt; 0.3  gave me accurate results</a:t>
            </a:r>
          </a:p>
          <a:p>
            <a:endParaRPr lang="en-IN" dirty="0"/>
          </a:p>
          <a:p>
            <a:r>
              <a:rPr lang="en-IN" dirty="0" smtClean="0"/>
              <a:t>I did </a:t>
            </a:r>
            <a:r>
              <a:rPr lang="en-IN" dirty="0" err="1" smtClean="0"/>
              <a:t>Chisq</a:t>
            </a:r>
            <a:r>
              <a:rPr lang="en-IN" dirty="0" smtClean="0"/>
              <a:t> test on logistic model gave </a:t>
            </a:r>
            <a:r>
              <a:rPr lang="en-IN" dirty="0" err="1" smtClean="0"/>
              <a:t>vaiable</a:t>
            </a:r>
            <a:r>
              <a:rPr lang="en-IN" dirty="0" smtClean="0"/>
              <a:t> significance</a:t>
            </a:r>
          </a:p>
          <a:p>
            <a:r>
              <a:rPr lang="en-IN" dirty="0" smtClean="0"/>
              <a:t> </a:t>
            </a:r>
            <a:endParaRPr lang="en-IN"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572000"/>
            <a:ext cx="9423400" cy="1371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762000"/>
            <a:ext cx="5565775" cy="361067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229057"/>
            <a:ext cx="10436861" cy="564257"/>
          </a:xfrm>
          <a:prstGeom prst="rect">
            <a:avLst/>
          </a:prstGeom>
        </p:spPr>
        <p:txBody>
          <a:bodyPr vert="horz" wrap="square" lIns="0" tIns="12700" rIns="0" bIns="0" rtlCol="0">
            <a:spAutoFit/>
          </a:bodyPr>
          <a:lstStyle/>
          <a:p>
            <a:pPr marL="12700" algn="ctr">
              <a:lnSpc>
                <a:spcPts val="4250"/>
              </a:lnSpc>
              <a:spcBef>
                <a:spcPts val="100"/>
              </a:spcBef>
            </a:pPr>
            <a:r>
              <a:rPr lang="en-IN" spc="-204" dirty="0" smtClean="0">
                <a:solidFill>
                  <a:schemeClr val="accent2"/>
                </a:solidFill>
              </a:rPr>
              <a:t>Model building </a:t>
            </a:r>
            <a:endParaRPr sz="2000" dirty="0">
              <a:solidFill>
                <a:schemeClr val="accent2"/>
              </a:solidFill>
            </a:endParaRPr>
          </a:p>
        </p:txBody>
      </p:sp>
      <p:sp>
        <p:nvSpPr>
          <p:cNvPr id="4" name="TextBox 3"/>
          <p:cNvSpPr txBox="1"/>
          <p:nvPr/>
        </p:nvSpPr>
        <p:spPr>
          <a:xfrm>
            <a:off x="457200" y="1143001"/>
            <a:ext cx="4648200" cy="258532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b="1" u="sng" dirty="0" smtClean="0"/>
              <a:t>Random forest model: </a:t>
            </a:r>
          </a:p>
          <a:p>
            <a:endParaRPr lang="en-IN" b="1" u="sng" dirty="0" smtClean="0"/>
          </a:p>
          <a:p>
            <a:r>
              <a:rPr lang="en-IN" dirty="0" smtClean="0"/>
              <a:t>I use Random forest model</a:t>
            </a:r>
          </a:p>
          <a:p>
            <a:r>
              <a:rPr lang="en-IN" dirty="0" smtClean="0"/>
              <a:t>At </a:t>
            </a:r>
            <a:r>
              <a:rPr lang="en-IN" dirty="0" err="1" smtClean="0"/>
              <a:t>ntrees</a:t>
            </a:r>
            <a:r>
              <a:rPr lang="en-IN" dirty="0" smtClean="0"/>
              <a:t> = 100 and </a:t>
            </a:r>
            <a:r>
              <a:rPr lang="en-IN" dirty="0" err="1" smtClean="0"/>
              <a:t>mtry</a:t>
            </a:r>
            <a:r>
              <a:rPr lang="en-IN" dirty="0" smtClean="0"/>
              <a:t> = 3  gave me accurate results</a:t>
            </a:r>
          </a:p>
          <a:p>
            <a:endParaRPr lang="en-IN" dirty="0"/>
          </a:p>
          <a:p>
            <a:r>
              <a:rPr lang="en-IN" dirty="0" smtClean="0"/>
              <a:t>Plotted variable importance using random forest </a:t>
            </a:r>
          </a:p>
          <a:p>
            <a:r>
              <a:rPr lang="en-IN" dirty="0" smtClean="0"/>
              <a:t> </a:t>
            </a:r>
            <a:endParaRPr lang="en-IN" b="1"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573" y="819150"/>
            <a:ext cx="6268027" cy="4438650"/>
          </a:xfrm>
          <a:prstGeom prst="rect">
            <a:avLst/>
          </a:prstGeom>
        </p:spPr>
      </p:pic>
    </p:spTree>
    <p:extLst>
      <p:ext uri="{BB962C8B-B14F-4D97-AF65-F5344CB8AC3E}">
        <p14:creationId xmlns:p14="http://schemas.microsoft.com/office/powerpoint/2010/main" val="459923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8" y="317372"/>
            <a:ext cx="10513062" cy="4888518"/>
          </a:xfrm>
          <a:prstGeom prst="rect">
            <a:avLst/>
          </a:prstGeom>
        </p:spPr>
        <p:txBody>
          <a:bodyPr vert="horz" wrap="square" lIns="0" tIns="12700" rIns="0" bIns="0" rtlCol="0">
            <a:spAutoFit/>
          </a:bodyPr>
          <a:lstStyle/>
          <a:p>
            <a:pPr marL="12700" algn="ctr">
              <a:lnSpc>
                <a:spcPct val="100000"/>
              </a:lnSpc>
              <a:spcBef>
                <a:spcPts val="100"/>
              </a:spcBef>
            </a:pPr>
            <a:r>
              <a:rPr lang="en-IN" sz="2800" u="sng" dirty="0" smtClean="0">
                <a:solidFill>
                  <a:schemeClr val="accent2"/>
                </a:solidFill>
                <a:latin typeface="Arial" pitchFamily="34" charset="0"/>
                <a:cs typeface="Arial" pitchFamily="34" charset="0"/>
              </a:rPr>
              <a:t>OUTLINE</a:t>
            </a:r>
            <a:endParaRPr lang="en-IN" sz="2400" u="sng" dirty="0">
              <a:solidFill>
                <a:schemeClr val="accent2"/>
              </a:solidFill>
              <a:latin typeface="Arial" pitchFamily="34" charset="0"/>
              <a:cs typeface="Arial" pitchFamily="34" charset="0"/>
            </a:endParaRPr>
          </a:p>
          <a:p>
            <a:pPr marL="355600" indent="-342900">
              <a:lnSpc>
                <a:spcPct val="150000"/>
              </a:lnSpc>
              <a:spcBef>
                <a:spcPts val="100"/>
              </a:spcBef>
              <a:buFont typeface="Wingdings" pitchFamily="2" charset="2"/>
              <a:buChar char="Ø"/>
            </a:pPr>
            <a:endParaRPr sz="2400" dirty="0" smtClean="0">
              <a:latin typeface="Trebuchet MS"/>
              <a:cs typeface="Trebuchet MS"/>
            </a:endParaRPr>
          </a:p>
          <a:p>
            <a:pPr marL="342900" indent="-342900">
              <a:lnSpc>
                <a:spcPct val="150000"/>
              </a:lnSpc>
              <a:spcBef>
                <a:spcPts val="25"/>
              </a:spcBef>
              <a:buFont typeface="Wingdings" pitchFamily="2" charset="2"/>
              <a:buChar char="Ø"/>
            </a:pPr>
            <a:r>
              <a:rPr lang="en-IN" sz="2400" dirty="0" smtClean="0">
                <a:latin typeface="Arial"/>
                <a:cs typeface="Arial"/>
              </a:rPr>
              <a:t>Introduction</a:t>
            </a:r>
            <a:endParaRPr sz="2400" dirty="0" smtClean="0">
              <a:latin typeface="Arial"/>
              <a:cs typeface="Arial"/>
            </a:endParaRPr>
          </a:p>
          <a:p>
            <a:pPr marL="377190" indent="-364490">
              <a:lnSpc>
                <a:spcPct val="150000"/>
              </a:lnSpc>
              <a:buSzPct val="97222"/>
              <a:buFont typeface="Wingdings"/>
              <a:buChar char=""/>
              <a:tabLst>
                <a:tab pos="377190" algn="l"/>
              </a:tabLst>
            </a:pPr>
            <a:r>
              <a:rPr lang="en-IN" sz="2400" dirty="0" smtClean="0">
                <a:latin typeface="Arial"/>
                <a:cs typeface="Arial"/>
              </a:rPr>
              <a:t>Business Challenges</a:t>
            </a:r>
            <a:endParaRPr lang="en-IN" sz="2400" dirty="0">
              <a:latin typeface="Arial"/>
              <a:cs typeface="Arial"/>
            </a:endParaRPr>
          </a:p>
          <a:p>
            <a:pPr marL="377190" indent="-364490">
              <a:lnSpc>
                <a:spcPct val="150000"/>
              </a:lnSpc>
              <a:buSzPct val="97222"/>
              <a:buFont typeface="Wingdings"/>
              <a:buChar char=""/>
              <a:tabLst>
                <a:tab pos="377190" algn="l"/>
              </a:tabLst>
            </a:pPr>
            <a:r>
              <a:rPr lang="en-IN" sz="2400" dirty="0" smtClean="0">
                <a:latin typeface="Arial"/>
                <a:cs typeface="Arial"/>
              </a:rPr>
              <a:t>System Overview</a:t>
            </a:r>
          </a:p>
          <a:p>
            <a:pPr marL="12700">
              <a:lnSpc>
                <a:spcPct val="150000"/>
              </a:lnSpc>
              <a:buSzPct val="97222"/>
              <a:tabLst>
                <a:tab pos="377190" algn="l"/>
              </a:tabLst>
            </a:pPr>
            <a:r>
              <a:rPr lang="en-IN" sz="2400" dirty="0" smtClean="0">
                <a:latin typeface="Arial"/>
                <a:cs typeface="Arial"/>
              </a:rPr>
              <a:t>           Data Pre-processing, Analysis</a:t>
            </a:r>
          </a:p>
          <a:p>
            <a:pPr marL="12700">
              <a:lnSpc>
                <a:spcPct val="150000"/>
              </a:lnSpc>
              <a:buSzPct val="97222"/>
              <a:tabLst>
                <a:tab pos="377190" algn="l"/>
              </a:tabLst>
            </a:pPr>
            <a:r>
              <a:rPr lang="en-IN" sz="2400" dirty="0">
                <a:latin typeface="Arial"/>
                <a:cs typeface="Arial"/>
              </a:rPr>
              <a:t> </a:t>
            </a:r>
            <a:r>
              <a:rPr lang="en-IN" sz="2400" dirty="0" smtClean="0">
                <a:latin typeface="Arial"/>
                <a:cs typeface="Arial"/>
              </a:rPr>
              <a:t>          Methodology</a:t>
            </a:r>
          </a:p>
          <a:p>
            <a:pPr marL="355600" indent="-342900">
              <a:lnSpc>
                <a:spcPct val="150000"/>
              </a:lnSpc>
              <a:buSzPct val="97222"/>
              <a:buFont typeface="Wingdings" pitchFamily="2" charset="2"/>
              <a:buChar char="Ø"/>
              <a:tabLst>
                <a:tab pos="377190" algn="l"/>
              </a:tabLst>
            </a:pPr>
            <a:r>
              <a:rPr lang="en-IN" sz="2400" dirty="0" smtClean="0">
                <a:latin typeface="Arial"/>
                <a:cs typeface="Arial"/>
              </a:rPr>
              <a:t>Results </a:t>
            </a:r>
            <a:r>
              <a:rPr lang="en-IN" sz="2400" spc="-229" dirty="0" smtClean="0">
                <a:latin typeface="Arial"/>
                <a:cs typeface="Arial"/>
              </a:rPr>
              <a:t> </a:t>
            </a:r>
            <a:endParaRPr lang="en-IN" sz="2400" dirty="0">
              <a:latin typeface="Arial"/>
              <a:cs typeface="Arial"/>
            </a:endParaRPr>
          </a:p>
          <a:p>
            <a:pPr marL="355600" indent="-342900">
              <a:lnSpc>
                <a:spcPct val="150000"/>
              </a:lnSpc>
              <a:buSzPct val="97222"/>
              <a:buFont typeface="Wingdings" pitchFamily="2" charset="2"/>
              <a:buChar char="Ø"/>
              <a:tabLst>
                <a:tab pos="377190" algn="l"/>
              </a:tabLst>
            </a:pPr>
            <a:r>
              <a:rPr sz="2400" dirty="0">
                <a:latin typeface="Arial"/>
                <a:cs typeface="Arial"/>
              </a:rPr>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229057"/>
            <a:ext cx="10436861" cy="564257"/>
          </a:xfrm>
          <a:prstGeom prst="rect">
            <a:avLst/>
          </a:prstGeom>
        </p:spPr>
        <p:txBody>
          <a:bodyPr vert="horz" wrap="square" lIns="0" tIns="12700" rIns="0" bIns="0" rtlCol="0">
            <a:spAutoFit/>
          </a:bodyPr>
          <a:lstStyle/>
          <a:p>
            <a:pPr marL="12700" algn="ctr">
              <a:lnSpc>
                <a:spcPts val="4250"/>
              </a:lnSpc>
              <a:spcBef>
                <a:spcPts val="100"/>
              </a:spcBef>
            </a:pPr>
            <a:r>
              <a:rPr lang="en-IN" spc="-204" dirty="0" smtClean="0">
                <a:solidFill>
                  <a:schemeClr val="accent2"/>
                </a:solidFill>
              </a:rPr>
              <a:t>Model building </a:t>
            </a:r>
            <a:endParaRPr sz="2000" dirty="0">
              <a:solidFill>
                <a:schemeClr val="accent2"/>
              </a:solidFill>
            </a:endParaRPr>
          </a:p>
        </p:txBody>
      </p:sp>
      <p:sp>
        <p:nvSpPr>
          <p:cNvPr id="4" name="TextBox 3"/>
          <p:cNvSpPr txBox="1"/>
          <p:nvPr/>
        </p:nvSpPr>
        <p:spPr>
          <a:xfrm>
            <a:off x="457200" y="1143001"/>
            <a:ext cx="3657600"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b="1" u="sng" dirty="0" err="1" smtClean="0"/>
              <a:t>Rpart</a:t>
            </a:r>
            <a:r>
              <a:rPr lang="en-IN" b="1" u="sng" dirty="0" smtClean="0"/>
              <a:t> model: </a:t>
            </a:r>
          </a:p>
          <a:p>
            <a:endParaRPr lang="en-IN" b="1" u="sng" dirty="0" smtClean="0"/>
          </a:p>
          <a:p>
            <a:r>
              <a:rPr lang="en-IN" dirty="0" smtClean="0"/>
              <a:t>I use </a:t>
            </a:r>
            <a:r>
              <a:rPr lang="en-IN" dirty="0" err="1" smtClean="0"/>
              <a:t>Rpart</a:t>
            </a:r>
            <a:r>
              <a:rPr lang="en-IN" dirty="0" smtClean="0"/>
              <a:t> model  </a:t>
            </a:r>
          </a:p>
          <a:p>
            <a:endParaRPr lang="en-US" dirty="0" smtClean="0">
              <a:effectLst/>
            </a:endParaRPr>
          </a:p>
          <a:p>
            <a:r>
              <a:rPr lang="en-US" dirty="0" smtClean="0">
                <a:effectLst/>
              </a:rPr>
              <a:t>Variables </a:t>
            </a:r>
            <a:r>
              <a:rPr lang="en-US" dirty="0" smtClean="0">
                <a:effectLst/>
              </a:rPr>
              <a:t>actually used in tree construction: Contract Type , </a:t>
            </a:r>
          </a:p>
          <a:p>
            <a:r>
              <a:rPr lang="en-US" dirty="0" smtClean="0">
                <a:effectLst/>
              </a:rPr>
              <a:t>Education, </a:t>
            </a:r>
          </a:p>
          <a:p>
            <a:r>
              <a:rPr lang="en-US" dirty="0" smtClean="0">
                <a:effectLst/>
              </a:rPr>
              <a:t>Internet Service Category</a:t>
            </a:r>
            <a:endParaRPr lang="en-US" dirty="0"/>
          </a:p>
          <a:p>
            <a:r>
              <a:rPr lang="en-US" dirty="0" smtClean="0">
                <a:effectLst/>
              </a:rPr>
              <a:t>Payment Method ,</a:t>
            </a:r>
          </a:p>
          <a:p>
            <a:r>
              <a:rPr lang="en-US" dirty="0" smtClean="0">
                <a:effectLst/>
              </a:rPr>
              <a:t>Tenure _ group </a:t>
            </a:r>
            <a:endParaRPr lang="en-IN" dirty="0"/>
          </a:p>
          <a:p>
            <a:endParaRPr lang="en-IN" dirty="0" smtClean="0"/>
          </a:p>
          <a:p>
            <a:r>
              <a:rPr lang="en-IN" dirty="0" smtClean="0"/>
              <a:t> </a:t>
            </a:r>
            <a:endParaRPr lang="en-IN"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021810"/>
            <a:ext cx="7010400" cy="4921790"/>
          </a:xfrm>
          <a:prstGeom prst="rect">
            <a:avLst/>
          </a:prstGeom>
        </p:spPr>
      </p:pic>
    </p:spTree>
    <p:extLst>
      <p:ext uri="{BB962C8B-B14F-4D97-AF65-F5344CB8AC3E}">
        <p14:creationId xmlns:p14="http://schemas.microsoft.com/office/powerpoint/2010/main" val="159698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229057"/>
            <a:ext cx="10436861" cy="564257"/>
          </a:xfrm>
          <a:prstGeom prst="rect">
            <a:avLst/>
          </a:prstGeom>
        </p:spPr>
        <p:txBody>
          <a:bodyPr vert="horz" wrap="square" lIns="0" tIns="12700" rIns="0" bIns="0" rtlCol="0">
            <a:spAutoFit/>
          </a:bodyPr>
          <a:lstStyle/>
          <a:p>
            <a:pPr marL="12700" algn="ctr">
              <a:lnSpc>
                <a:spcPts val="4250"/>
              </a:lnSpc>
              <a:spcBef>
                <a:spcPts val="100"/>
              </a:spcBef>
            </a:pPr>
            <a:r>
              <a:rPr lang="en-IN" spc="-204" dirty="0" smtClean="0">
                <a:solidFill>
                  <a:schemeClr val="accent2"/>
                </a:solidFill>
              </a:rPr>
              <a:t>Model building </a:t>
            </a:r>
            <a:endParaRPr sz="2000" dirty="0">
              <a:solidFill>
                <a:schemeClr val="accent2"/>
              </a:solidFill>
            </a:endParaRPr>
          </a:p>
        </p:txBody>
      </p:sp>
      <p:sp>
        <p:nvSpPr>
          <p:cNvPr id="4" name="TextBox 3"/>
          <p:cNvSpPr txBox="1"/>
          <p:nvPr/>
        </p:nvSpPr>
        <p:spPr>
          <a:xfrm>
            <a:off x="457200" y="1143001"/>
            <a:ext cx="46482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b="1" u="sng" dirty="0" smtClean="0"/>
              <a:t>SVM : </a:t>
            </a:r>
          </a:p>
          <a:p>
            <a:r>
              <a:rPr lang="en-IN" dirty="0" smtClean="0"/>
              <a:t>I use SVM  with </a:t>
            </a:r>
            <a:r>
              <a:rPr lang="en-IN" dirty="0" err="1" smtClean="0"/>
              <a:t>Kernal</a:t>
            </a:r>
            <a:r>
              <a:rPr lang="en-IN" dirty="0" smtClean="0"/>
              <a:t>="linear" </a:t>
            </a:r>
            <a:r>
              <a:rPr lang="en-IN" dirty="0" smtClean="0">
                <a:effectLst/>
              </a:rPr>
              <a:t>cost = 1  </a:t>
            </a:r>
            <a:r>
              <a:rPr lang="en-IN" dirty="0" smtClean="0"/>
              <a:t>gave me accurate results with n</a:t>
            </a:r>
            <a:r>
              <a:rPr lang="en-US" dirty="0" smtClean="0">
                <a:effectLst/>
              </a:rPr>
              <a:t>umber of Support Vectors = 1647</a:t>
            </a:r>
            <a:r>
              <a:rPr lang="en-IN" dirty="0" smtClean="0"/>
              <a:t> </a:t>
            </a:r>
            <a:endParaRPr lang="en-IN" b="1" u="sng" dirty="0"/>
          </a:p>
        </p:txBody>
      </p:sp>
      <p:sp>
        <p:nvSpPr>
          <p:cNvPr id="6" name="TextBox 5"/>
          <p:cNvSpPr txBox="1"/>
          <p:nvPr/>
        </p:nvSpPr>
        <p:spPr>
          <a:xfrm>
            <a:off x="609600" y="3200400"/>
            <a:ext cx="46482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b="1" u="sng" dirty="0" smtClean="0"/>
              <a:t>Naïve </a:t>
            </a:r>
            <a:r>
              <a:rPr lang="en-IN" b="1" u="sng" dirty="0" err="1" smtClean="0"/>
              <a:t>bayes</a:t>
            </a:r>
            <a:r>
              <a:rPr lang="en-IN" b="1" u="sng" dirty="0"/>
              <a:t> </a:t>
            </a:r>
            <a:r>
              <a:rPr lang="en-IN" b="1" u="sng" dirty="0" smtClean="0"/>
              <a:t>Model: </a:t>
            </a:r>
          </a:p>
          <a:p>
            <a:r>
              <a:rPr lang="en-IN" dirty="0" smtClean="0"/>
              <a:t>I use Naïve </a:t>
            </a:r>
            <a:r>
              <a:rPr lang="en-IN" dirty="0"/>
              <a:t>B</a:t>
            </a:r>
            <a:r>
              <a:rPr lang="en-IN" dirty="0" smtClean="0"/>
              <a:t>ayes Model and predicted Churn  </a:t>
            </a:r>
          </a:p>
          <a:p>
            <a:endParaRPr lang="en-IN" dirty="0" smtClean="0"/>
          </a:p>
          <a:p>
            <a:endParaRPr lang="en-IN" dirty="0"/>
          </a:p>
        </p:txBody>
      </p:sp>
    </p:spTree>
    <p:extLst>
      <p:ext uri="{BB962C8B-B14F-4D97-AF65-F5344CB8AC3E}">
        <p14:creationId xmlns:p14="http://schemas.microsoft.com/office/powerpoint/2010/main" val="3126422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6939" y="1287526"/>
            <a:ext cx="10358120" cy="1107996"/>
          </a:xfrm>
        </p:spPr>
        <p:txBody>
          <a:bodyPr/>
          <a:lstStyle/>
          <a:p>
            <a:endParaRPr lang="en-IN" dirty="0" smtClean="0"/>
          </a:p>
          <a:p>
            <a:endParaRPr lang="en-IN" dirty="0"/>
          </a:p>
          <a:p>
            <a:endParaRPr lang="en-IN"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27219"/>
            <a:ext cx="11734800" cy="477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68316" y="304800"/>
            <a:ext cx="10480684" cy="646331"/>
          </a:xfrm>
          <a:prstGeom prst="rect">
            <a:avLst/>
          </a:prstGeom>
        </p:spPr>
        <p:txBody>
          <a:bodyPr wrap="square">
            <a:spAutoFit/>
          </a:bodyPr>
          <a:lstStyle/>
          <a:p>
            <a:pPr algn="ctr"/>
            <a:r>
              <a:rPr lang="en-IN" sz="3600" b="1" spc="-275" dirty="0" smtClean="0">
                <a:solidFill>
                  <a:schemeClr val="accent2"/>
                </a:solidFill>
                <a:latin typeface="Arial" pitchFamily="34" charset="0"/>
                <a:cs typeface="Arial" pitchFamily="34" charset="0"/>
              </a:rPr>
              <a:t>R</a:t>
            </a:r>
            <a:r>
              <a:rPr lang="en-IN" sz="3600" b="1" spc="-200" dirty="0" smtClean="0">
                <a:solidFill>
                  <a:schemeClr val="accent2"/>
                </a:solidFill>
                <a:latin typeface="Arial" pitchFamily="34" charset="0"/>
                <a:cs typeface="Arial" pitchFamily="34" charset="0"/>
              </a:rPr>
              <a:t>e</a:t>
            </a:r>
            <a:r>
              <a:rPr lang="en-IN" sz="3600" b="1" spc="-90" dirty="0" smtClean="0">
                <a:solidFill>
                  <a:schemeClr val="accent2"/>
                </a:solidFill>
                <a:latin typeface="Arial" pitchFamily="34" charset="0"/>
                <a:cs typeface="Arial" pitchFamily="34" charset="0"/>
              </a:rPr>
              <a:t>s</a:t>
            </a:r>
            <a:r>
              <a:rPr lang="en-IN" sz="3600" b="1" spc="-135" dirty="0" smtClean="0">
                <a:solidFill>
                  <a:schemeClr val="accent2"/>
                </a:solidFill>
                <a:latin typeface="Arial" pitchFamily="34" charset="0"/>
                <a:cs typeface="Arial" pitchFamily="34" charset="0"/>
              </a:rPr>
              <a:t>u</a:t>
            </a:r>
            <a:r>
              <a:rPr lang="en-IN" sz="3600" b="1" spc="-300" dirty="0" smtClean="0">
                <a:solidFill>
                  <a:schemeClr val="accent2"/>
                </a:solidFill>
                <a:latin typeface="Arial" pitchFamily="34" charset="0"/>
                <a:cs typeface="Arial" pitchFamily="34" charset="0"/>
              </a:rPr>
              <a:t>l</a:t>
            </a:r>
            <a:r>
              <a:rPr lang="en-IN" sz="3600" b="1" spc="-270" dirty="0" smtClean="0">
                <a:solidFill>
                  <a:schemeClr val="accent2"/>
                </a:solidFill>
                <a:latin typeface="Arial" pitchFamily="34" charset="0"/>
                <a:cs typeface="Arial" pitchFamily="34" charset="0"/>
              </a:rPr>
              <a:t>t</a:t>
            </a:r>
            <a:r>
              <a:rPr lang="en-IN" sz="3600" b="1" spc="-65" dirty="0" smtClean="0">
                <a:solidFill>
                  <a:schemeClr val="accent2"/>
                </a:solidFill>
                <a:latin typeface="Arial" pitchFamily="34" charset="0"/>
                <a:cs typeface="Arial" pitchFamily="34" charset="0"/>
              </a:rPr>
              <a:t>s</a:t>
            </a:r>
            <a:endParaRPr lang="en-IN" sz="36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268196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229057"/>
            <a:ext cx="10436861" cy="564257"/>
          </a:xfrm>
          <a:prstGeom prst="rect">
            <a:avLst/>
          </a:prstGeom>
        </p:spPr>
        <p:txBody>
          <a:bodyPr vert="horz" wrap="square" lIns="0" tIns="12700" rIns="0" bIns="0" rtlCol="0">
            <a:spAutoFit/>
          </a:bodyPr>
          <a:lstStyle/>
          <a:p>
            <a:pPr marL="12700" algn="ctr">
              <a:lnSpc>
                <a:spcPts val="4250"/>
              </a:lnSpc>
              <a:spcBef>
                <a:spcPts val="100"/>
              </a:spcBef>
            </a:pPr>
            <a:r>
              <a:rPr lang="en-IN" spc="-204" dirty="0" smtClean="0">
                <a:solidFill>
                  <a:schemeClr val="accent2"/>
                </a:solidFill>
              </a:rPr>
              <a:t>Summary  </a:t>
            </a:r>
            <a:endParaRPr sz="2000" dirty="0">
              <a:solidFill>
                <a:schemeClr val="accent2"/>
              </a:solidFill>
            </a:endParaRPr>
          </a:p>
        </p:txBody>
      </p:sp>
      <p:sp>
        <p:nvSpPr>
          <p:cNvPr id="2" name="TextBox 1"/>
          <p:cNvSpPr txBox="1"/>
          <p:nvPr/>
        </p:nvSpPr>
        <p:spPr>
          <a:xfrm>
            <a:off x="990600" y="1143000"/>
            <a:ext cx="10210800" cy="2862322"/>
          </a:xfrm>
          <a:prstGeom prst="rect">
            <a:avLst/>
          </a:prstGeom>
          <a:noFill/>
        </p:spPr>
        <p:txBody>
          <a:bodyPr wrap="square" rtlCol="0">
            <a:spAutoFit/>
          </a:bodyPr>
          <a:lstStyle/>
          <a:p>
            <a:pPr marL="285750" indent="-285750">
              <a:buFont typeface="Arial" pitchFamily="34" charset="0"/>
              <a:buChar char="•"/>
            </a:pPr>
            <a:r>
              <a:rPr lang="en-IN" dirty="0" smtClean="0"/>
              <a:t>As Per analysis there more churn in Contract type of month – month plan</a:t>
            </a:r>
          </a:p>
          <a:p>
            <a:pPr marL="285750" indent="-285750">
              <a:buFont typeface="Arial" pitchFamily="34" charset="0"/>
              <a:buChar char="•"/>
            </a:pPr>
            <a:r>
              <a:rPr lang="en-IN" dirty="0" smtClean="0"/>
              <a:t>There are more early Churn frequency in students and bachelors (who are high school and below, Graduation.</a:t>
            </a:r>
          </a:p>
          <a:p>
            <a:pPr marL="285750" indent="-285750">
              <a:buFont typeface="Arial" pitchFamily="34" charset="0"/>
              <a:buChar char="•"/>
            </a:pPr>
            <a:r>
              <a:rPr lang="en-IN" dirty="0" smtClean="0"/>
              <a:t>Overall churn percentage is 24%, We observed that Month to Month  Contract type customers are more compared to others </a:t>
            </a:r>
            <a:r>
              <a:rPr lang="en-IN" dirty="0" smtClean="0"/>
              <a:t>i.e</a:t>
            </a:r>
            <a:r>
              <a:rPr lang="en-IN" dirty="0" smtClean="0"/>
              <a:t>., 21%  </a:t>
            </a:r>
          </a:p>
          <a:p>
            <a:pPr marL="285750" indent="-285750">
              <a:buFont typeface="Arial" pitchFamily="34" charset="0"/>
              <a:buChar char="•"/>
            </a:pPr>
            <a:r>
              <a:rPr lang="en-IN" dirty="0" smtClean="0"/>
              <a:t>So Telecom companies should concentrate on more on monthly plans </a:t>
            </a:r>
            <a:endParaRPr lang="en-IN" dirty="0"/>
          </a:p>
          <a:p>
            <a:endParaRPr lang="en-IN" dirty="0" smtClean="0"/>
          </a:p>
          <a:p>
            <a:endParaRPr lang="en-IN" dirty="0"/>
          </a:p>
          <a:p>
            <a:pPr marL="285750" indent="-285750">
              <a:buFont typeface="Arial" pitchFamily="34" charset="0"/>
              <a:buChar char="•"/>
            </a:pPr>
            <a:r>
              <a:rPr lang="en-IN" dirty="0" smtClean="0"/>
              <a:t>We got best accurate results in Logistic Regression with recall of 81% and accuracy 76%</a:t>
            </a:r>
          </a:p>
          <a:p>
            <a:r>
              <a:rPr lang="en-IN" dirty="0" smtClean="0"/>
              <a:t> </a:t>
            </a:r>
            <a:endParaRPr lang="en-IN" dirty="0"/>
          </a:p>
        </p:txBody>
      </p:sp>
    </p:spTree>
    <p:extLst>
      <p:ext uri="{BB962C8B-B14F-4D97-AF65-F5344CB8AC3E}">
        <p14:creationId xmlns:p14="http://schemas.microsoft.com/office/powerpoint/2010/main" val="1600520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1400" y="2438400"/>
            <a:ext cx="5601213" cy="1323439"/>
          </a:xfrm>
          <a:prstGeom prst="rect">
            <a:avLst/>
          </a:prstGeom>
          <a:noFill/>
        </p:spPr>
        <p:txBody>
          <a:bodyPr wrap="none" rtlCol="0">
            <a:spAutoFit/>
          </a:bodyPr>
          <a:lstStyle/>
          <a:p>
            <a:r>
              <a:rPr lang="en-IN" sz="8000" b="1" dirty="0" smtClean="0">
                <a:effectLst>
                  <a:outerShdw blurRad="38100" dist="38100" dir="2700000" algn="tl">
                    <a:srgbClr val="000000">
                      <a:alpha val="43137"/>
                    </a:srgbClr>
                  </a:outerShdw>
                </a:effectLst>
                <a:latin typeface="Arial" pitchFamily="34" charset="0"/>
                <a:cs typeface="Arial" pitchFamily="34" charset="0"/>
              </a:rPr>
              <a:t>Thank you </a:t>
            </a:r>
            <a:endParaRPr lang="en-IN" sz="8000" b="1"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820657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436861" cy="553998"/>
          </a:xfrm>
        </p:spPr>
        <p:txBody>
          <a:bodyPr/>
          <a:lstStyle/>
          <a:p>
            <a:pPr algn="ctr"/>
            <a:r>
              <a:rPr lang="en-IN" u="sng" dirty="0" smtClean="0">
                <a:solidFill>
                  <a:schemeClr val="accent2"/>
                </a:solidFill>
              </a:rPr>
              <a:t>Introduction</a:t>
            </a:r>
            <a:endParaRPr lang="en-IN" u="sng" dirty="0">
              <a:solidFill>
                <a:schemeClr val="accent2"/>
              </a:solidFill>
            </a:endParaRPr>
          </a:p>
        </p:txBody>
      </p:sp>
      <p:sp>
        <p:nvSpPr>
          <p:cNvPr id="3" name="Text Placeholder 2"/>
          <p:cNvSpPr>
            <a:spLocks noGrp="1"/>
          </p:cNvSpPr>
          <p:nvPr>
            <p:ph type="body" idx="1"/>
          </p:nvPr>
        </p:nvSpPr>
        <p:spPr>
          <a:xfrm>
            <a:off x="800732" y="1143000"/>
            <a:ext cx="10665461" cy="4579874"/>
          </a:xfrm>
        </p:spPr>
        <p:txBody>
          <a:bodyPr/>
          <a:lstStyle/>
          <a:p>
            <a:pPr marL="285750" indent="-285750">
              <a:lnSpc>
                <a:spcPct val="150000"/>
              </a:lnSpc>
              <a:buFont typeface="Arial" pitchFamily="34" charset="0"/>
              <a:buChar char="•"/>
            </a:pPr>
            <a:r>
              <a:rPr lang="en-IN" sz="2000" dirty="0" smtClean="0"/>
              <a:t>Mobile Carriers Currents focus on customer retention</a:t>
            </a:r>
          </a:p>
          <a:p>
            <a:pPr marL="285750" indent="-285750">
              <a:lnSpc>
                <a:spcPct val="150000"/>
              </a:lnSpc>
              <a:buFont typeface="Arial" pitchFamily="34" charset="0"/>
              <a:buChar char="•"/>
            </a:pPr>
            <a:r>
              <a:rPr lang="en-IN" sz="2000" dirty="0" smtClean="0"/>
              <a:t>Churn(Definition): Customers Stop Subscribing to a Service</a:t>
            </a:r>
          </a:p>
          <a:p>
            <a:pPr marL="285750" indent="-285750">
              <a:lnSpc>
                <a:spcPct val="150000"/>
              </a:lnSpc>
              <a:buFont typeface="Arial" pitchFamily="34" charset="0"/>
              <a:buChar char="•"/>
            </a:pPr>
            <a:r>
              <a:rPr lang="en-IN" sz="2000" dirty="0" smtClean="0"/>
              <a:t>Churn prediction &amp; prevention becomes a crucial for Business Analytic applications</a:t>
            </a:r>
          </a:p>
          <a:p>
            <a:pPr marL="285750" indent="-285750">
              <a:lnSpc>
                <a:spcPct val="150000"/>
              </a:lnSpc>
              <a:buFont typeface="Arial" pitchFamily="34" charset="0"/>
              <a:buChar char="•"/>
            </a:pPr>
            <a:r>
              <a:rPr lang="en-IN" sz="2000" dirty="0" smtClean="0"/>
              <a:t>Good churn prediction system identifies Potential Churners &amp; Forecast for a longer period</a:t>
            </a:r>
          </a:p>
          <a:p>
            <a:pPr marL="285750" indent="-285750">
              <a:lnSpc>
                <a:spcPct val="150000"/>
              </a:lnSpc>
              <a:buFont typeface="Arial" pitchFamily="34" charset="0"/>
              <a:buChar char="•"/>
            </a:pPr>
            <a:r>
              <a:rPr lang="en-IN" sz="2000" dirty="0" smtClean="0"/>
              <a:t>Data Analysis uses for modelling relationship between subscribers</a:t>
            </a:r>
          </a:p>
          <a:p>
            <a:pPr marL="285750" indent="-285750">
              <a:lnSpc>
                <a:spcPct val="150000"/>
              </a:lnSpc>
              <a:buFont typeface="Arial" pitchFamily="34" charset="0"/>
              <a:buChar char="•"/>
            </a:pPr>
            <a:endParaRPr lang="en-IN" sz="2000" dirty="0" smtClean="0"/>
          </a:p>
          <a:p>
            <a:pPr>
              <a:lnSpc>
                <a:spcPct val="150000"/>
              </a:lnSpc>
            </a:pPr>
            <a:r>
              <a:rPr lang="en-IN" sz="2000" dirty="0"/>
              <a:t> </a:t>
            </a:r>
            <a:r>
              <a:rPr lang="en-IN" sz="2000" dirty="0" smtClean="0"/>
              <a:t>     </a:t>
            </a:r>
          </a:p>
          <a:p>
            <a:pPr>
              <a:lnSpc>
                <a:spcPct val="150000"/>
              </a:lnSpc>
            </a:pPr>
            <a:endParaRPr lang="en-IN" sz="2000" dirty="0"/>
          </a:p>
          <a:p>
            <a:pPr>
              <a:lnSpc>
                <a:spcPct val="150000"/>
              </a:lnSpc>
            </a:pPr>
            <a:endParaRPr lang="en-IN" sz="2000" dirty="0" smtClean="0"/>
          </a:p>
          <a:p>
            <a:endParaRPr lang="en-IN" sz="2000" dirty="0"/>
          </a:p>
        </p:txBody>
      </p:sp>
      <p:sp>
        <p:nvSpPr>
          <p:cNvPr id="4" name="object 6"/>
          <p:cNvSpPr/>
          <p:nvPr/>
        </p:nvSpPr>
        <p:spPr>
          <a:xfrm>
            <a:off x="990599" y="4474208"/>
            <a:ext cx="10285729" cy="972819"/>
          </a:xfrm>
          <a:custGeom>
            <a:avLst/>
            <a:gdLst/>
            <a:ahLst/>
            <a:cxnLst/>
            <a:rect l="l" t="t" r="r" b="b"/>
            <a:pathLst>
              <a:path w="10637520" h="972820">
                <a:moveTo>
                  <a:pt x="0" y="972312"/>
                </a:moveTo>
                <a:lnTo>
                  <a:pt x="10637520" y="972312"/>
                </a:lnTo>
                <a:lnTo>
                  <a:pt x="10637520" y="0"/>
                </a:lnTo>
                <a:lnTo>
                  <a:pt x="0" y="0"/>
                </a:lnTo>
                <a:lnTo>
                  <a:pt x="0" y="972312"/>
                </a:lnTo>
                <a:close/>
              </a:path>
            </a:pathLst>
          </a:custGeom>
          <a:solidFill>
            <a:srgbClr val="FFD966">
              <a:alpha val="19999"/>
            </a:srgbClr>
          </a:solidFill>
        </p:spPr>
        <p:txBody>
          <a:bodyPr wrap="square" lIns="0" tIns="0" rIns="0" bIns="0" rtlCol="0"/>
          <a:lstStyle/>
          <a:p>
            <a:r>
              <a:rPr lang="en-IN" sz="2000" b="1" dirty="0" smtClean="0">
                <a:latin typeface="Arial" pitchFamily="34" charset="0"/>
                <a:cs typeface="Arial" pitchFamily="34" charset="0"/>
              </a:rPr>
              <a:t>“ Goal is to </a:t>
            </a:r>
            <a:r>
              <a:rPr lang="en-US" sz="2000" b="1" dirty="0" smtClean="0">
                <a:latin typeface="Arial" pitchFamily="34" charset="0"/>
                <a:cs typeface="Arial" pitchFamily="34" charset="0"/>
              </a:rPr>
              <a:t>create an analytical and ML model  to predict the customer churn in a telecom company based on the quantitative and qualitative features” </a:t>
            </a:r>
            <a:r>
              <a:rPr lang="en-US" sz="2000" dirty="0" smtClean="0">
                <a:latin typeface="Arial" pitchFamily="34" charset="0"/>
                <a:cs typeface="Arial" pitchFamily="34" charset="0"/>
              </a:rPr>
              <a:t> </a:t>
            </a:r>
            <a:endParaRPr sz="2000" dirty="0">
              <a:latin typeface="Arial" pitchFamily="34" charset="0"/>
              <a:cs typeface="Arial" pitchFamily="34" charset="0"/>
            </a:endParaRPr>
          </a:p>
        </p:txBody>
      </p:sp>
    </p:spTree>
    <p:extLst>
      <p:ext uri="{BB962C8B-B14F-4D97-AF65-F5344CB8AC3E}">
        <p14:creationId xmlns:p14="http://schemas.microsoft.com/office/powerpoint/2010/main" val="433667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360661" cy="574040"/>
          </a:xfrm>
        </p:spPr>
        <p:txBody>
          <a:bodyPr/>
          <a:lstStyle/>
          <a:p>
            <a:pPr algn="ctr"/>
            <a:r>
              <a:rPr lang="en-IN" dirty="0" smtClean="0">
                <a:solidFill>
                  <a:schemeClr val="accent2"/>
                </a:solidFill>
              </a:rPr>
              <a:t>Business</a:t>
            </a:r>
            <a:r>
              <a:rPr lang="en-IN" dirty="0" smtClean="0"/>
              <a:t> </a:t>
            </a:r>
            <a:r>
              <a:rPr lang="en-IN" dirty="0" smtClean="0">
                <a:solidFill>
                  <a:schemeClr val="accent2"/>
                </a:solidFill>
              </a:rPr>
              <a:t>Challenges</a:t>
            </a:r>
            <a:endParaRPr lang="en-IN" dirty="0">
              <a:solidFill>
                <a:schemeClr val="accent2"/>
              </a:solidFill>
            </a:endParaRPr>
          </a:p>
        </p:txBody>
      </p:sp>
      <p:sp>
        <p:nvSpPr>
          <p:cNvPr id="3" name="Text Placeholder 2"/>
          <p:cNvSpPr>
            <a:spLocks noGrp="1"/>
          </p:cNvSpPr>
          <p:nvPr>
            <p:ph type="body" idx="1"/>
          </p:nvPr>
        </p:nvSpPr>
        <p:spPr>
          <a:xfrm>
            <a:off x="838201" y="1287527"/>
            <a:ext cx="10287000" cy="4570482"/>
          </a:xfrm>
        </p:spPr>
        <p:txBody>
          <a:bodyPr/>
          <a:lstStyle/>
          <a:p>
            <a:pPr marL="285750" indent="-285750">
              <a:lnSpc>
                <a:spcPct val="150000"/>
              </a:lnSpc>
              <a:buFont typeface="Arial" pitchFamily="34" charset="0"/>
              <a:buChar char="•"/>
            </a:pPr>
            <a:r>
              <a:rPr lang="en-IN" dirty="0" smtClean="0"/>
              <a:t>Customers compromised of different segments with average spending range (Total Charges) from ₹2 to ₹4992</a:t>
            </a:r>
          </a:p>
          <a:p>
            <a:pPr marL="285750" indent="-285750">
              <a:lnSpc>
                <a:spcPct val="150000"/>
              </a:lnSpc>
              <a:buFont typeface="Arial" pitchFamily="34" charset="0"/>
              <a:buChar char="•"/>
            </a:pPr>
            <a:r>
              <a:rPr lang="en-IN" dirty="0" smtClean="0"/>
              <a:t>If </a:t>
            </a:r>
            <a:r>
              <a:rPr lang="en-IN" dirty="0"/>
              <a:t>one subscriber churns he can influence other friends &amp; family </a:t>
            </a:r>
            <a:r>
              <a:rPr lang="en-IN" dirty="0" smtClean="0"/>
              <a:t>members</a:t>
            </a:r>
          </a:p>
          <a:p>
            <a:pPr marL="285750" indent="-285750">
              <a:lnSpc>
                <a:spcPct val="150000"/>
              </a:lnSpc>
              <a:buFont typeface="Arial" pitchFamily="34" charset="0"/>
              <a:buChar char="•"/>
            </a:pPr>
            <a:r>
              <a:rPr lang="en-IN" dirty="0" smtClean="0"/>
              <a:t>Early Churn phenomenon </a:t>
            </a:r>
          </a:p>
          <a:p>
            <a:pPr marL="285750" indent="-285750">
              <a:lnSpc>
                <a:spcPct val="150000"/>
              </a:lnSpc>
              <a:buFont typeface="Arial" pitchFamily="34" charset="0"/>
              <a:buChar char="•"/>
            </a:pPr>
            <a:r>
              <a:rPr lang="en-IN" dirty="0" smtClean="0"/>
              <a:t>Predicting </a:t>
            </a:r>
            <a:r>
              <a:rPr lang="en-IN" dirty="0"/>
              <a:t>p</a:t>
            </a:r>
            <a:r>
              <a:rPr lang="en-IN" dirty="0" smtClean="0"/>
              <a:t>atterns </a:t>
            </a:r>
            <a:r>
              <a:rPr lang="en-IN" dirty="0"/>
              <a:t>for churn and </a:t>
            </a:r>
            <a:r>
              <a:rPr lang="en-IN" dirty="0" smtClean="0"/>
              <a:t>non-churn </a:t>
            </a:r>
          </a:p>
          <a:p>
            <a:pPr marL="285750" indent="-285750">
              <a:lnSpc>
                <a:spcPct val="150000"/>
              </a:lnSpc>
              <a:buFont typeface="Arial" pitchFamily="34" charset="0"/>
              <a:buChar char="•"/>
            </a:pPr>
            <a:r>
              <a:rPr lang="en-IN" dirty="0" smtClean="0"/>
              <a:t>Because of Churn long term revenue loss, to get  new customers promotion cost will increase</a:t>
            </a:r>
          </a:p>
          <a:p>
            <a:pPr marL="285750" indent="-285750">
              <a:lnSpc>
                <a:spcPct val="150000"/>
              </a:lnSpc>
              <a:buFont typeface="Arial" pitchFamily="34" charset="0"/>
              <a:buChar char="•"/>
            </a:pPr>
            <a:r>
              <a:rPr lang="en-IN" dirty="0"/>
              <a:t>The company observed that alarming number of customers exit when their contracts expire while it is getting increasingly difficult to acquire new customers</a:t>
            </a:r>
            <a:r>
              <a:rPr lang="en-IN" dirty="0" smtClean="0"/>
              <a:t>.</a:t>
            </a:r>
          </a:p>
          <a:p>
            <a:pPr marL="285750" indent="-285750">
              <a:lnSpc>
                <a:spcPct val="150000"/>
              </a:lnSpc>
              <a:buFont typeface="Arial" pitchFamily="34" charset="0"/>
              <a:buChar char="•"/>
            </a:pPr>
            <a:endParaRPr lang="en-IN" dirty="0" smtClean="0"/>
          </a:p>
          <a:p>
            <a:pPr>
              <a:lnSpc>
                <a:spcPct val="150000"/>
              </a:lnSpc>
            </a:pPr>
            <a:r>
              <a:rPr lang="en-IN" dirty="0" smtClean="0"/>
              <a:t>“To solve these we Use R, Machine learning classification algorithms like Logistic regression, Decision Trees, Naïve Bayes, Random forest, SVM etc.,.”   </a:t>
            </a:r>
            <a:endParaRPr lang="en-IN" dirty="0"/>
          </a:p>
        </p:txBody>
      </p:sp>
    </p:spTree>
    <p:extLst>
      <p:ext uri="{BB962C8B-B14F-4D97-AF65-F5344CB8AC3E}">
        <p14:creationId xmlns:p14="http://schemas.microsoft.com/office/powerpoint/2010/main" val="4227877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7372"/>
            <a:ext cx="10360661" cy="566822"/>
          </a:xfrm>
          <a:prstGeom prst="rect">
            <a:avLst/>
          </a:prstGeom>
        </p:spPr>
        <p:txBody>
          <a:bodyPr vert="horz" wrap="square" lIns="0" tIns="12700" rIns="0" bIns="0" rtlCol="0">
            <a:spAutoFit/>
          </a:bodyPr>
          <a:lstStyle/>
          <a:p>
            <a:pPr marL="12700" algn="ctr">
              <a:lnSpc>
                <a:spcPct val="100000"/>
              </a:lnSpc>
              <a:spcBef>
                <a:spcPts val="100"/>
              </a:spcBef>
            </a:pPr>
            <a:r>
              <a:rPr lang="en-IN" spc="-185" dirty="0" smtClean="0">
                <a:solidFill>
                  <a:schemeClr val="accent2"/>
                </a:solidFill>
              </a:rPr>
              <a:t>Data Set</a:t>
            </a:r>
            <a:endParaRPr spc="-185" dirty="0">
              <a:solidFill>
                <a:schemeClr val="accent2"/>
              </a:solidFill>
            </a:endParaRPr>
          </a:p>
        </p:txBody>
      </p:sp>
      <p:sp>
        <p:nvSpPr>
          <p:cNvPr id="7" name="Text Placeholder 2"/>
          <p:cNvSpPr>
            <a:spLocks noGrp="1"/>
          </p:cNvSpPr>
          <p:nvPr>
            <p:ph type="body" idx="1"/>
          </p:nvPr>
        </p:nvSpPr>
        <p:spPr>
          <a:xfrm>
            <a:off x="304800" y="914400"/>
            <a:ext cx="11887200" cy="6924973"/>
          </a:xfrm>
        </p:spPr>
        <p:txBody>
          <a:bodyPr/>
          <a:lstStyle/>
          <a:p>
            <a:r>
              <a:rPr lang="en-IN" b="1" u="sng" dirty="0" smtClean="0"/>
              <a:t>Data Characteristics</a:t>
            </a:r>
            <a:r>
              <a:rPr lang="en-IN" b="1" dirty="0" smtClean="0"/>
              <a:t>:</a:t>
            </a:r>
          </a:p>
          <a:p>
            <a:endParaRPr lang="en-IN" b="1" dirty="0" smtClean="0"/>
          </a:p>
          <a:p>
            <a:pPr marL="285750" indent="-285750">
              <a:buFont typeface="Arial" pitchFamily="34" charset="0"/>
              <a:buChar char="•"/>
            </a:pPr>
            <a:r>
              <a:rPr lang="en-IN" dirty="0" smtClean="0"/>
              <a:t>Telecom Customers </a:t>
            </a:r>
            <a:r>
              <a:rPr lang="en-IN" dirty="0"/>
              <a:t>historic data from 2006 to 2012 </a:t>
            </a:r>
            <a:r>
              <a:rPr lang="en-IN" dirty="0" smtClean="0"/>
              <a:t>of Maharashtra state(India)</a:t>
            </a:r>
          </a:p>
          <a:p>
            <a:endParaRPr lang="en-IN" b="1" dirty="0" smtClean="0"/>
          </a:p>
          <a:p>
            <a:r>
              <a:rPr lang="en-IN" dirty="0"/>
              <a:t>The datasets are provided as cited below for the analysis:</a:t>
            </a:r>
          </a:p>
          <a:p>
            <a:pPr hangingPunct="0"/>
            <a:r>
              <a:rPr lang="en-IN" b="1" dirty="0"/>
              <a:t> </a:t>
            </a:r>
            <a:r>
              <a:rPr lang="en-IN" b="1" u="sng" dirty="0" smtClean="0"/>
              <a:t>Input features:</a:t>
            </a:r>
            <a:endParaRPr lang="en-IN" u="sng" dirty="0"/>
          </a:p>
          <a:p>
            <a:pPr marL="285750" indent="-285750" hangingPunct="0">
              <a:buFont typeface="Arial" pitchFamily="34" charset="0"/>
              <a:buChar char="•"/>
            </a:pPr>
            <a:r>
              <a:rPr lang="en-IN" b="1" dirty="0"/>
              <a:t>Demographics </a:t>
            </a:r>
            <a:r>
              <a:rPr lang="en-IN" b="1" dirty="0" smtClean="0"/>
              <a:t>Data                    </a:t>
            </a:r>
            <a:r>
              <a:rPr lang="en-IN" dirty="0" smtClean="0"/>
              <a:t>:  </a:t>
            </a:r>
            <a:r>
              <a:rPr lang="en-US" dirty="0" smtClean="0"/>
              <a:t>Household </a:t>
            </a:r>
            <a:r>
              <a:rPr lang="en-US" dirty="0"/>
              <a:t>ID, Country, State, Retired, Has Partner, Has Dependents, 					</a:t>
            </a:r>
            <a:r>
              <a:rPr lang="en-US" dirty="0" smtClean="0"/>
              <a:t>    Education</a:t>
            </a:r>
            <a:r>
              <a:rPr lang="en-US" dirty="0"/>
              <a:t>, Gender</a:t>
            </a:r>
            <a:endParaRPr lang="en-IN" dirty="0"/>
          </a:p>
          <a:p>
            <a:pPr marL="285750" indent="-285750" hangingPunct="0">
              <a:buFont typeface="Arial" pitchFamily="34" charset="0"/>
              <a:buChar char="•"/>
            </a:pPr>
            <a:r>
              <a:rPr lang="en-IN" b="1" dirty="0" smtClean="0"/>
              <a:t>Customer </a:t>
            </a:r>
            <a:r>
              <a:rPr lang="en-IN" b="1" dirty="0"/>
              <a:t>account </a:t>
            </a:r>
            <a:r>
              <a:rPr lang="en-IN" b="1" dirty="0" smtClean="0"/>
              <a:t>information </a:t>
            </a:r>
            <a:r>
              <a:rPr lang="en-IN" dirty="0" smtClean="0"/>
              <a:t> : </a:t>
            </a:r>
            <a:r>
              <a:rPr lang="en-US" dirty="0" smtClean="0"/>
              <a:t>Customer ID, Base Charges, DOC, Total Charges, DOE, Electronic</a:t>
            </a:r>
            <a:r>
              <a:rPr lang="en-US" dirty="0"/>
              <a:t> </a:t>
            </a:r>
            <a:r>
              <a:rPr lang="en-US" dirty="0" smtClean="0"/>
              <a:t>Billing,        				    Contract </a:t>
            </a:r>
            <a:r>
              <a:rPr lang="en-US" dirty="0"/>
              <a:t>Type, Payment Method</a:t>
            </a:r>
            <a:endParaRPr lang="en-IN" dirty="0" smtClean="0"/>
          </a:p>
          <a:p>
            <a:pPr marL="285750" indent="-285750" hangingPunct="0">
              <a:buFont typeface="Arial" pitchFamily="34" charset="0"/>
              <a:buChar char="•"/>
            </a:pPr>
            <a:r>
              <a:rPr lang="en-IN" b="1" dirty="0" smtClean="0"/>
              <a:t>Data </a:t>
            </a:r>
            <a:r>
              <a:rPr lang="en-IN" b="1" dirty="0"/>
              <a:t>of Services Opted </a:t>
            </a:r>
            <a:r>
              <a:rPr lang="en-IN" b="1" dirty="0" smtClean="0"/>
              <a:t>For</a:t>
            </a:r>
            <a:r>
              <a:rPr lang="en-IN" dirty="0" smtClean="0"/>
              <a:t>        : Customer ID, Type Of Service, Service Details</a:t>
            </a:r>
          </a:p>
          <a:p>
            <a:pPr marL="285750" indent="-285750" hangingPunct="0">
              <a:buFont typeface="Arial" pitchFamily="34" charset="0"/>
              <a:buChar char="•"/>
            </a:pPr>
            <a:r>
              <a:rPr lang="en-IN" b="1" dirty="0" smtClean="0"/>
              <a:t>Churn Data</a:t>
            </a:r>
            <a:r>
              <a:rPr lang="en-IN" dirty="0" smtClean="0"/>
              <a:t>                                   : Customer ID, Churn</a:t>
            </a:r>
          </a:p>
          <a:p>
            <a:pPr hangingPunct="0"/>
            <a:endParaRPr lang="en-IN" dirty="0" smtClean="0"/>
          </a:p>
          <a:p>
            <a:pPr hangingPunct="0"/>
            <a:r>
              <a:rPr lang="en-IN" b="1" u="sng" dirty="0" smtClean="0"/>
              <a:t>Derived features:</a:t>
            </a:r>
          </a:p>
          <a:p>
            <a:pPr hangingPunct="0"/>
            <a:r>
              <a:rPr lang="en-IN" dirty="0" smtClean="0"/>
              <a:t>From each table we derived new required features like </a:t>
            </a:r>
          </a:p>
          <a:p>
            <a:pPr marL="285750" indent="-285750" hangingPunct="0">
              <a:buFont typeface="Arial" pitchFamily="34" charset="0"/>
              <a:buChar char="•"/>
            </a:pPr>
            <a:r>
              <a:rPr lang="en-IN" b="1" dirty="0" smtClean="0"/>
              <a:t>Data </a:t>
            </a:r>
            <a:r>
              <a:rPr lang="en-IN" b="1" dirty="0"/>
              <a:t>of Services Opted </a:t>
            </a:r>
            <a:r>
              <a:rPr lang="en-IN" b="1" dirty="0" smtClean="0"/>
              <a:t>For       : </a:t>
            </a:r>
            <a:r>
              <a:rPr lang="en-IN" dirty="0"/>
              <a:t> </a:t>
            </a:r>
            <a:r>
              <a:rPr lang="en-IN" dirty="0" smtClean="0"/>
              <a:t>Device Protection, Has Phone Service, Internet Service Category, </a:t>
            </a:r>
          </a:p>
          <a:p>
            <a:pPr hangingPunct="0"/>
            <a:r>
              <a:rPr lang="en-IN" dirty="0"/>
              <a:t> </a:t>
            </a:r>
            <a:r>
              <a:rPr lang="en-IN" dirty="0" smtClean="0"/>
              <a:t>                                                            Multiple Lines, Online Backup, Online Security, Streaming Movies, </a:t>
            </a:r>
          </a:p>
          <a:p>
            <a:pPr hangingPunct="0"/>
            <a:r>
              <a:rPr lang="en-IN" dirty="0"/>
              <a:t> </a:t>
            </a:r>
            <a:r>
              <a:rPr lang="en-IN" dirty="0" smtClean="0"/>
              <a:t>                                                            Streaming Television, Technical Support </a:t>
            </a:r>
          </a:p>
          <a:p>
            <a:pPr marL="285750" indent="-285750" hangingPunct="0">
              <a:buFont typeface="Arial" pitchFamily="34" charset="0"/>
              <a:buChar char="•"/>
            </a:pPr>
            <a:r>
              <a:rPr lang="en-IN" b="1" dirty="0"/>
              <a:t>Customer account </a:t>
            </a:r>
            <a:r>
              <a:rPr lang="en-IN" b="1" dirty="0" smtClean="0"/>
              <a:t>information : </a:t>
            </a:r>
            <a:r>
              <a:rPr lang="en-IN" dirty="0" smtClean="0"/>
              <a:t>Tenure group (to classify number </a:t>
            </a:r>
            <a:r>
              <a:rPr lang="en-IN" dirty="0"/>
              <a:t>of months</a:t>
            </a:r>
            <a:r>
              <a:rPr lang="en-IN" dirty="0" smtClean="0"/>
              <a:t> revenue with Churn frequency) </a:t>
            </a:r>
            <a:endParaRPr lang="en-IN" dirty="0"/>
          </a:p>
          <a:p>
            <a:pPr hangingPunct="0"/>
            <a:endParaRPr lang="en-IN" dirty="0" smtClean="0"/>
          </a:p>
          <a:p>
            <a:pPr hangingPunct="0"/>
            <a:r>
              <a:rPr lang="en-IN" dirty="0" smtClean="0"/>
              <a:t> </a:t>
            </a:r>
            <a:endParaRPr lang="en-IN" dirty="0"/>
          </a:p>
          <a:p>
            <a:pPr hangingPunct="0"/>
            <a:endParaRPr lang="en-IN" dirty="0"/>
          </a:p>
          <a:p>
            <a:endParaRPr lang="en-IN" b="1" dirty="0"/>
          </a:p>
          <a:p>
            <a:endParaRPr lang="en-IN" b="1" dirty="0"/>
          </a:p>
          <a:p>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270509"/>
            <a:ext cx="10208261" cy="912494"/>
          </a:xfrm>
          <a:prstGeom prst="rect">
            <a:avLst/>
          </a:prstGeom>
        </p:spPr>
        <p:txBody>
          <a:bodyPr vert="horz" wrap="square" lIns="0" tIns="12700" rIns="0" bIns="0" rtlCol="0">
            <a:spAutoFit/>
          </a:bodyPr>
          <a:lstStyle/>
          <a:p>
            <a:pPr marL="12700" algn="ctr">
              <a:lnSpc>
                <a:spcPts val="4210"/>
              </a:lnSpc>
              <a:spcBef>
                <a:spcPts val="100"/>
              </a:spcBef>
            </a:pPr>
            <a:r>
              <a:rPr spc="-155" dirty="0">
                <a:solidFill>
                  <a:schemeClr val="accent2"/>
                </a:solidFill>
              </a:rPr>
              <a:t>Purpose</a:t>
            </a:r>
          </a:p>
          <a:p>
            <a:pPr marL="12700" algn="ctr">
              <a:lnSpc>
                <a:spcPts val="2770"/>
              </a:lnSpc>
            </a:pPr>
            <a:r>
              <a:rPr sz="2400" spc="-140" dirty="0">
                <a:solidFill>
                  <a:schemeClr val="accent2"/>
                </a:solidFill>
              </a:rPr>
              <a:t>Evaluation</a:t>
            </a:r>
            <a:r>
              <a:rPr sz="2400" spc="-300" dirty="0">
                <a:solidFill>
                  <a:schemeClr val="accent2"/>
                </a:solidFill>
              </a:rPr>
              <a:t> </a:t>
            </a:r>
            <a:r>
              <a:rPr sz="2400" spc="-80" dirty="0">
                <a:solidFill>
                  <a:schemeClr val="accent2"/>
                </a:solidFill>
              </a:rPr>
              <a:t>Metrics</a:t>
            </a:r>
            <a:endParaRPr sz="2400" dirty="0">
              <a:solidFill>
                <a:schemeClr val="accent2"/>
              </a:solidFill>
            </a:endParaRPr>
          </a:p>
        </p:txBody>
      </p:sp>
      <p:sp>
        <p:nvSpPr>
          <p:cNvPr id="5" name="TextBox 4"/>
          <p:cNvSpPr txBox="1"/>
          <p:nvPr/>
        </p:nvSpPr>
        <p:spPr>
          <a:xfrm>
            <a:off x="838200" y="1219200"/>
            <a:ext cx="9906000" cy="5909310"/>
          </a:xfrm>
          <a:prstGeom prst="rect">
            <a:avLst/>
          </a:prstGeom>
          <a:noFill/>
        </p:spPr>
        <p:txBody>
          <a:bodyPr wrap="square" rtlCol="0">
            <a:spAutoFit/>
          </a:bodyPr>
          <a:lstStyle/>
          <a:p>
            <a:endParaRPr lang="en-US" dirty="0" smtClean="0"/>
          </a:p>
          <a:p>
            <a:r>
              <a:rPr lang="en-US" dirty="0" smtClean="0"/>
              <a:t>We took Precision-Recall </a:t>
            </a:r>
            <a:r>
              <a:rPr lang="en-US" dirty="0"/>
              <a:t>metric to evaluate classifier output quality</a:t>
            </a:r>
            <a:r>
              <a:rPr lang="en-US" dirty="0" smtClean="0"/>
              <a:t>.</a:t>
            </a:r>
          </a:p>
          <a:p>
            <a:endParaRPr lang="en-US" dirty="0" smtClean="0"/>
          </a:p>
          <a:p>
            <a:pPr marL="285750" indent="-285750">
              <a:buFont typeface="Arial" pitchFamily="34" charset="0"/>
              <a:buChar char="•"/>
            </a:pPr>
            <a:r>
              <a:rPr lang="en-US" dirty="0"/>
              <a:t>High scores for both </a:t>
            </a:r>
            <a:r>
              <a:rPr lang="en-US" dirty="0" smtClean="0"/>
              <a:t>show’s </a:t>
            </a:r>
            <a:r>
              <a:rPr lang="en-US" dirty="0"/>
              <a:t>that the classifier is returning accurate </a:t>
            </a:r>
            <a:r>
              <a:rPr lang="en-US" dirty="0" smtClean="0"/>
              <a:t>results, as </a:t>
            </a:r>
            <a:r>
              <a:rPr lang="en-US" dirty="0"/>
              <a:t>well as returning a majority of all positive results (high recall)</a:t>
            </a:r>
            <a:r>
              <a:rPr lang="en-US" dirty="0" smtClean="0"/>
              <a:t> </a:t>
            </a:r>
          </a:p>
          <a:p>
            <a:pPr marL="285750" indent="-285750">
              <a:buFont typeface="Arial" pitchFamily="34" charset="0"/>
              <a:buChar char="•"/>
            </a:pPr>
            <a:endParaRPr lang="en-IN" dirty="0" smtClean="0"/>
          </a:p>
          <a:p>
            <a:pPr marL="285750" indent="-285750">
              <a:buFont typeface="Arial" pitchFamily="34" charset="0"/>
              <a:buChar char="•"/>
            </a:pPr>
            <a:r>
              <a:rPr lang="en-US" dirty="0"/>
              <a:t>Precision </a:t>
            </a:r>
            <a:r>
              <a:rPr lang="en-US" dirty="0" smtClean="0"/>
              <a:t>(P) </a:t>
            </a:r>
            <a:r>
              <a:rPr lang="en-US" dirty="0"/>
              <a:t>is defined as the number of true positives </a:t>
            </a:r>
            <a:r>
              <a:rPr lang="en-US" dirty="0" smtClean="0"/>
              <a:t>(TP) </a:t>
            </a:r>
            <a:r>
              <a:rPr lang="en-US" dirty="0"/>
              <a:t>over the number of true positives plus the number of false positives </a:t>
            </a:r>
            <a:r>
              <a:rPr lang="en-US" dirty="0" smtClean="0"/>
              <a:t>(FP).</a:t>
            </a: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Recall (R) </a:t>
            </a:r>
            <a:r>
              <a:rPr lang="en-US" dirty="0"/>
              <a:t>is defined as the number of true positives </a:t>
            </a:r>
            <a:r>
              <a:rPr lang="en-US" dirty="0" smtClean="0"/>
              <a:t>(TP) </a:t>
            </a:r>
            <a:r>
              <a:rPr lang="en-US" dirty="0"/>
              <a:t>over the number of true positives plus the number of false negatives </a:t>
            </a:r>
            <a:r>
              <a:rPr lang="en-US" dirty="0" smtClean="0"/>
              <a:t>(FN).</a:t>
            </a:r>
            <a:endParaRPr lang="en-US"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391" y="3514302"/>
            <a:ext cx="1447800" cy="6595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876800"/>
            <a:ext cx="1695450" cy="8797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86843" y="0"/>
            <a:ext cx="105155" cy="517245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229057"/>
            <a:ext cx="10436861" cy="843821"/>
          </a:xfrm>
          <a:prstGeom prst="rect">
            <a:avLst/>
          </a:prstGeom>
        </p:spPr>
        <p:txBody>
          <a:bodyPr vert="horz" wrap="square" lIns="0" tIns="12700" rIns="0" bIns="0" rtlCol="0">
            <a:spAutoFit/>
          </a:bodyPr>
          <a:lstStyle/>
          <a:p>
            <a:pPr marL="377190" indent="-364490" algn="ctr">
              <a:lnSpc>
                <a:spcPct val="150000"/>
              </a:lnSpc>
              <a:tabLst>
                <a:tab pos="377190" algn="l"/>
              </a:tabLst>
            </a:pPr>
            <a:r>
              <a:rPr lang="en-IN" dirty="0" smtClean="0">
                <a:solidFill>
                  <a:schemeClr val="accent2"/>
                </a:solidFill>
                <a:latin typeface="Arial"/>
                <a:cs typeface="Arial"/>
              </a:rPr>
              <a:t>System Overview</a:t>
            </a:r>
            <a:endParaRPr lang="en-IN" dirty="0">
              <a:latin typeface="Arial"/>
              <a:cs typeface="Arial"/>
            </a:endParaRPr>
          </a:p>
        </p:txBody>
      </p:sp>
      <p:sp>
        <p:nvSpPr>
          <p:cNvPr id="5" name="TextBox 4"/>
          <p:cNvSpPr txBox="1"/>
          <p:nvPr/>
        </p:nvSpPr>
        <p:spPr>
          <a:xfrm>
            <a:off x="1108364" y="1218762"/>
            <a:ext cx="3886200" cy="5632311"/>
          </a:xfrm>
          <a:prstGeom prst="rect">
            <a:avLst/>
          </a:prstGeom>
          <a:noFill/>
        </p:spPr>
        <p:txBody>
          <a:bodyPr wrap="square" rtlCol="0">
            <a:spAutoFit/>
          </a:bodyPr>
          <a:lstStyle/>
          <a:p>
            <a:pPr marL="285750" indent="-285750">
              <a:lnSpc>
                <a:spcPct val="200000"/>
              </a:lnSpc>
              <a:buFont typeface="Arial" pitchFamily="34" charset="0"/>
              <a:buChar char="•"/>
            </a:pPr>
            <a:r>
              <a:rPr lang="en-IN" dirty="0" smtClean="0">
                <a:latin typeface="Arial"/>
                <a:cs typeface="Arial"/>
              </a:rPr>
              <a:t>Data Pre-processing, Analysis</a:t>
            </a:r>
          </a:p>
          <a:p>
            <a:pPr marL="285750" indent="-285750">
              <a:lnSpc>
                <a:spcPct val="200000"/>
              </a:lnSpc>
              <a:buFont typeface="Arial" pitchFamily="34" charset="0"/>
              <a:buChar char="•"/>
            </a:pPr>
            <a:r>
              <a:rPr lang="en-IN" dirty="0" smtClean="0">
                <a:latin typeface="Arial"/>
                <a:cs typeface="Arial"/>
              </a:rPr>
              <a:t>Data Characteristics </a:t>
            </a:r>
          </a:p>
          <a:p>
            <a:pPr marL="285750" indent="-285750">
              <a:lnSpc>
                <a:spcPct val="200000"/>
              </a:lnSpc>
              <a:buFont typeface="Arial" pitchFamily="34" charset="0"/>
              <a:buChar char="•"/>
            </a:pPr>
            <a:r>
              <a:rPr lang="en-IN" dirty="0" smtClean="0">
                <a:latin typeface="Arial"/>
                <a:cs typeface="Arial"/>
              </a:rPr>
              <a:t>Data Observations</a:t>
            </a:r>
          </a:p>
          <a:p>
            <a:pPr marL="285750" indent="-285750">
              <a:lnSpc>
                <a:spcPct val="200000"/>
              </a:lnSpc>
              <a:buFont typeface="Arial" pitchFamily="34" charset="0"/>
              <a:buChar char="•"/>
            </a:pPr>
            <a:r>
              <a:rPr lang="en-IN" dirty="0" smtClean="0"/>
              <a:t>Handling missing values</a:t>
            </a:r>
          </a:p>
          <a:p>
            <a:pPr marL="285750" indent="-285750">
              <a:lnSpc>
                <a:spcPct val="200000"/>
              </a:lnSpc>
              <a:buFont typeface="Arial" pitchFamily="34" charset="0"/>
              <a:buChar char="•"/>
            </a:pPr>
            <a:r>
              <a:rPr lang="en-IN" dirty="0" smtClean="0"/>
              <a:t>Feature Engineering</a:t>
            </a:r>
          </a:p>
          <a:p>
            <a:pPr marL="285750" indent="-285750">
              <a:lnSpc>
                <a:spcPct val="200000"/>
              </a:lnSpc>
              <a:buFont typeface="Arial" pitchFamily="34" charset="0"/>
              <a:buChar char="•"/>
            </a:pPr>
            <a:r>
              <a:rPr lang="en-IN" dirty="0" smtClean="0"/>
              <a:t>Correlation </a:t>
            </a:r>
          </a:p>
          <a:p>
            <a:pPr marL="285750" indent="-285750">
              <a:lnSpc>
                <a:spcPct val="200000"/>
              </a:lnSpc>
              <a:buFont typeface="Arial" pitchFamily="34" charset="0"/>
              <a:buChar char="•"/>
            </a:pPr>
            <a:r>
              <a:rPr lang="en-IN" dirty="0" smtClean="0"/>
              <a:t>Selecting Features  </a:t>
            </a:r>
          </a:p>
          <a:p>
            <a:pPr>
              <a:lnSpc>
                <a:spcPct val="200000"/>
              </a:lnSpc>
            </a:pPr>
            <a:r>
              <a:rPr lang="en-IN" dirty="0"/>
              <a:t> </a:t>
            </a:r>
            <a:r>
              <a:rPr lang="en-IN" dirty="0" smtClean="0"/>
              <a:t>                </a:t>
            </a:r>
          </a:p>
          <a:p>
            <a:pPr>
              <a:lnSpc>
                <a:spcPct val="200000"/>
              </a:lnSpc>
            </a:pPr>
            <a:endParaRPr lang="en-IN" dirty="0"/>
          </a:p>
          <a:p>
            <a:pPr>
              <a:lnSpc>
                <a:spcPct val="200000"/>
              </a:lnSpc>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599"/>
            <a:ext cx="9525000" cy="551433"/>
          </a:xfrm>
        </p:spPr>
        <p:txBody>
          <a:bodyPr/>
          <a:lstStyle/>
          <a:p>
            <a:pPr marL="12700">
              <a:lnSpc>
                <a:spcPts val="4250"/>
              </a:lnSpc>
              <a:spcBef>
                <a:spcPts val="100"/>
              </a:spcBef>
            </a:pPr>
            <a:r>
              <a:rPr lang="en-IN" sz="2800" spc="-204" dirty="0" smtClean="0">
                <a:solidFill>
                  <a:schemeClr val="accent2"/>
                </a:solidFill>
                <a:latin typeface="Arial" pitchFamily="34" charset="0"/>
                <a:cs typeface="Arial" pitchFamily="34" charset="0"/>
              </a:rPr>
              <a:t>Data</a:t>
            </a:r>
            <a:r>
              <a:rPr lang="en-IN" spc="-204" dirty="0">
                <a:solidFill>
                  <a:schemeClr val="accent2"/>
                </a:solidFill>
                <a:latin typeface="Arial" pitchFamily="34" charset="0"/>
                <a:cs typeface="Arial" pitchFamily="34" charset="0"/>
              </a:rPr>
              <a:t> </a:t>
            </a:r>
            <a:r>
              <a:rPr lang="en-IN" sz="2000" spc="-95" dirty="0" smtClean="0">
                <a:solidFill>
                  <a:schemeClr val="accent2"/>
                </a:solidFill>
                <a:latin typeface="Arial" pitchFamily="34" charset="0"/>
                <a:cs typeface="Arial" pitchFamily="34" charset="0"/>
              </a:rPr>
              <a:t>(Observations </a:t>
            </a:r>
            <a:r>
              <a:rPr lang="en-IN" sz="2000" spc="-70" dirty="0">
                <a:solidFill>
                  <a:schemeClr val="accent2"/>
                </a:solidFill>
                <a:latin typeface="Arial" pitchFamily="34" charset="0"/>
                <a:cs typeface="Arial" pitchFamily="34" charset="0"/>
              </a:rPr>
              <a:t>&amp;</a:t>
            </a:r>
            <a:r>
              <a:rPr lang="en-IN" sz="2000" spc="-310" dirty="0">
                <a:solidFill>
                  <a:schemeClr val="accent2"/>
                </a:solidFill>
                <a:latin typeface="Arial" pitchFamily="34" charset="0"/>
                <a:cs typeface="Arial" pitchFamily="34" charset="0"/>
              </a:rPr>
              <a:t> </a:t>
            </a:r>
            <a:r>
              <a:rPr lang="en-IN" sz="2000" spc="-110" dirty="0" smtClean="0">
                <a:solidFill>
                  <a:schemeClr val="accent2"/>
                </a:solidFill>
                <a:latin typeface="Arial" pitchFamily="34" charset="0"/>
                <a:cs typeface="Arial" pitchFamily="34" charset="0"/>
              </a:rPr>
              <a:t>Challenges)</a:t>
            </a:r>
            <a:endParaRPr lang="en-IN" sz="2000" dirty="0">
              <a:solidFill>
                <a:schemeClr val="accent2"/>
              </a:solidFill>
              <a:latin typeface="Arial" pitchFamily="34" charset="0"/>
              <a:cs typeface="Arial" pitchFamily="34" charset="0"/>
            </a:endParaRPr>
          </a:p>
        </p:txBody>
      </p:sp>
      <p:sp>
        <p:nvSpPr>
          <p:cNvPr id="3" name="Text Placeholder 2"/>
          <p:cNvSpPr>
            <a:spLocks noGrp="1"/>
          </p:cNvSpPr>
          <p:nvPr>
            <p:ph type="body" idx="1"/>
          </p:nvPr>
        </p:nvSpPr>
        <p:spPr>
          <a:xfrm>
            <a:off x="457200" y="914400"/>
            <a:ext cx="10896600" cy="9694962"/>
          </a:xfrm>
        </p:spPr>
        <p:txBody>
          <a:bodyPr/>
          <a:lstStyle/>
          <a:p>
            <a:r>
              <a:rPr lang="en-IN" b="1" dirty="0" smtClean="0"/>
              <a:t>Train data</a:t>
            </a:r>
          </a:p>
          <a:p>
            <a:pPr hangingPunct="0"/>
            <a:r>
              <a:rPr lang="en-IN" dirty="0" smtClean="0"/>
              <a:t>Given data has four .</a:t>
            </a:r>
            <a:r>
              <a:rPr lang="en-IN" dirty="0" err="1" smtClean="0"/>
              <a:t>cvs</a:t>
            </a:r>
            <a:r>
              <a:rPr lang="en-IN" dirty="0" smtClean="0"/>
              <a:t> files we need to merge them </a:t>
            </a:r>
          </a:p>
          <a:p>
            <a:pPr hangingPunct="0"/>
            <a:r>
              <a:rPr lang="en-IN" dirty="0" smtClean="0"/>
              <a:t> </a:t>
            </a:r>
            <a:endParaRPr lang="en-IN" dirty="0"/>
          </a:p>
          <a:p>
            <a:pPr marL="285750" indent="-285750">
              <a:buFont typeface="Arial" pitchFamily="34" charset="0"/>
              <a:buChar char="•"/>
            </a:pPr>
            <a:r>
              <a:rPr lang="en-IN" dirty="0" smtClean="0"/>
              <a:t>Demographics </a:t>
            </a:r>
            <a:r>
              <a:rPr lang="en-IN" dirty="0"/>
              <a:t>Data </a:t>
            </a:r>
            <a:r>
              <a:rPr lang="en-IN" dirty="0" smtClean="0"/>
              <a:t>(5298 rows, 8 columns)</a:t>
            </a:r>
          </a:p>
          <a:p>
            <a:pPr marL="285750" indent="-285750">
              <a:buFont typeface="Arial" pitchFamily="34" charset="0"/>
              <a:buChar char="•"/>
            </a:pPr>
            <a:r>
              <a:rPr lang="en-IN" dirty="0"/>
              <a:t>Customer account </a:t>
            </a:r>
            <a:r>
              <a:rPr lang="en-IN" dirty="0" smtClean="0"/>
              <a:t>information(5298 row, 8 columns)</a:t>
            </a:r>
          </a:p>
          <a:p>
            <a:pPr marL="285750" indent="-285750">
              <a:buFont typeface="Arial" pitchFamily="34" charset="0"/>
              <a:buChar char="•"/>
            </a:pPr>
            <a:r>
              <a:rPr lang="en-IN" dirty="0" smtClean="0"/>
              <a:t>Train</a:t>
            </a:r>
            <a:r>
              <a:rPr lang="en-IN" dirty="0" smtClean="0"/>
              <a:t> </a:t>
            </a:r>
            <a:r>
              <a:rPr lang="en-IN" dirty="0" smtClean="0"/>
              <a:t>Data </a:t>
            </a:r>
            <a:r>
              <a:rPr lang="en-IN" dirty="0"/>
              <a:t>(5298 rows, 2 columns</a:t>
            </a:r>
            <a:r>
              <a:rPr lang="en-IN" dirty="0" smtClean="0"/>
              <a:t>)</a:t>
            </a:r>
          </a:p>
          <a:p>
            <a:pPr marL="285750" indent="-285750">
              <a:buFont typeface="Arial" pitchFamily="34" charset="0"/>
              <a:buChar char="•"/>
            </a:pPr>
            <a:r>
              <a:rPr lang="en-IN" dirty="0" smtClean="0"/>
              <a:t>But in “Data </a:t>
            </a:r>
            <a:r>
              <a:rPr lang="en-IN" dirty="0"/>
              <a:t>of Services Opted </a:t>
            </a:r>
            <a:r>
              <a:rPr lang="en-IN" dirty="0" smtClean="0"/>
              <a:t>For.csv” having (47682 row, 3 columns), Each customer has addition 9 features which are represented in column</a:t>
            </a:r>
          </a:p>
          <a:p>
            <a:pPr marL="285750" indent="-285750">
              <a:buFont typeface="Arial" pitchFamily="34" charset="0"/>
              <a:buChar char="•"/>
            </a:pPr>
            <a:r>
              <a:rPr lang="en-IN" dirty="0" smtClean="0"/>
              <a:t>To solve this we reshaped data using </a:t>
            </a:r>
            <a:r>
              <a:rPr lang="en-IN" dirty="0" err="1" smtClean="0"/>
              <a:t>dcast</a:t>
            </a:r>
            <a:r>
              <a:rPr lang="en-IN" dirty="0" smtClean="0"/>
              <a:t> command, Then we merged all four .</a:t>
            </a:r>
            <a:r>
              <a:rPr lang="en-IN" dirty="0" err="1" smtClean="0"/>
              <a:t>csv</a:t>
            </a:r>
            <a:r>
              <a:rPr lang="en-IN" dirty="0" smtClean="0"/>
              <a:t> files to Data frame</a:t>
            </a:r>
          </a:p>
          <a:p>
            <a:r>
              <a:rPr lang="en-IN" dirty="0" smtClean="0"/>
              <a:t> </a:t>
            </a:r>
            <a:endParaRPr lang="en-IN" dirty="0"/>
          </a:p>
          <a:p>
            <a:r>
              <a:rPr lang="en-IN" dirty="0" smtClean="0"/>
              <a:t> </a:t>
            </a:r>
            <a:r>
              <a:rPr lang="en-IN" b="1" dirty="0" smtClean="0"/>
              <a:t>Test </a:t>
            </a:r>
            <a:r>
              <a:rPr lang="en-IN" b="1" dirty="0"/>
              <a:t>data</a:t>
            </a:r>
          </a:p>
          <a:p>
            <a:pPr hangingPunct="0"/>
            <a:r>
              <a:rPr lang="en-IN" dirty="0"/>
              <a:t>Given data has four .</a:t>
            </a:r>
            <a:r>
              <a:rPr lang="en-IN" dirty="0" err="1"/>
              <a:t>cvs</a:t>
            </a:r>
            <a:r>
              <a:rPr lang="en-IN" dirty="0"/>
              <a:t> files we need to merge them </a:t>
            </a:r>
          </a:p>
          <a:p>
            <a:pPr marL="285750" indent="-285750" hangingPunct="0">
              <a:buFont typeface="Arial" pitchFamily="34" charset="0"/>
              <a:buChar char="•"/>
            </a:pPr>
            <a:r>
              <a:rPr lang="en-IN" dirty="0" smtClean="0"/>
              <a:t>Demographics </a:t>
            </a:r>
            <a:r>
              <a:rPr lang="en-IN" dirty="0"/>
              <a:t>Data </a:t>
            </a:r>
            <a:r>
              <a:rPr lang="en-IN" dirty="0" smtClean="0"/>
              <a:t>(1769 </a:t>
            </a:r>
            <a:r>
              <a:rPr lang="en-IN" dirty="0"/>
              <a:t>rows, 8</a:t>
            </a:r>
            <a:r>
              <a:rPr lang="en-IN" dirty="0" smtClean="0"/>
              <a:t> </a:t>
            </a:r>
            <a:r>
              <a:rPr lang="en-IN" dirty="0"/>
              <a:t>columns)</a:t>
            </a:r>
          </a:p>
          <a:p>
            <a:pPr marL="285750" indent="-285750">
              <a:buFont typeface="Arial" pitchFamily="34" charset="0"/>
              <a:buChar char="•"/>
            </a:pPr>
            <a:r>
              <a:rPr lang="en-IN" dirty="0"/>
              <a:t>Customer account </a:t>
            </a:r>
            <a:r>
              <a:rPr lang="en-IN" dirty="0" smtClean="0"/>
              <a:t>information(</a:t>
            </a:r>
            <a:r>
              <a:rPr lang="en-IN" dirty="0"/>
              <a:t>1769</a:t>
            </a:r>
            <a:r>
              <a:rPr lang="en-IN" dirty="0" smtClean="0"/>
              <a:t> </a:t>
            </a:r>
            <a:r>
              <a:rPr lang="en-IN" dirty="0"/>
              <a:t>row, 8 columns)</a:t>
            </a:r>
          </a:p>
          <a:p>
            <a:pPr marL="285750" indent="-285750" hangingPunct="0">
              <a:buFont typeface="Arial" pitchFamily="34" charset="0"/>
              <a:buChar char="•"/>
            </a:pPr>
            <a:r>
              <a:rPr lang="en-IN" dirty="0" smtClean="0"/>
              <a:t>Test </a:t>
            </a:r>
            <a:r>
              <a:rPr lang="en-IN" dirty="0"/>
              <a:t>Data (1769 rows, 1 columns)</a:t>
            </a:r>
          </a:p>
          <a:p>
            <a:pPr marL="285750" indent="-285750">
              <a:buFont typeface="Arial" pitchFamily="34" charset="0"/>
              <a:buChar char="•"/>
            </a:pPr>
            <a:r>
              <a:rPr lang="en-IN" dirty="0" smtClean="0"/>
              <a:t>But </a:t>
            </a:r>
            <a:r>
              <a:rPr lang="en-IN" dirty="0"/>
              <a:t>in “Data of Services Opted For.csv” having </a:t>
            </a:r>
            <a:r>
              <a:rPr lang="en-IN" dirty="0" smtClean="0"/>
              <a:t>(15921 </a:t>
            </a:r>
            <a:r>
              <a:rPr lang="en-IN" dirty="0"/>
              <a:t>row, 3 columns), Each customer has addition 9 features which are represented in column</a:t>
            </a:r>
          </a:p>
          <a:p>
            <a:pPr marL="285750" indent="-285750">
              <a:buFont typeface="Arial" pitchFamily="34" charset="0"/>
              <a:buChar char="•"/>
            </a:pPr>
            <a:endParaRPr lang="en-IN" dirty="0"/>
          </a:p>
          <a:p>
            <a:pPr marL="285750" indent="-285750">
              <a:buFont typeface="Arial" pitchFamily="34" charset="0"/>
              <a:buChar char="•"/>
            </a:pPr>
            <a:r>
              <a:rPr lang="en-IN" dirty="0"/>
              <a:t>To solve this we reshaped data using </a:t>
            </a:r>
            <a:r>
              <a:rPr lang="en-IN" dirty="0" err="1"/>
              <a:t>dcast</a:t>
            </a:r>
            <a:r>
              <a:rPr lang="en-IN" dirty="0"/>
              <a:t> command, Then we merged all four .</a:t>
            </a:r>
            <a:r>
              <a:rPr lang="en-IN" dirty="0" err="1"/>
              <a:t>csv</a:t>
            </a:r>
            <a:r>
              <a:rPr lang="en-IN" dirty="0"/>
              <a:t> files to Data frame</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825832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152400"/>
            <a:ext cx="10741662" cy="566822"/>
          </a:xfrm>
          <a:prstGeom prst="rect">
            <a:avLst/>
          </a:prstGeom>
        </p:spPr>
        <p:txBody>
          <a:bodyPr vert="horz" wrap="square" lIns="0" tIns="12700" rIns="0" bIns="0" rtlCol="0">
            <a:spAutoFit/>
          </a:bodyPr>
          <a:lstStyle/>
          <a:p>
            <a:pPr marL="12700" algn="ctr">
              <a:lnSpc>
                <a:spcPct val="100000"/>
              </a:lnSpc>
              <a:spcBef>
                <a:spcPts val="100"/>
              </a:spcBef>
            </a:pPr>
            <a:r>
              <a:rPr lang="en-IN" spc="-200" dirty="0" smtClean="0">
                <a:solidFill>
                  <a:schemeClr val="accent2"/>
                </a:solidFill>
              </a:rPr>
              <a:t>DATA Characteristics   </a:t>
            </a:r>
            <a:endParaRPr spc="-200" dirty="0">
              <a:solidFill>
                <a:schemeClr val="accent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45551"/>
            <a:ext cx="6248400" cy="5421840"/>
          </a:xfrm>
          <a:prstGeom prst="rect">
            <a:avLst/>
          </a:prstGeom>
        </p:spPr>
      </p:pic>
      <p:sp>
        <p:nvSpPr>
          <p:cNvPr id="5" name="TextBox 4"/>
          <p:cNvSpPr txBox="1"/>
          <p:nvPr/>
        </p:nvSpPr>
        <p:spPr>
          <a:xfrm>
            <a:off x="8001001" y="959407"/>
            <a:ext cx="3733800" cy="286232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IN" b="1" dirty="0" smtClean="0">
                <a:solidFill>
                  <a:schemeClr val="tx1"/>
                </a:solidFill>
              </a:rPr>
              <a:t>Train Data</a:t>
            </a:r>
            <a:r>
              <a:rPr lang="en-IN" dirty="0" smtClean="0">
                <a:solidFill>
                  <a:schemeClr val="tx1"/>
                </a:solidFill>
              </a:rPr>
              <a:t> is a data frame having  </a:t>
            </a:r>
          </a:p>
          <a:p>
            <a:r>
              <a:rPr lang="en-IN" dirty="0" smtClean="0">
                <a:solidFill>
                  <a:schemeClr val="tx1"/>
                </a:solidFill>
              </a:rPr>
              <a:t>5298 rows , 25 columns</a:t>
            </a:r>
          </a:p>
          <a:p>
            <a:endParaRPr lang="en-IN" dirty="0">
              <a:solidFill>
                <a:schemeClr val="tx1"/>
              </a:solidFill>
            </a:endParaRPr>
          </a:p>
          <a:p>
            <a:r>
              <a:rPr lang="en-IN" dirty="0" smtClean="0">
                <a:solidFill>
                  <a:schemeClr val="tx1"/>
                </a:solidFill>
              </a:rPr>
              <a:t>24 were Independent  Variables</a:t>
            </a:r>
          </a:p>
          <a:p>
            <a:r>
              <a:rPr lang="en-IN" b="1" dirty="0" smtClean="0">
                <a:solidFill>
                  <a:schemeClr val="tx1"/>
                </a:solidFill>
              </a:rPr>
              <a:t>1 Dependent Variable</a:t>
            </a:r>
          </a:p>
          <a:p>
            <a:endParaRPr lang="en-IN" b="1" dirty="0">
              <a:solidFill>
                <a:schemeClr val="tx1"/>
              </a:solidFill>
            </a:endParaRPr>
          </a:p>
          <a:p>
            <a:r>
              <a:rPr lang="en-US" b="1" dirty="0" smtClean="0">
                <a:solidFill>
                  <a:schemeClr val="tx1"/>
                </a:solidFill>
              </a:rPr>
              <a:t>Churn ( Whether the customer churned or not (Yes or No))</a:t>
            </a:r>
          </a:p>
          <a:p>
            <a:endParaRPr lang="en-IN" b="1" dirty="0" smtClean="0">
              <a:solidFill>
                <a:schemeClr val="tx1"/>
              </a:solidFill>
            </a:endParaRPr>
          </a:p>
          <a:p>
            <a:endParaRPr lang="en-IN" dirty="0"/>
          </a:p>
        </p:txBody>
      </p:sp>
      <p:sp>
        <p:nvSpPr>
          <p:cNvPr id="6" name="TextBox 5"/>
          <p:cNvSpPr txBox="1"/>
          <p:nvPr/>
        </p:nvSpPr>
        <p:spPr>
          <a:xfrm>
            <a:off x="8150433" y="4267200"/>
            <a:ext cx="3584367"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IN" b="1" dirty="0" smtClean="0">
                <a:solidFill>
                  <a:schemeClr val="tx1"/>
                </a:solidFill>
              </a:rPr>
              <a:t>Test Data </a:t>
            </a:r>
            <a:r>
              <a:rPr lang="en-IN" dirty="0" smtClean="0">
                <a:solidFill>
                  <a:schemeClr val="tx1"/>
                </a:solidFill>
              </a:rPr>
              <a:t>is a data frame having </a:t>
            </a:r>
            <a:endParaRPr lang="en-IN" b="1" dirty="0" smtClean="0">
              <a:solidFill>
                <a:schemeClr val="tx1"/>
              </a:solidFill>
            </a:endParaRPr>
          </a:p>
          <a:p>
            <a:r>
              <a:rPr lang="en-IN" dirty="0" smtClean="0">
                <a:solidFill>
                  <a:schemeClr val="tx1"/>
                </a:solidFill>
              </a:rPr>
              <a:t>1769 rows , 24 columns</a:t>
            </a:r>
          </a:p>
          <a:p>
            <a:endParaRPr lang="en-IN" dirty="0">
              <a:solidFill>
                <a:schemeClr val="tx1"/>
              </a:solidFill>
            </a:endParaRPr>
          </a:p>
          <a:p>
            <a:r>
              <a:rPr lang="en-IN" dirty="0" smtClean="0">
                <a:solidFill>
                  <a:schemeClr val="tx1"/>
                </a:solidFill>
              </a:rPr>
              <a:t>24 were Independent Variables</a:t>
            </a:r>
          </a:p>
          <a:p>
            <a:endParaRPr lang="en-IN" dirty="0">
              <a:solidFill>
                <a:schemeClr val="tx1"/>
              </a:solidFill>
            </a:endParaRPr>
          </a:p>
          <a:p>
            <a:endParaRPr lang="en-IN"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1556</TotalTime>
  <Words>1235</Words>
  <Application>Microsoft Office PowerPoint</Application>
  <PresentationFormat>Custom</PresentationFormat>
  <Paragraphs>223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Customer Churn Prediction in Telecom Industry</vt:lpstr>
      <vt:lpstr>PowerPoint Presentation</vt:lpstr>
      <vt:lpstr>Introduction</vt:lpstr>
      <vt:lpstr>Business Challenges</vt:lpstr>
      <vt:lpstr>Data Set</vt:lpstr>
      <vt:lpstr>Purpose Evaluation Metrics</vt:lpstr>
      <vt:lpstr>System Overview</vt:lpstr>
      <vt:lpstr>Data (Observations &amp; Challenges)</vt:lpstr>
      <vt:lpstr>DATA Characteristics   </vt:lpstr>
      <vt:lpstr>Data Observations &amp; Challenges</vt:lpstr>
      <vt:lpstr>PowerPoint Presentation</vt:lpstr>
      <vt:lpstr>Visualizations</vt:lpstr>
      <vt:lpstr>PowerPoint Presentation</vt:lpstr>
      <vt:lpstr>PowerPoint Presentation</vt:lpstr>
      <vt:lpstr>PowerPoint Presentation</vt:lpstr>
      <vt:lpstr>PowerPoint Presentation</vt:lpstr>
      <vt:lpstr>PowerPoint Presentation</vt:lpstr>
      <vt:lpstr>Model building </vt:lpstr>
      <vt:lpstr>Model building </vt:lpstr>
      <vt:lpstr>Model building </vt:lpstr>
      <vt:lpstr>Model building </vt:lpstr>
      <vt:lpstr>PowerPoint Presentation</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Bandi, Thirumal</dc:creator>
  <cp:lastModifiedBy>HP</cp:lastModifiedBy>
  <cp:revision>55</cp:revision>
  <dcterms:created xsi:type="dcterms:W3CDTF">2018-01-26T03:33:10Z</dcterms:created>
  <dcterms:modified xsi:type="dcterms:W3CDTF">2018-01-27T05:36:21Z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2018-01-25T00:00:00Z</vt:filetime>
  </property>
  <property fmtid="{D5CDD505-2E9C-101B-9397-08002B2CF9AE}" pid="3" name="Creator">
    <vt:lpwstr>Microsoft® PowerPoint® 2016</vt:lpwstr>
  </property>
  <property fmtid="{D5CDD505-2E9C-101B-9397-08002B2CF9AE}" pid="4" name="LastSaved">
    <vt:filetime>2018-01-26T00:00:00Z</vt:filetime>
  </property>
</Properties>
</file>