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72" r:id="rId5"/>
    <p:sldId id="271" r:id="rId6"/>
    <p:sldId id="276" r:id="rId7"/>
    <p:sldId id="277" r:id="rId8"/>
    <p:sldId id="280" r:id="rId9"/>
    <p:sldId id="270" r:id="rId10"/>
    <p:sldId id="275" r:id="rId11"/>
    <p:sldId id="260" r:id="rId12"/>
    <p:sldId id="273" r:id="rId13"/>
    <p:sldId id="259" r:id="rId14"/>
    <p:sldId id="274" r:id="rId15"/>
    <p:sldId id="278" r:id="rId16"/>
    <p:sldId id="279" r:id="rId17"/>
    <p:sldId id="281" r:id="rId18"/>
    <p:sldId id="283" r:id="rId19"/>
    <p:sldId id="284" r:id="rId20"/>
    <p:sldId id="285" r:id="rId21"/>
    <p:sldId id="286" r:id="rId22"/>
    <p:sldId id="282" r:id="rId23"/>
    <p:sldId id="287" r:id="rId24"/>
    <p:sldId id="288" r:id="rId25"/>
    <p:sldId id="291" r:id="rId26"/>
    <p:sldId id="289" r:id="rId27"/>
    <p:sldId id="290" r:id="rId28"/>
    <p:sldId id="292" r:id="rId29"/>
    <p:sldId id="29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7" d="100"/>
          <a:sy n="37" d="100"/>
        </p:scale>
        <p:origin x="152" y="1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FD0DA-4FBB-4B39-8B6B-C8C8E164941E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E1F0-6BCE-40C6-8A38-1A31FE2C1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6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AEE1F0-6BCE-40C6-8A38-1A31FE2C1D2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6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40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63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5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3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7FD487-7AC7-4A69-9736-EA7AEAEDF91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5E46C23-0BBD-4E79-BD1E-51D7BEB23FA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1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B5F3-C7CB-FC28-1397-90C2FACB7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 Dekho- Used car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1C0D8-BE14-EC99-2EF6-59A0DD15D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DEVELOPED BY </a:t>
            </a:r>
          </a:p>
          <a:p>
            <a:r>
              <a:rPr lang="en-IN" dirty="0"/>
              <a:t>VINOOTHNA NADIKATLA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3185D-E4B2-500E-E1EB-E4492F3D2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9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80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9C75B-8905-DAB7-799E-84B8A090C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FBC4A-A51A-7963-A0D7-C626C6A4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35" y="554064"/>
            <a:ext cx="6535929" cy="57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4B762-E63D-7ECC-2E5D-44E04D8B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104" y="457200"/>
            <a:ext cx="10252130" cy="6067586"/>
          </a:xfrm>
        </p:spPr>
      </p:pic>
    </p:spTree>
    <p:extLst>
      <p:ext uri="{BB962C8B-B14F-4D97-AF65-F5344CB8AC3E}">
        <p14:creationId xmlns:p14="http://schemas.microsoft.com/office/powerpoint/2010/main" val="165225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3E18C-4567-AECA-4CD5-352937AE2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ED44C2-BDCA-71ED-1C78-137F4B85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12" y="488197"/>
            <a:ext cx="10112644" cy="60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9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20B0-E380-4D27-CE1B-0051322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w Cen MT Condensed (Headings)"/>
              </a:rPr>
              <a:t>Exploratory Data Analysis (EDA)</a:t>
            </a:r>
            <a:endParaRPr lang="en-IN" dirty="0">
              <a:latin typeface="Tw Cen MT Condensed (Headings)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67C3C-B86A-4DD8-0015-AE9CE5B32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04" y="2310382"/>
            <a:ext cx="507666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4E6A0-F922-EF19-B327-B56C1416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464" y="2310382"/>
            <a:ext cx="507666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1AF86-86E9-54E6-B78F-A6914843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66312-D797-A9E7-8EC1-0E23032B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351" y="2432022"/>
            <a:ext cx="5630514" cy="3457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63B021-5F24-F3D8-BA94-BC3EB0272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8" y="2432022"/>
            <a:ext cx="5597585" cy="345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150A5F-5FCA-A8B9-2A82-0F648B8BA5E1}"/>
              </a:ext>
            </a:extLst>
          </p:cNvPr>
          <p:cNvSpPr txBox="1"/>
          <p:nvPr/>
        </p:nvSpPr>
        <p:spPr>
          <a:xfrm>
            <a:off x="465487" y="1841738"/>
            <a:ext cx="563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of body type across price before removing outlies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35B13-3B60-3BD2-1EA7-72076C7DA9EB}"/>
              </a:ext>
            </a:extLst>
          </p:cNvPr>
          <p:cNvSpPr txBox="1"/>
          <p:nvPr/>
        </p:nvSpPr>
        <p:spPr>
          <a:xfrm>
            <a:off x="6351183" y="184173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Boxplot of body type across price After removing outlies</a:t>
            </a:r>
          </a:p>
        </p:txBody>
      </p:sp>
    </p:spTree>
    <p:extLst>
      <p:ext uri="{BB962C8B-B14F-4D97-AF65-F5344CB8AC3E}">
        <p14:creationId xmlns:p14="http://schemas.microsoft.com/office/powerpoint/2010/main" val="350295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EF7DA-03F5-1A2B-9888-7B177E5E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DA1-10D2-206C-66C2-9B9715CF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43" y="894872"/>
            <a:ext cx="9720072" cy="1499616"/>
          </a:xfrm>
        </p:spPr>
        <p:txBody>
          <a:bodyPr>
            <a:normAutofit/>
          </a:bodyPr>
          <a:lstStyle/>
          <a:p>
            <a:r>
              <a:rPr lang="en-IN" b="1" i="0" strike="noStrike" dirty="0">
                <a:solidFill>
                  <a:srgbClr val="000000"/>
                </a:solidFill>
                <a:effectLst/>
                <a:latin typeface="Tw Cen MT Condensed (Headings)"/>
              </a:rPr>
              <a:t>Exploratory Data Analysis (EDA)</a:t>
            </a:r>
            <a:br>
              <a:rPr lang="en-IN" sz="31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1373-F056-7A1B-689B-D2D39270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144" y="2704454"/>
            <a:ext cx="9720073" cy="4023360"/>
          </a:xfrm>
        </p:spPr>
        <p:txBody>
          <a:bodyPr/>
          <a:lstStyle/>
          <a:p>
            <a:pPr marL="0" indent="0" algn="ctr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on the EDA analysis Identifie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d Outliers and removed from Data set and identified features for training.</a:t>
            </a:r>
            <a:endParaRPr lang="en-IN" sz="2400" i="0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4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3ABB9-2C00-FA53-9CD4-5E6788AC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0B73-06F7-A4F5-8EEF-7D6B1D6C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382B-2FC4-4C46-1575-CBAD209A0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Development</a:t>
            </a:r>
          </a:p>
          <a:p>
            <a:pPr marL="0" indent="0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identifying Feature columns and pre-processed with one hot encoding for training process.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	using Train test split method to split the data into Train and Test and started training the model.</a:t>
            </a:r>
          </a:p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Selection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1.Linear Regression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2.Decision tree Regressor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3.Random Forest Regressor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4.Gradient Boosting Algorithm </a:t>
            </a:r>
            <a:b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IN" sz="240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3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17B8-CB10-4732-1489-76D41A8B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89636"/>
            <a:ext cx="9720072" cy="1499616"/>
          </a:xfrm>
        </p:spPr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F174B-874E-6529-A7D3-DA0FD3F3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9252"/>
            <a:ext cx="9720073" cy="463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indent="0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1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.Linear Regression</a:t>
            </a: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6C0F-9C6F-A7B3-CAC0-38B10196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68" y="3104130"/>
            <a:ext cx="7245791" cy="32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5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E16A7-4F27-F1A6-6C2E-21AC0F99C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45D0-4D32-56B5-6E87-F076CB40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A85D-EF96-6AB0-D25F-CC6F3CCF5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indent="0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2.Decision tree Regressor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8A7C8-C567-3D58-477D-BC9E7E10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84" y="3389408"/>
            <a:ext cx="5733960" cy="29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7950F-10DD-CC00-D37E-79D5A4DB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2767-62EA-B7AF-A91E-FF256D09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5D64C80-753A-4788-98FD-B017B14A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58395"/>
            <a:ext cx="9720073" cy="3341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indent="0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3. Random Forest Regressor</a:t>
            </a: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IN" sz="1800" i="0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18C2A-E2AD-9655-E1B3-BA89F538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52" y="3429000"/>
            <a:ext cx="5885496" cy="28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EFC8-1CCA-AF26-74F5-64CB5C3E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B5D5-960E-EF42-5921-203B346A7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Imagining </a:t>
            </a:r>
            <a:r>
              <a:rPr lang="en-US" dirty="0"/>
              <a:t>As a data scientist at Car Dheko, I have developed an accurate and user-friendly </a:t>
            </a:r>
            <a:r>
              <a:rPr lang="en-US" b="1" dirty="0"/>
              <a:t>Streamlit-based web application</a:t>
            </a:r>
            <a:r>
              <a:rPr lang="en-US" dirty="0"/>
              <a:t> for predicting the prices of used cars. This interactive tool leverages advanced </a:t>
            </a:r>
            <a:r>
              <a:rPr lang="en-US" b="1" dirty="0"/>
              <a:t>machine learning algorithms</a:t>
            </a:r>
            <a:r>
              <a:rPr lang="en-US" dirty="0"/>
              <a:t> and comprehensive feature engineering to provide precise car price predictions based on various input features such as brand, model, year, mileage, fuel type, and more.</a:t>
            </a:r>
          </a:p>
          <a:p>
            <a:r>
              <a:rPr lang="en-US" dirty="0"/>
              <a:t>The application has been deployed successfully, enabling </a:t>
            </a:r>
            <a:r>
              <a:rPr lang="en-US" b="1" dirty="0"/>
              <a:t>customers and sales representatives</a:t>
            </a:r>
            <a:r>
              <a:rPr lang="en-US" dirty="0"/>
              <a:t> to seamlessly evaluate resale prices and make informed decisions. It enhances the </a:t>
            </a:r>
            <a:r>
              <a:rPr lang="en-US" b="1" dirty="0"/>
              <a:t>customer experience</a:t>
            </a:r>
            <a:r>
              <a:rPr lang="en-US" dirty="0"/>
              <a:t> by offering a transparent pricing process and supports </a:t>
            </a:r>
            <a:r>
              <a:rPr lang="en-US" b="1" dirty="0"/>
              <a:t>sales efficiency</a:t>
            </a:r>
            <a:r>
              <a:rPr lang="en-US" dirty="0"/>
              <a:t> by automating price estimation. The tool has streamlined operations and contributed significantly to improving customer satisfaction and business outcomes at Car Dheko.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38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94AFB-191A-82BF-8341-C3A739B0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803-14D8-D285-DCC9-148C528A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EBAF-AE61-4134-3763-4D2B301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indent="0">
              <a:buNone/>
            </a:pPr>
            <a:r>
              <a:rPr lang="en-IN" sz="24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4.Gradient Boosting Algorithm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ACC07-D25F-87AC-C79A-9B05C03B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92" y="3250085"/>
            <a:ext cx="6159395" cy="30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6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BD5E9-95F6-D6E6-1ABB-48E3A10E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C0D2-58C4-77F0-0BC7-4AC0D2D41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956416"/>
            <a:ext cx="9720073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Regularization: Applying regularization techniques to prevent overfitting.</a:t>
            </a:r>
          </a:p>
          <a:p>
            <a:pPr>
              <a:lnSpc>
                <a:spcPct val="100000"/>
              </a:lnSpc>
            </a:pP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Ridge and Lasso regularization.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FEA31-731B-64FF-4951-D8DEAFFD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76" y="3429000"/>
            <a:ext cx="4330923" cy="69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713F4-325E-64CE-A39F-1DADC3093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676" y="4287590"/>
            <a:ext cx="4330923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F6B83-4741-F0C7-B645-AB9D7B36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701B-BCD8-9DE9-2B1F-C1FE88B4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95890-B5CE-53BF-63B6-9A6F0F21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18" y="2844693"/>
            <a:ext cx="8583363" cy="2822657"/>
          </a:xfrm>
        </p:spPr>
      </p:pic>
    </p:spTree>
    <p:extLst>
      <p:ext uri="{BB962C8B-B14F-4D97-AF65-F5344CB8AC3E}">
        <p14:creationId xmlns:p14="http://schemas.microsoft.com/office/powerpoint/2010/main" val="2917440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211D-8118-9A1B-8470-4E4EE6DD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model with high r2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3DDE3-11B4-7F21-742A-4122260F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84" y="2084832"/>
            <a:ext cx="5020573" cy="32970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90C4F-565B-0BB5-94D6-DABEECC2F126}"/>
              </a:ext>
            </a:extLst>
          </p:cNvPr>
          <p:cNvSpPr txBox="1"/>
          <p:nvPr/>
        </p:nvSpPr>
        <p:spPr>
          <a:xfrm>
            <a:off x="2393830" y="5626453"/>
            <a:ext cx="609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Hence compared to all model best model we chooses Random forest model for our prediction.</a:t>
            </a:r>
            <a:endParaRPr lang="en-IN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9070B-BFC6-9FD5-7243-19260D8EF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11A8-F41D-379C-BAE8-42F7041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in streamlit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10AC-EB76-FDDE-D1A2-DEADA5C8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deployed Streamlit application is now a robust tool for predicting used car prices. It enhances customer experience, supports sales representatives in providing accurate pricing, and contributes to data-driven decision-making within Car Dheko.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6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A7CEE-72DD-EF6A-FC1D-092470CE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57D1-DBA9-320A-B267-4595E3E7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Streamlit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AFD54-6409-038D-F094-9226712F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02" y="1891493"/>
            <a:ext cx="8934396" cy="438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14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5410A-0714-5A89-43A1-BB64D281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D2BD-24E4-FD1F-6FA6-88096ABA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IN" sz="20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reated a streamlit application with feature columns as input from users and predict the price for the used cars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09-B782-8DC6-2D68-BB2B2BD5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540255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EXAMPLE USER INPUT:</a:t>
            </a:r>
            <a:endParaRPr lang="en-IN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'fuel_type':'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Disel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body_type':'Sedan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transmission':'Automatic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'ownerno':3,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brand':'BMW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model':'BMW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Series',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'modelyear':2011,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insurance_validity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': 'Third Party insurance',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'kms_driven':100000.0,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'mileage':18,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'seats':5,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'city':'</a:t>
            </a:r>
            <a:r>
              <a:rPr lang="en-IN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hyderabad</a:t>
            </a:r>
            <a:r>
              <a:rPr lang="en-IN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84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F1C63-D2DE-AFBB-969E-D4FA7BC2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782B-B915-8B14-E265-636467B1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Screenshot of streamlit page whit user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02F49-EE9D-2EE9-FA62-1E0DBF05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45" y="1805852"/>
            <a:ext cx="2378249" cy="4567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ED81F-3591-D897-9FBE-48E709685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2" y="1805852"/>
            <a:ext cx="2310440" cy="45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6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A03-D98A-6D92-C659-AA4AF5A1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ESTIMATED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AE8E98-0156-2A7C-87C5-F5329C4C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84832"/>
            <a:ext cx="9131401" cy="448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29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D1B32-CC73-F7DB-D51D-C04444EBF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4E1D-3C9E-64CB-1D15-7A07F1D6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456" y="3041502"/>
            <a:ext cx="9720072" cy="1499616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Lucida Handwriting" panose="03010101010101010101" pitchFamily="66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6605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A3FE-4AC3-3D0A-D8D8-1B22357D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825360"/>
            <a:ext cx="9720072" cy="1031148"/>
          </a:xfrm>
        </p:spPr>
        <p:txBody>
          <a:bodyPr>
            <a:normAutofit fontScale="90000"/>
          </a:bodyPr>
          <a:lstStyle/>
          <a:p>
            <a:r>
              <a:rPr lang="en-IN" i="0" strike="noStrike" dirty="0">
                <a:solidFill>
                  <a:srgbClr val="000000"/>
                </a:solidFill>
                <a:effectLst/>
                <a:latin typeface="Tw Cen MT Condensed (Headings)"/>
              </a:rPr>
              <a:t>Data Proce</a:t>
            </a:r>
            <a:r>
              <a:rPr lang="en-IN" i="0" strike="noStrike" dirty="0">
                <a:solidFill>
                  <a:srgbClr val="000000"/>
                </a:solidFill>
                <a:effectLst/>
                <a:latin typeface="Tw Cen MT Condensed (Headings)"/>
                <a:cs typeface="Arial" panose="020B0604020202020204" pitchFamily="34" charset="0"/>
              </a:rPr>
              <a:t>ssing</a:t>
            </a:r>
            <a:br>
              <a:rPr lang="en-IN" sz="5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3A72-7841-C2BB-93B7-4D4C3E19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73562"/>
            <a:ext cx="9720073" cy="47567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preprocessing/ Data cleaning</a:t>
            </a:r>
            <a:endParaRPr lang="en-IN" sz="29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and concatenate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Imported and concatenated data using Pandas and flattened the data as structured data for all columns to get data from Dictionaries.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Treatment</a:t>
            </a:r>
          </a:p>
          <a:p>
            <a:pPr marL="0" indent="0">
              <a:buNone/>
            </a:pPr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in data set treated by mean value and top value </a:t>
            </a:r>
          </a:p>
          <a:p>
            <a:pPr marL="0" indent="0">
              <a:buNone/>
            </a:pPr>
            <a:r>
              <a:rPr lang="en-IN" sz="2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Standardising Data Formats:</a:t>
            </a:r>
          </a:p>
          <a:p>
            <a:pPr marL="0" indent="0">
              <a:buNone/>
            </a:pPr>
            <a:r>
              <a:rPr lang="en-IN" sz="23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have been correctly formatted by removing KM, lakh, cr, Sec, mm, S in respective values</a:t>
            </a:r>
          </a:p>
          <a:p>
            <a:pPr marL="0" indent="0">
              <a:buNone/>
            </a:pPr>
            <a:r>
              <a:rPr lang="en-IN" sz="2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Encoding Categorical Variables: </a:t>
            </a:r>
          </a:p>
          <a:p>
            <a:pPr marL="0" indent="0">
              <a:buNone/>
            </a:pPr>
            <a:r>
              <a:rPr lang="en-IN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Encoded the categorical columns by using one-hot encoding. It converts the categorical columns to binary form(0,1).</a:t>
            </a:r>
          </a:p>
          <a:p>
            <a:pPr marL="0" indent="0">
              <a:buNone/>
            </a:pPr>
            <a:r>
              <a:rPr lang="en-IN" sz="23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Removing Outliers:</a:t>
            </a:r>
          </a:p>
          <a:p>
            <a:pPr marL="0" indent="0">
              <a:buNone/>
            </a:pPr>
            <a:r>
              <a:rPr lang="en-IN" sz="23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Outliers removed from data set by dropping rows.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90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50AB4-5F61-5889-6797-EA4ACD974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4343C-C4AF-B365-76E2-6A77712F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71" y="1359987"/>
            <a:ext cx="3719593" cy="2917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BC374-F576-BEC9-95E1-E308BBB8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65" y="1359987"/>
            <a:ext cx="5123659" cy="291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161F9-A0B6-2658-D62C-737C0EE7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34" y="4393991"/>
            <a:ext cx="5129932" cy="24401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326088F-0906-C7A7-7281-6C91DE78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29" y="252003"/>
            <a:ext cx="9720072" cy="1499616"/>
          </a:xfrm>
        </p:spPr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Tw Cen MT Condensed (Headings)"/>
              </a:rPr>
              <a:t>Exploratory Data Analysis (EDA)</a:t>
            </a:r>
            <a:endParaRPr lang="en-IN" dirty="0">
              <a:latin typeface="Tw Cen MT Condense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00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A6A66-7AFC-3BBF-C1F4-EABE63CF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BBD54-57F1-7403-482E-414D5028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823912"/>
            <a:ext cx="80962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2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762B4-B4C2-AABF-64C9-46B161EA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41" y="1216011"/>
            <a:ext cx="7165868" cy="44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9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4B9F0-22AC-83E2-D418-6909EB7B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A3745D-C1CC-CA12-181D-A7DB4337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34" y="944717"/>
            <a:ext cx="6919010" cy="49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E50F4-E513-98F9-4AD5-F668C2BA4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2D699-0D16-707E-10A7-6BBA2A13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81" y="1155121"/>
            <a:ext cx="7363038" cy="45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9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666F8D-0626-63D3-9759-22E74CBCA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620" y="1149304"/>
            <a:ext cx="8548495" cy="5445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638CC-A206-9C57-BDFB-8257F0D80C00}"/>
              </a:ext>
            </a:extLst>
          </p:cNvPr>
          <p:cNvSpPr txBox="1"/>
          <p:nvPr/>
        </p:nvSpPr>
        <p:spPr>
          <a:xfrm>
            <a:off x="3048646" y="594124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Boxplot of numerical columns before removing outlies</a:t>
            </a:r>
          </a:p>
        </p:txBody>
      </p:sp>
    </p:spTree>
    <p:extLst>
      <p:ext uri="{BB962C8B-B14F-4D97-AF65-F5344CB8AC3E}">
        <p14:creationId xmlns:p14="http://schemas.microsoft.com/office/powerpoint/2010/main" val="3477498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</TotalTime>
  <Words>609</Words>
  <Application>Microsoft Office PowerPoint</Application>
  <PresentationFormat>Widescreen</PresentationFormat>
  <Paragraphs>80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Lucida Handwriting</vt:lpstr>
      <vt:lpstr>Tw Cen MT</vt:lpstr>
      <vt:lpstr>Tw Cen MT Condensed</vt:lpstr>
      <vt:lpstr>Tw Cen MT Condensed (Headings)</vt:lpstr>
      <vt:lpstr>Wingdings 2</vt:lpstr>
      <vt:lpstr>Wingdings 3</vt:lpstr>
      <vt:lpstr>Integral</vt:lpstr>
      <vt:lpstr>Car Dekho- Used car price prediction</vt:lpstr>
      <vt:lpstr>Objective </vt:lpstr>
      <vt:lpstr>Data Processing 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 (EDA)</vt:lpstr>
      <vt:lpstr>PowerPoint Presentation</vt:lpstr>
      <vt:lpstr>Exploratory Data Analysis (EDA) </vt:lpstr>
      <vt:lpstr>Machine learning model</vt:lpstr>
      <vt:lpstr>Approach</vt:lpstr>
      <vt:lpstr>PowerPoint Presentation</vt:lpstr>
      <vt:lpstr>PowerPoint Presentation</vt:lpstr>
      <vt:lpstr>PowerPoint Presentation</vt:lpstr>
      <vt:lpstr>PowerPoint Presentation</vt:lpstr>
      <vt:lpstr>Model overview</vt:lpstr>
      <vt:lpstr>Best model with high r2 score</vt:lpstr>
      <vt:lpstr>Model deployment in streamlit</vt:lpstr>
      <vt:lpstr>Streamlit page</vt:lpstr>
      <vt:lpstr>Created a streamlit application with feature columns as input from users and predict the price for the used cars</vt:lpstr>
      <vt:lpstr>Screenshot of streamlit page whit user inputs</vt:lpstr>
      <vt:lpstr>ESTIMATED PRICE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vinoothna Nadikatla</dc:creator>
  <cp:lastModifiedBy>vinoothna Nadikatla</cp:lastModifiedBy>
  <cp:revision>2</cp:revision>
  <dcterms:created xsi:type="dcterms:W3CDTF">2024-11-16T06:15:46Z</dcterms:created>
  <dcterms:modified xsi:type="dcterms:W3CDTF">2024-11-20T15:13:01Z</dcterms:modified>
</cp:coreProperties>
</file>